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7" r:id="rId2"/>
    <p:sldId id="328" r:id="rId3"/>
    <p:sldId id="329" r:id="rId4"/>
    <p:sldId id="346" r:id="rId5"/>
    <p:sldId id="331" r:id="rId6"/>
    <p:sldId id="332" r:id="rId7"/>
    <p:sldId id="337" r:id="rId8"/>
    <p:sldId id="334" r:id="rId9"/>
    <p:sldId id="335" r:id="rId10"/>
    <p:sldId id="336" r:id="rId11"/>
    <p:sldId id="338" r:id="rId12"/>
    <p:sldId id="345" r:id="rId13"/>
    <p:sldId id="348" r:id="rId14"/>
    <p:sldId id="349" r:id="rId15"/>
    <p:sldId id="350" r:id="rId16"/>
    <p:sldId id="351" r:id="rId17"/>
    <p:sldId id="35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248" y="-102"/>
      </p:cViewPr>
      <p:guideLst>
        <p:guide orient="horz" pos="1800"/>
        <p:guide orient="horz" pos="2160"/>
        <p:guide pos="2880"/>
        <p:guide pos="5472"/>
        <p:guide pos="35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184" y="-102"/>
      </p:cViewPr>
      <p:guideLst>
        <p:guide orient="horz" pos="2880"/>
        <p:guide pos="2160"/>
      </p:guideLst>
    </p:cSldViewPr>
  </p:notesViewPr>
  <p:gridSpacing cx="117043200" cy="117043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28356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337C2-EFD4-4FEF-A9BF-6693C41B9BC4}" type="datetimeFigureOut">
              <a:rPr lang="en-CA" smtClean="0"/>
              <a:pPr/>
              <a:t>31/01/2012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F2FF3-267E-4520-A02F-8D289AD7BF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4679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FF3-267E-4520-A02F-8D289AD7BF19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FF3-267E-4520-A02F-8D289AD7BF19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FF3-267E-4520-A02F-8D289AD7BF19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E5616-E232-5A47-A57E-7BAA380709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SHOULD E be ‘SOMETHING ELSE” and NOT show the right answer. This might force students to trust themselves …</a:t>
            </a:r>
          </a:p>
        </p:txBody>
      </p:sp>
      <p:sp>
        <p:nvSpPr>
          <p:cNvPr id="200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974AEB3-F7C0-E341-94D1-CF26155BD381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4A2F8B-6447-A741-9388-BF7F5B5212C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1" tIns="45286" rIns="90571" bIns="452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fld id="{85E05803-698B-C845-B06E-14508B17A6FF}" type="slidenum">
              <a:rPr lang="en-US" sz="1200" smtClean="0">
                <a:solidFill>
                  <a:prstClr val="black"/>
                </a:solidFill>
                <a:cs typeface="+mn-cs"/>
              </a:rPr>
              <a:pPr algn="r" eaLnBrk="1" hangingPunct="1">
                <a:defRPr/>
              </a:pPr>
              <a:t>14</a:t>
            </a:fld>
            <a:endParaRPr lang="en-US" sz="1200" smtClean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C044-15CF-3B4D-B1E7-85095505C4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FA441CB-623E-DC43-A580-783C3F4692A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FA441CB-623E-DC43-A580-783C3F4692A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5BDE-5280-4512-8962-B005427DF22C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FF3-267E-4520-A02F-8D289AD7BF19}" type="slidenum">
              <a:rPr lang="en-CA" smtClean="0"/>
              <a:pPr/>
              <a:t>3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FF3-267E-4520-A02F-8D289AD7BF19}" type="slidenum">
              <a:rPr lang="en-CA" smtClean="0"/>
              <a:pPr/>
              <a:t>4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FF3-267E-4520-A02F-8D289AD7BF19}" type="slidenum">
              <a:rPr lang="en-CA" smtClean="0"/>
              <a:pPr/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FF3-267E-4520-A02F-8D289AD7BF19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FF3-267E-4520-A02F-8D289AD7BF19}" type="slidenum">
              <a:rPr lang="en-CA" smtClean="0"/>
              <a:pPr/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FF3-267E-4520-A02F-8D289AD7BF19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F2FF3-267E-4520-A02F-8D289AD7BF19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D67AB796-86B2-4248-A193-5F28B7611519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784E-4A70-491A-BB34-D2625BC24876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2B16-FCF7-4EBE-A5B3-F961EA6A33A6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2895-2BF9-4E6F-A22F-34AB57308884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3FAC-9AAC-4B12-909E-9AE49F90E192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811E-3C83-4094-9B14-ECAC34D18DC5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AB4-95A5-4051-A3DE-AFC349769B2E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77FD-B2D9-4FBE-9C1D-39739F7F199F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DAA3-66B2-4760-B0BC-3431D8CB2069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FAB6-C2A6-4FDB-88DB-B18580B9246C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BA04-EA24-4811-9396-FFD6DF398475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F0F2-0A07-4228-B9B0-81E9D1C4585E}" type="datetime1">
              <a:rPr lang="en-CA" smtClean="0"/>
              <a:pPr/>
              <a:t>31/01/2012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CWSEI 2011 End-of-year workshop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AEF0-C4C1-4CAB-89E0-FEFC02B05CA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CA" dirty="0" smtClean="0"/>
              <a:t>Example clicker questions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Clicker question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For the data set displayed in the following histogram, which would be larger, the mean or the median?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endParaRPr lang="en-US" sz="2800" dirty="0" smtClean="0"/>
          </a:p>
          <a:p>
            <a:pPr marL="514350" indent="-514350">
              <a:buAutoNum type="alphaUcParenR"/>
            </a:pPr>
            <a:r>
              <a:rPr lang="en-US" sz="2800" dirty="0" smtClean="0"/>
              <a:t>mean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median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can’t tell from the given histogram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>
                <a:hlinkClick r:id="" action="ppaction://noaction"/>
              </a:rPr>
              <a:pPr/>
              <a:t>10</a:t>
            </a:fld>
            <a:endParaRPr lang="en-CA">
              <a:hlinkClick r:id="" action="ppaction://noactio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1996" y="6260068"/>
            <a:ext cx="443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dirty="0" smtClean="0"/>
              <a:t>(Peck, mathquest.carroll.edu/resources.html)</a:t>
            </a:r>
            <a:endParaRPr lang="en-CA" dirty="0"/>
          </a:p>
        </p:txBody>
      </p:sp>
      <p:pic>
        <p:nvPicPr>
          <p:cNvPr id="77826" name="Picture 2" descr="ch3q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2860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Clicker question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286500" cy="1485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An ice cube is floating in a glass of water that is filled entirely to the brim. As the ice cube melts, the water level will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>
                <a:hlinkClick r:id="" action="ppaction://noaction"/>
              </a:rPr>
              <a:pPr/>
              <a:t>11</a:t>
            </a:fld>
            <a:endParaRPr lang="en-CA" dirty="0">
              <a:hlinkClick r:id="" action="ppaction://noaction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95271" y="3429000"/>
            <a:ext cx="809152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stay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the same,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remain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at the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brim.</a:t>
            </a: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rise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, causing the water to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spill.</a:t>
            </a: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fall to a level below the brim.</a:t>
            </a: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cannot say without knowing the density of ice.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8" descr="glass-of-water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72"/>
          <a:stretch/>
        </p:blipFill>
        <p:spPr>
          <a:xfrm>
            <a:off x="6842302" y="1264308"/>
            <a:ext cx="1692098" cy="1601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356742" y="1140395"/>
            <a:ext cx="712471" cy="668544"/>
          </a:xfrm>
          <a:prstGeom prst="rect">
            <a:avLst/>
          </a:prstGeom>
          <a:gradFill flip="none" rotWithShape="1">
            <a:gsLst>
              <a:gs pos="0">
                <a:srgbClr val="000090">
                  <a:alpha val="45000"/>
                </a:srgbClr>
              </a:gs>
              <a:gs pos="100000">
                <a:srgbClr val="FFFFFF">
                  <a:alpha val="4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Times New Roman" charset="0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Question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766" y="1129727"/>
            <a:ext cx="6714534" cy="435667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>
                <a:cs typeface="+mn-cs"/>
              </a:rPr>
              <a:t>If you lower a 1.5 kg mass on a string into 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cs typeface="+mn-cs"/>
              </a:rPr>
              <a:t>5 kg beaker filled with water, what happens to the reading on the scale? </a:t>
            </a:r>
            <a:br>
              <a:rPr lang="en-US" sz="2800" dirty="0" smtClean="0">
                <a:cs typeface="+mn-cs"/>
              </a:rPr>
            </a:br>
            <a:endParaRPr lang="en-US" sz="2800" dirty="0" smtClean="0">
              <a:cs typeface="+mn-cs"/>
            </a:endParaRPr>
          </a:p>
          <a:p>
            <a:pPr marL="514350" indent="-514350">
              <a:buAutoNum type="alphaUcParenR"/>
              <a:defRPr/>
            </a:pPr>
            <a:r>
              <a:rPr lang="en-US" sz="2800" dirty="0" smtClean="0">
                <a:cs typeface="+mn-cs"/>
              </a:rPr>
              <a:t>increases to </a:t>
            </a:r>
            <a:r>
              <a:rPr lang="en-US" sz="2800" dirty="0">
                <a:cs typeface="+mn-cs"/>
              </a:rPr>
              <a:t>6</a:t>
            </a:r>
            <a:r>
              <a:rPr lang="en-US" sz="2800" dirty="0" smtClean="0">
                <a:cs typeface="+mn-cs"/>
              </a:rPr>
              <a:t>.5 kg</a:t>
            </a:r>
          </a:p>
          <a:p>
            <a:pPr marL="514350" indent="-514350">
              <a:buAutoNum type="alphaUcParenR"/>
              <a:defRPr/>
            </a:pPr>
            <a:r>
              <a:rPr lang="en-US" sz="2800" dirty="0" smtClean="0"/>
              <a:t>increases to a value &lt; 6.5 kg</a:t>
            </a:r>
            <a:endParaRPr lang="en-US" sz="2800" baseline="-25000" dirty="0" smtClean="0"/>
          </a:p>
          <a:p>
            <a:pPr marL="514350" indent="-514350">
              <a:buAutoNum type="alphaUcParenR"/>
              <a:defRPr/>
            </a:pPr>
            <a:r>
              <a:rPr lang="en-US" sz="2800" dirty="0" smtClean="0">
                <a:cs typeface="+mn-cs"/>
              </a:rPr>
              <a:t>increases to a value &gt; 6.5 kg</a:t>
            </a:r>
          </a:p>
          <a:p>
            <a:pPr marL="514350" indent="-514350">
              <a:buAutoNum type="alphaUcParenR"/>
              <a:defRPr/>
            </a:pPr>
            <a:r>
              <a:rPr lang="en-US" sz="2800" dirty="0" smtClean="0">
                <a:cs typeface="+mn-cs"/>
              </a:rPr>
              <a:t>stay the same</a:t>
            </a:r>
          </a:p>
          <a:p>
            <a:pPr marL="457200" indent="-457200">
              <a:defRPr/>
            </a:pPr>
            <a:endParaRPr lang="en-US" sz="2800" dirty="0" smtClean="0">
              <a:cs typeface="+mn-cs"/>
            </a:endParaRPr>
          </a:p>
          <a:p>
            <a:pPr marL="457200" indent="-457200">
              <a:defRPr/>
            </a:pPr>
            <a:endParaRPr lang="en-US" sz="2800" dirty="0" smtClean="0">
              <a:cs typeface="+mn-cs"/>
            </a:endParaRPr>
          </a:p>
        </p:txBody>
      </p:sp>
      <p:pic>
        <p:nvPicPr>
          <p:cNvPr id="22532" name="Picture 5" descr="SFL_ap_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0" r="30000"/>
          <a:stretch>
            <a:fillRect/>
          </a:stretch>
        </p:blipFill>
        <p:spPr bwMode="auto">
          <a:xfrm>
            <a:off x="6858000" y="1143000"/>
            <a:ext cx="1920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D22AEF0-C4C1-4CAB-89E0-FEFC02B05CA0}" type="slidenum">
              <a:rPr lang="en-CA" smtClean="0">
                <a:hlinkClick r:id="" action="ppaction://noaction"/>
              </a:rPr>
              <a:pPr/>
              <a:t>12</a:t>
            </a:fld>
            <a:endParaRPr lang="en-CA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3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228600" y="188913"/>
            <a:ext cx="8610600" cy="83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Demo: prediction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59563" y="4652963"/>
            <a:ext cx="1169987" cy="1204912"/>
            <a:chOff x="5923944" y="3002179"/>
            <a:chExt cx="1168584" cy="1204172"/>
          </a:xfrm>
        </p:grpSpPr>
        <p:pic>
          <p:nvPicPr>
            <p:cNvPr id="106504" name="Content Placeholder 5" descr="Screen shot 2011-09-06 at 7.25.03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245" t="65585" r="46162" b="31502"/>
            <a:stretch>
              <a:fillRect/>
            </a:stretch>
          </p:blipFill>
          <p:spPr bwMode="auto">
            <a:xfrm rot="2185562">
              <a:off x="5923944" y="3759808"/>
              <a:ext cx="230920" cy="26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  <p:pic>
          <p:nvPicPr>
            <p:cNvPr id="106505" name="Content Placeholder 5" descr="Screen shot 2011-09-06 at 7.25.03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838" t="56482" r="39450" b="30228"/>
            <a:stretch>
              <a:fillRect/>
            </a:stretch>
          </p:blipFill>
          <p:spPr bwMode="auto">
            <a:xfrm>
              <a:off x="6119367" y="3002179"/>
              <a:ext cx="973161" cy="120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</p:grpSp>
      <p:sp>
        <p:nvSpPr>
          <p:cNvPr id="106499" name="Rectangle 3"/>
          <p:cNvSpPr txBox="1">
            <a:spLocks noChangeArrowheads="1"/>
          </p:cNvSpPr>
          <p:nvPr/>
        </p:nvSpPr>
        <p:spPr bwMode="auto">
          <a:xfrm>
            <a:off x="323850" y="2508250"/>
            <a:ext cx="61198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Font typeface="Times" charset="0"/>
              <a:buAutoNum type="alphaUcPeriod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It will keep on coming out, flowing the same as before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Font typeface="Times" charset="0"/>
              <a:buAutoNum type="alphaUcPeriod"/>
            </a:pPr>
            <a:endParaRPr lang="en-US" sz="100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Font typeface="Times" charset="0"/>
              <a:buAutoNum type="alphaUcPeriod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It will keep coming out, but it will flow a bit slower than before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Font typeface="Times" charset="0"/>
              <a:buAutoNum type="alphaUcPeriod"/>
            </a:pPr>
            <a:endParaRPr lang="en-US" sz="100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Font typeface="Times" charset="0"/>
              <a:buAutoNum type="alphaUcPeriod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It will keep coming out, but start to flow upwards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Font typeface="Times" charset="0"/>
              <a:buAutoNum type="alphaUcPeriod"/>
            </a:pPr>
            <a:endParaRPr lang="en-US" sz="100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Font typeface="Times" charset="0"/>
              <a:buAutoNum type="alphaUcPeriod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It will keep coming out, flowing horizontally with the falling cup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Font typeface="Times" charset="0"/>
              <a:buAutoNum type="alphaUcPeriod"/>
            </a:pPr>
            <a:endParaRPr lang="en-US" sz="100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Font typeface="Times" charset="0"/>
              <a:buAutoNum type="alphaUcPeriod"/>
            </a:pPr>
            <a:r>
              <a:rPr lang="en-US" sz="2200">
                <a:solidFill>
                  <a:srgbClr val="000000"/>
                </a:solidFill>
                <a:latin typeface="Arial" charset="0"/>
              </a:rPr>
              <a:t>It will stop flowing </a:t>
            </a:r>
          </a:p>
        </p:txBody>
      </p:sp>
      <p:pic>
        <p:nvPicPr>
          <p:cNvPr id="106500" name="Content Placeholder 5" descr="Screen shot 2011-09-06 at 7.25.0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28" t="56482" r="38084" b="30467"/>
          <a:stretch>
            <a:fillRect/>
          </a:stretch>
        </p:blipFill>
        <p:spPr bwMode="auto">
          <a:xfrm>
            <a:off x="6516688" y="2133600"/>
            <a:ext cx="15335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6501" name="Content Placeholder 5" descr="Screen shot 2011-09-06 at 7.25.0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38" t="56482" r="39450" b="30228"/>
          <a:stretch>
            <a:fillRect/>
          </a:stretch>
        </p:blipFill>
        <p:spPr bwMode="auto">
          <a:xfrm>
            <a:off x="6875463" y="5808663"/>
            <a:ext cx="8651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06502" name="Rectangle 15"/>
          <p:cNvSpPr>
            <a:spLocks noChangeArrowheads="1"/>
          </p:cNvSpPr>
          <p:nvPr/>
        </p:nvSpPr>
        <p:spPr bwMode="auto">
          <a:xfrm>
            <a:off x="468313" y="941388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cup filled with water has a hole in the side through which the liquid is flowing out. If the cup is dropped for a height, what will happen to the water flowing from the cup?</a:t>
            </a:r>
          </a:p>
        </p:txBody>
      </p:sp>
      <p:pic>
        <p:nvPicPr>
          <p:cNvPr id="106503" name="Content Placeholder 5" descr="Screen shot 2011-09-06 at 7.25.0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28" t="70583" r="38084" b="15480"/>
          <a:stretch>
            <a:fillRect/>
          </a:stretch>
        </p:blipFill>
        <p:spPr bwMode="auto">
          <a:xfrm>
            <a:off x="6443663" y="3500438"/>
            <a:ext cx="153511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xmlns="" val="35316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"/>
          <p:cNvSpPr txBox="1">
            <a:spLocks noChangeArrowheads="1"/>
          </p:cNvSpPr>
          <p:nvPr/>
        </p:nvSpPr>
        <p:spPr bwMode="auto">
          <a:xfrm>
            <a:off x="508952" y="762000"/>
            <a:ext cx="845820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Consider a block of wood that has varying dimensions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-US" sz="2600" dirty="0" smtClean="0">
                <a:solidFill>
                  <a:srgbClr val="000000"/>
                </a:solidFill>
                <a:latin typeface="+mn-lt"/>
              </a:rPr>
              <a:t>Does the pressure exerted on the table from the block depend on the blocks position? If so, which way produces the greatest pressure? If not, why not?  </a:t>
            </a:r>
          </a:p>
        </p:txBody>
      </p:sp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3407522" y="3373303"/>
            <a:ext cx="1727200" cy="1295400"/>
          </a:xfrm>
          <a:prstGeom prst="rect">
            <a:avLst/>
          </a:prstGeom>
          <a:solidFill>
            <a:srgbClr val="E5CDB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5CDB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5132" name="Text Box 6"/>
          <p:cNvSpPr txBox="1">
            <a:spLocks noChangeArrowheads="1"/>
          </p:cNvSpPr>
          <p:nvPr/>
        </p:nvSpPr>
        <p:spPr bwMode="auto">
          <a:xfrm>
            <a:off x="685800" y="5034821"/>
            <a:ext cx="790761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D)  The block of wood has the same density, so it doesn’t matter which way it is positioned.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E)  The block of wood has the same mass,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so it doesn’t matter which way it is positioned.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116751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tx2"/>
                </a:solidFill>
                <a:latin typeface="Arial" charset="0"/>
              </a:rPr>
              <a:t>i&gt;clicker 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5400000">
            <a:off x="934549" y="3221703"/>
            <a:ext cx="1727200" cy="1295400"/>
          </a:xfrm>
          <a:prstGeom prst="rect">
            <a:avLst/>
          </a:prstGeom>
          <a:solidFill>
            <a:srgbClr val="E5CDB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5CDB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305627" y="2610726"/>
            <a:ext cx="1727200" cy="2159000"/>
          </a:xfrm>
          <a:prstGeom prst="rect">
            <a:avLst/>
          </a:prstGeom>
          <a:solidFill>
            <a:srgbClr val="E5CDB9"/>
          </a:solidFill>
          <a:ln w="9525">
            <a:miter lim="800000"/>
            <a:headEnd/>
            <a:tailEnd/>
          </a:ln>
          <a:scene3d>
            <a:camera prst="isometricOffAxis2Top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5CDB9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015" y="4225858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900747" y="419702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742919" y="419702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14572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85994" y="826744"/>
            <a:ext cx="855411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 pulse is moving along a string towards a point located at x0.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the pulse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is passing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through, the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vertical displacement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x0 is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correctly described by which of the following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graphs?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363" name="Picture 2" descr="TimePlot-1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606675"/>
            <a:ext cx="68484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5357" y="4358239"/>
            <a:ext cx="44215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4398" y="4325973"/>
            <a:ext cx="44215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5357" y="5979988"/>
            <a:ext cx="44215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6047" y="5998390"/>
            <a:ext cx="44215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Times New Roman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3121" y="108195"/>
            <a:ext cx="34614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034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	</a:t>
            </a:r>
          </a:p>
        </p:txBody>
      </p:sp>
      <p:pic>
        <p:nvPicPr>
          <p:cNvPr id="9" name="Picture 8" descr="jupi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2625"/>
            <a:ext cx="3066117" cy="2890576"/>
          </a:xfrm>
          <a:prstGeom prst="rect">
            <a:avLst/>
          </a:prstGeom>
        </p:spPr>
      </p:pic>
      <p:pic>
        <p:nvPicPr>
          <p:cNvPr id="12" name="Picture 11" descr="eart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851" y="2506696"/>
            <a:ext cx="3004345" cy="3004345"/>
          </a:xfrm>
          <a:prstGeom prst="rect">
            <a:avLst/>
          </a:prstGeom>
        </p:spPr>
      </p:pic>
      <p:pic>
        <p:nvPicPr>
          <p:cNvPr id="14" name="Picture 13" descr="xraysun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7" t="4342" r="4092" b="3392"/>
          <a:stretch/>
        </p:blipFill>
        <p:spPr>
          <a:xfrm>
            <a:off x="6109394" y="3615749"/>
            <a:ext cx="2953037" cy="29809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86355" y="723900"/>
            <a:ext cx="524607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/>
              </a:rPr>
              <a:t>Which of these has the largest average density?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7848" y="1062625"/>
            <a:ext cx="1173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Arial"/>
              </a:rPr>
              <a:t>Jupiter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46077" y="2506696"/>
            <a:ext cx="1173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Arial"/>
              </a:rPr>
              <a:t>Earth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32945" y="3623713"/>
            <a:ext cx="138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Arial"/>
              </a:rPr>
              <a:t>The Sun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1104" y="518920"/>
            <a:ext cx="125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(A)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06151" y="1983476"/>
            <a:ext cx="125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(B)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05761" y="3059406"/>
            <a:ext cx="125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(C)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192" y="5880032"/>
            <a:ext cx="500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(D) I need more information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86798" y="6558586"/>
            <a:ext cx="1459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http://</a:t>
            </a:r>
            <a:r>
              <a:rPr lang="en-US" sz="1200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justearth.net</a:t>
            </a:r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/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" y="6553094"/>
            <a:ext cx="3429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http://</a:t>
            </a:r>
            <a:r>
              <a:rPr lang="en-US" sz="1200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www.solarspace.co.uk</a:t>
            </a:r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/</a:t>
            </a:r>
            <a:r>
              <a:rPr lang="en-US" sz="1200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jupiter.php</a:t>
            </a:r>
            <a:endParaRPr lang="en-US" sz="1200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25897" y="6582840"/>
            <a:ext cx="2836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http://</a:t>
            </a:r>
            <a:r>
              <a:rPr lang="en-US" sz="1200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curious.astro.cornell.edu</a:t>
            </a:r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/</a:t>
            </a:r>
            <a:r>
              <a:rPr lang="en-US" sz="1200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sun.php</a:t>
            </a:r>
            <a:endParaRPr lang="en-US" sz="1200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247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9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1399" y="36122"/>
            <a:ext cx="810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/>
              </a:rPr>
              <a:t>What about the density of non-uniform objects?</a:t>
            </a:r>
          </a:p>
        </p:txBody>
      </p:sp>
      <p:pic>
        <p:nvPicPr>
          <p:cNvPr id="9" name="Picture 8" descr="jupi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2625"/>
            <a:ext cx="3066117" cy="2890576"/>
          </a:xfrm>
          <a:prstGeom prst="rect">
            <a:avLst/>
          </a:prstGeom>
        </p:spPr>
      </p:pic>
      <p:pic>
        <p:nvPicPr>
          <p:cNvPr id="12" name="Picture 11" descr="eart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851" y="2506696"/>
            <a:ext cx="3004345" cy="3004345"/>
          </a:xfrm>
          <a:prstGeom prst="rect">
            <a:avLst/>
          </a:prstGeom>
        </p:spPr>
      </p:pic>
      <p:pic>
        <p:nvPicPr>
          <p:cNvPr id="14" name="Picture 13" descr="xraysun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7" t="4342" r="4092" b="3392"/>
          <a:stretch/>
        </p:blipFill>
        <p:spPr>
          <a:xfrm>
            <a:off x="6109394" y="3615749"/>
            <a:ext cx="2953037" cy="29809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86355" y="723900"/>
            <a:ext cx="524607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/>
              </a:rPr>
              <a:t>Which of these has the largest average density?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7848" y="1062625"/>
            <a:ext cx="1173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Arial"/>
              </a:rPr>
              <a:t>Jupiter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46077" y="2506696"/>
            <a:ext cx="1173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Arial"/>
              </a:rPr>
              <a:t>Earth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32945" y="3623713"/>
            <a:ext cx="1386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Arial"/>
              </a:rPr>
              <a:t>The Sun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1104" y="518920"/>
            <a:ext cx="125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(A)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06151" y="1983476"/>
            <a:ext cx="125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(B)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05761" y="3059406"/>
            <a:ext cx="125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(C)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192" y="5880032"/>
            <a:ext cx="500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(D) I need more information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86798" y="6558586"/>
            <a:ext cx="1459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http://</a:t>
            </a:r>
            <a:r>
              <a:rPr lang="en-US" sz="1200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justearth.net</a:t>
            </a:r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/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1" y="6553094"/>
            <a:ext cx="3429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http://</a:t>
            </a:r>
            <a:r>
              <a:rPr lang="en-US" sz="1200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www.solarspace.co.uk</a:t>
            </a:r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/</a:t>
            </a:r>
            <a:r>
              <a:rPr lang="en-US" sz="1200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jupiter.php</a:t>
            </a:r>
            <a:endParaRPr lang="en-US" sz="1200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25897" y="6582840"/>
            <a:ext cx="2836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http://</a:t>
            </a:r>
            <a:r>
              <a:rPr lang="en-US" sz="1200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curious.astro.cornell.edu</a:t>
            </a:r>
            <a:r>
              <a:rPr lang="en-US" sz="1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/</a:t>
            </a:r>
            <a:r>
              <a:rPr lang="en-US" sz="1200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sun.php</a:t>
            </a:r>
            <a:endParaRPr lang="en-US" sz="1200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247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9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57300"/>
            <a:ext cx="2628900" cy="194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CA" sz="2800" dirty="0" smtClean="0"/>
              <a:t>A ball is rolling around the inside of a circular track. The ball leaves the track at point P. 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Which path does the ball follow?</a:t>
            </a:r>
            <a:endParaRPr lang="en-CA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80BA26A-876E-4FB1-95BC-1A5C7C0E165F}" type="slidenum">
              <a:rPr lang="en-CA" smtClean="0">
                <a:hlinkClick r:id="" action="ppaction://noaction"/>
              </a:rPr>
              <a:pPr/>
              <a:t>2</a:t>
            </a:fld>
            <a:endParaRPr lang="en-CA" dirty="0"/>
          </a:p>
        </p:txBody>
      </p:sp>
      <p:sp>
        <p:nvSpPr>
          <p:cNvPr id="48" name="Arc 47"/>
          <p:cNvSpPr>
            <a:spLocks noChangeAspect="1"/>
          </p:cNvSpPr>
          <p:nvPr/>
        </p:nvSpPr>
        <p:spPr>
          <a:xfrm>
            <a:off x="2857500" y="2227117"/>
            <a:ext cx="3886200" cy="3886200"/>
          </a:xfrm>
          <a:prstGeom prst="arc">
            <a:avLst>
              <a:gd name="adj1" fmla="val 52688"/>
              <a:gd name="adj2" fmla="val 13463023"/>
            </a:avLst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9" name="Oval 48"/>
          <p:cNvSpPr/>
          <p:nvPr/>
        </p:nvSpPr>
        <p:spPr>
          <a:xfrm flipH="1" flipV="1">
            <a:off x="2920963" y="4443845"/>
            <a:ext cx="178016" cy="178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7" name="Arc 56"/>
          <p:cNvSpPr/>
          <p:nvPr/>
        </p:nvSpPr>
        <p:spPr>
          <a:xfrm>
            <a:off x="2857500" y="2331025"/>
            <a:ext cx="3886200" cy="3886200"/>
          </a:xfrm>
          <a:prstGeom prst="arc">
            <a:avLst>
              <a:gd name="adj1" fmla="val 16136956"/>
              <a:gd name="adj2" fmla="val 21511075"/>
            </a:avLst>
          </a:prstGeom>
          <a:ln w="38100"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8" name="Arc 57"/>
          <p:cNvSpPr/>
          <p:nvPr/>
        </p:nvSpPr>
        <p:spPr>
          <a:xfrm>
            <a:off x="2857500" y="1475505"/>
            <a:ext cx="3886200" cy="5597240"/>
          </a:xfrm>
          <a:prstGeom prst="arc">
            <a:avLst>
              <a:gd name="adj1" fmla="val 17615204"/>
              <a:gd name="adj2" fmla="val 21135716"/>
            </a:avLst>
          </a:prstGeom>
          <a:ln w="38100"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59" name="Straight Connector 58"/>
          <p:cNvCxnSpPr/>
          <p:nvPr/>
        </p:nvCxnSpPr>
        <p:spPr>
          <a:xfrm rot="16200000" flipH="1">
            <a:off x="5616285" y="2828061"/>
            <a:ext cx="2254831" cy="0"/>
          </a:xfrm>
          <a:prstGeom prst="line">
            <a:avLst/>
          </a:prstGeom>
          <a:ln w="38100"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 flipH="1">
            <a:off x="6743700" y="1472045"/>
            <a:ext cx="3886200" cy="5597240"/>
          </a:xfrm>
          <a:prstGeom prst="arc">
            <a:avLst>
              <a:gd name="adj1" fmla="val 17553561"/>
              <a:gd name="adj2" fmla="val 21135716"/>
            </a:avLst>
          </a:prstGeom>
          <a:ln w="38100"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1" name="Arc 60"/>
          <p:cNvSpPr/>
          <p:nvPr/>
        </p:nvSpPr>
        <p:spPr>
          <a:xfrm flipH="1">
            <a:off x="6743700" y="2327565"/>
            <a:ext cx="3886200" cy="3886200"/>
          </a:xfrm>
          <a:prstGeom prst="arc">
            <a:avLst>
              <a:gd name="adj1" fmla="val 16136956"/>
              <a:gd name="adj2" fmla="val 21410800"/>
            </a:avLst>
          </a:prstGeom>
          <a:ln w="38100"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6793989" y="3815195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P</a:t>
            </a:r>
            <a:endParaRPr lang="en-CA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4357255" y="2074718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A</a:t>
            </a:r>
            <a:endParaRPr lang="en-CA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5434446" y="1565563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B</a:t>
            </a:r>
            <a:endParaRPr lang="en-CA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6556665" y="1257300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</a:t>
            </a:r>
            <a:endParaRPr lang="en-CA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7658100" y="1561890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D</a:t>
            </a:r>
            <a:endParaRPr lang="en-CA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8686800" y="2074718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E</a:t>
            </a:r>
            <a:endParaRPr lang="en-CA" sz="2800" dirty="0"/>
          </a:p>
        </p:txBody>
      </p:sp>
      <p:sp>
        <p:nvSpPr>
          <p:cNvPr id="68" name="Arc 67"/>
          <p:cNvSpPr>
            <a:spLocks noChangeAspect="1"/>
          </p:cNvSpPr>
          <p:nvPr/>
        </p:nvSpPr>
        <p:spPr>
          <a:xfrm>
            <a:off x="2971800" y="2341417"/>
            <a:ext cx="3657600" cy="3657600"/>
          </a:xfrm>
          <a:prstGeom prst="arc">
            <a:avLst>
              <a:gd name="adj1" fmla="val 10365999"/>
              <a:gd name="adj2" fmla="val 13463023"/>
            </a:avLst>
          </a:prstGeom>
          <a:ln w="38100">
            <a:solidFill>
              <a:schemeClr val="tx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Autofit/>
          </a:bodyPr>
          <a:lstStyle/>
          <a:p>
            <a:r>
              <a:rPr lang="en-CA" dirty="0" smtClean="0"/>
              <a:t>Clicker question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7761097" y="6057900"/>
            <a:ext cx="92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dirty="0" smtClean="0"/>
              <a:t>(Mazur)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Clicker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Suppose you pass white light through a prism and all of the colours of the spectrum are projected on a screen. If you then put a red filter over your eye and look at the spectrum, what colours do you see?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you see mostly red light; the blue and green disappears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you see mostly blue light; the other colours disappear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all of the colours turn 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>
                <a:hlinkClick r:id="" action="ppaction://noaction"/>
              </a:rPr>
              <a:pPr/>
              <a:t>3</a:t>
            </a:fld>
            <a:endParaRPr lang="en-CA" dirty="0">
              <a:hlinkClick r:id="" action="ppaction://noactio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6452" y="6057900"/>
            <a:ext cx="1040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dirty="0" smtClean="0"/>
              <a:t>(Duncan)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37075" y="5143500"/>
            <a:ext cx="1749425" cy="1719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4" descr="Exam 1_Q16_Fall_2007"/>
          <p:cNvPicPr>
            <a:picLocks noChangeAspect="1" noChangeArrowheads="1"/>
          </p:cNvPicPr>
          <p:nvPr/>
        </p:nvPicPr>
        <p:blipFill>
          <a:blip r:embed="rId3" cstate="print"/>
          <a:srcRect l="4278" t="46527" r="78612" b="6291"/>
          <a:stretch>
            <a:fillRect/>
          </a:stretch>
        </p:blipFill>
        <p:spPr bwMode="auto">
          <a:xfrm>
            <a:off x="4537075" y="5143500"/>
            <a:ext cx="914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Exam 1_Q16_Fall_2007"/>
          <p:cNvPicPr>
            <a:picLocks noChangeAspect="1" noChangeArrowheads="1"/>
          </p:cNvPicPr>
          <p:nvPr/>
        </p:nvPicPr>
        <p:blipFill rotWithShape="1">
          <a:blip r:embed="rId3" cstate="print"/>
          <a:srcRect l="9249" t="2354" r="64828" b="51184"/>
          <a:stretch/>
        </p:blipFill>
        <p:spPr bwMode="auto">
          <a:xfrm>
            <a:off x="914400" y="3086100"/>
            <a:ext cx="1385400" cy="16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Exam 1_Q16_Fall_2007"/>
          <p:cNvPicPr>
            <a:picLocks noChangeAspect="1" noChangeArrowheads="1"/>
          </p:cNvPicPr>
          <p:nvPr/>
        </p:nvPicPr>
        <p:blipFill rotWithShape="1">
          <a:blip r:embed="rId3" cstate="print"/>
          <a:srcRect l="43543" t="6291" r="30534" b="47247"/>
          <a:stretch/>
        </p:blipFill>
        <p:spPr bwMode="auto">
          <a:xfrm>
            <a:off x="3429000" y="3086100"/>
            <a:ext cx="1385400" cy="16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Exam 1_Q16_Fall_2007"/>
          <p:cNvPicPr>
            <a:picLocks noChangeAspect="1" noChangeArrowheads="1"/>
          </p:cNvPicPr>
          <p:nvPr/>
        </p:nvPicPr>
        <p:blipFill rotWithShape="1">
          <a:blip r:embed="rId3" cstate="print"/>
          <a:srcRect l="74327" t="6688" r="-250" b="46850"/>
          <a:stretch/>
        </p:blipFill>
        <p:spPr bwMode="auto">
          <a:xfrm>
            <a:off x="6172200" y="3086100"/>
            <a:ext cx="1385400" cy="16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Exam 1_Q16_Fall_2007"/>
          <p:cNvPicPr>
            <a:picLocks noChangeAspect="1" noChangeArrowheads="1"/>
          </p:cNvPicPr>
          <p:nvPr/>
        </p:nvPicPr>
        <p:blipFill rotWithShape="1">
          <a:blip r:embed="rId3" cstate="print"/>
          <a:srcRect l="5856" t="46796" r="64440" b="6742"/>
          <a:stretch/>
        </p:blipFill>
        <p:spPr bwMode="auto">
          <a:xfrm>
            <a:off x="1714500" y="5169655"/>
            <a:ext cx="1587437" cy="16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Clicker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858000" cy="1714500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/>
              <a:t>If this is the phase of the Moon when it rises: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/>
              <a:t>what is the phase of the Moon 12 hours later?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>
                <a:hlinkClick r:id="rId4" action="ppaction://hlinksldjump"/>
              </a:rPr>
              <a:pPr/>
              <a:t>4</a:t>
            </a:fld>
            <a:endParaRPr lang="en-CA" dirty="0">
              <a:hlinkClick r:id="rId4" action="ppaction://hlinksldjump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4212" y="6057900"/>
            <a:ext cx="1022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dirty="0" smtClean="0"/>
              <a:t>(Prather)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85800" y="3086100"/>
            <a:ext cx="4572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A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3200400" y="3086100"/>
            <a:ext cx="4572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B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485900" y="5172360"/>
            <a:ext cx="4572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D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943600" y="3086100"/>
            <a:ext cx="4572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C</a:t>
            </a:r>
            <a:endParaRPr lang="en-CA" dirty="0"/>
          </a:p>
        </p:txBody>
      </p:sp>
      <p:pic>
        <p:nvPicPr>
          <p:cNvPr id="17" name="Picture 4" descr="Exam 1_Q16_Fall_2007"/>
          <p:cNvPicPr>
            <a:picLocks noChangeAspect="1" noChangeArrowheads="1"/>
          </p:cNvPicPr>
          <p:nvPr/>
        </p:nvPicPr>
        <p:blipFill>
          <a:blip r:embed="rId3" cstate="print"/>
          <a:srcRect l="40637" t="3145" r="31559" b="49673"/>
          <a:stretch>
            <a:fillRect/>
          </a:stretch>
        </p:blipFill>
        <p:spPr bwMode="auto">
          <a:xfrm>
            <a:off x="7086600" y="800100"/>
            <a:ext cx="1097280" cy="126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229100" y="5172360"/>
            <a:ext cx="4572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800" dirty="0" smtClean="0"/>
              <a:t>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Clicker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Susan throws a ball straight up into the air. It goes up and then falls back into her hand 2 seconds later.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Draw</a:t>
            </a: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a graph showing the velocity of the ball from the moment it leaves her hand until she catches it again.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>
                <a:hlinkClick r:id="" action="ppaction://noaction"/>
              </a:rPr>
              <a:pPr/>
              <a:t>5</a:t>
            </a:fld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9262" y="5029200"/>
            <a:ext cx="30861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15362" y="4803497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time</a:t>
            </a:r>
            <a:endParaRPr lang="en-CA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>
            <a:off x="2214861" y="5029200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00300" y="3771900"/>
            <a:ext cx="1149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velocity</a:t>
            </a:r>
            <a:endParaRPr lang="en-CA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478883" y="5033009"/>
            <a:ext cx="0" cy="182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072362" y="5120639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2 sec</a:t>
            </a:r>
            <a:endParaRPr lang="en-CA" sz="2400" dirty="0"/>
          </a:p>
        </p:txBody>
      </p:sp>
      <p:sp>
        <p:nvSpPr>
          <p:cNvPr id="21" name="Rectangle 20"/>
          <p:cNvSpPr/>
          <p:nvPr/>
        </p:nvSpPr>
        <p:spPr>
          <a:xfrm>
            <a:off x="3170641" y="512063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0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/>
              <a:pPr/>
              <a:t>6</a:t>
            </a:fld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43262" y="2057399"/>
            <a:ext cx="30861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29362" y="1831696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time</a:t>
            </a:r>
            <a:endParaRPr lang="en-CA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>
            <a:off x="-71139" y="2057399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4300" y="800099"/>
            <a:ext cx="1149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velocity</a:t>
            </a:r>
            <a:endParaRPr lang="en-CA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92883" y="2061208"/>
            <a:ext cx="0" cy="182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786362" y="2148838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2 sec</a:t>
            </a:r>
            <a:endParaRPr lang="en-CA" sz="2400" dirty="0"/>
          </a:p>
        </p:txBody>
      </p:sp>
      <p:sp>
        <p:nvSpPr>
          <p:cNvPr id="16" name="Rectangle 15"/>
          <p:cNvSpPr/>
          <p:nvPr/>
        </p:nvSpPr>
        <p:spPr>
          <a:xfrm>
            <a:off x="884641" y="214883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0</a:t>
            </a:r>
            <a:endParaRPr lang="en-CA" sz="2400" dirty="0"/>
          </a:p>
        </p:txBody>
      </p:sp>
      <p:sp>
        <p:nvSpPr>
          <p:cNvPr id="32" name="Rectangle 31"/>
          <p:cNvSpPr/>
          <p:nvPr/>
        </p:nvSpPr>
        <p:spPr>
          <a:xfrm>
            <a:off x="800100" y="1349513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alibri" charset="0"/>
              </a:rPr>
              <a:t>A</a:t>
            </a:r>
            <a:endParaRPr lang="en-CA" sz="40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186662" y="2057399"/>
            <a:ext cx="30861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272762" y="1831696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time</a:t>
            </a:r>
            <a:endParaRPr lang="en-CA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 rot="16200000">
            <a:off x="4272261" y="2057399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457700" y="800099"/>
            <a:ext cx="1149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velocity</a:t>
            </a:r>
            <a:endParaRPr lang="en-CA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536283" y="2061208"/>
            <a:ext cx="0" cy="182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129762" y="2148838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2 sec</a:t>
            </a:r>
            <a:endParaRPr lang="en-CA" sz="2400" dirty="0"/>
          </a:p>
        </p:txBody>
      </p:sp>
      <p:sp>
        <p:nvSpPr>
          <p:cNvPr id="39" name="Rectangle 38"/>
          <p:cNvSpPr/>
          <p:nvPr/>
        </p:nvSpPr>
        <p:spPr>
          <a:xfrm>
            <a:off x="5228041" y="214883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0</a:t>
            </a:r>
            <a:endParaRPr lang="en-CA" sz="2400" dirty="0"/>
          </a:p>
        </p:txBody>
      </p:sp>
      <p:sp>
        <p:nvSpPr>
          <p:cNvPr id="40" name="Rectangle 39"/>
          <p:cNvSpPr/>
          <p:nvPr/>
        </p:nvSpPr>
        <p:spPr>
          <a:xfrm>
            <a:off x="5143500" y="1349513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alibri" charset="0"/>
              </a:rPr>
              <a:t>B</a:t>
            </a:r>
            <a:endParaRPr lang="en-CA" sz="4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43262" y="5029200"/>
            <a:ext cx="30861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929362" y="4803497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time</a:t>
            </a:r>
            <a:endParaRPr lang="en-CA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 rot="16200000">
            <a:off x="-71139" y="5029200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14300" y="3771900"/>
            <a:ext cx="1149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velocity</a:t>
            </a:r>
            <a:endParaRPr lang="en-CA" sz="24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3192883" y="5033009"/>
            <a:ext cx="0" cy="182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786362" y="5120639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2 sec</a:t>
            </a:r>
            <a:endParaRPr lang="en-CA" sz="2400" dirty="0"/>
          </a:p>
        </p:txBody>
      </p:sp>
      <p:sp>
        <p:nvSpPr>
          <p:cNvPr id="47" name="Rectangle 46"/>
          <p:cNvSpPr/>
          <p:nvPr/>
        </p:nvSpPr>
        <p:spPr>
          <a:xfrm>
            <a:off x="884641" y="512063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0</a:t>
            </a:r>
            <a:endParaRPr lang="en-CA" sz="2400" dirty="0"/>
          </a:p>
        </p:txBody>
      </p:sp>
      <p:sp>
        <p:nvSpPr>
          <p:cNvPr id="48" name="Rectangle 47"/>
          <p:cNvSpPr/>
          <p:nvPr/>
        </p:nvSpPr>
        <p:spPr>
          <a:xfrm>
            <a:off x="800100" y="4321314"/>
            <a:ext cx="458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alibri" charset="0"/>
              </a:rPr>
              <a:t>C</a:t>
            </a:r>
            <a:endParaRPr lang="en-CA" sz="40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186662" y="5029200"/>
            <a:ext cx="30861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272762" y="4803497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time</a:t>
            </a:r>
            <a:endParaRPr lang="en-CA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 rot="16200000">
            <a:off x="4272261" y="5029200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457700" y="3771900"/>
            <a:ext cx="1149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velocity</a:t>
            </a:r>
            <a:endParaRPr lang="en-CA" sz="2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7536283" y="5033009"/>
            <a:ext cx="0" cy="18288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129762" y="5120639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2 sec</a:t>
            </a:r>
            <a:endParaRPr lang="en-CA" sz="2400" dirty="0"/>
          </a:p>
        </p:txBody>
      </p:sp>
      <p:sp>
        <p:nvSpPr>
          <p:cNvPr id="55" name="Rectangle 54"/>
          <p:cNvSpPr/>
          <p:nvPr/>
        </p:nvSpPr>
        <p:spPr>
          <a:xfrm>
            <a:off x="5228041" y="512063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0</a:t>
            </a:r>
            <a:endParaRPr lang="en-CA" sz="2400" dirty="0"/>
          </a:p>
        </p:txBody>
      </p:sp>
      <p:sp>
        <p:nvSpPr>
          <p:cNvPr id="56" name="Rectangle 55"/>
          <p:cNvSpPr/>
          <p:nvPr/>
        </p:nvSpPr>
        <p:spPr>
          <a:xfrm>
            <a:off x="5143500" y="4321314"/>
            <a:ext cx="500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alibri" charset="0"/>
              </a:rPr>
              <a:t>D</a:t>
            </a:r>
            <a:endParaRPr lang="en-CA" sz="4000" dirty="0"/>
          </a:p>
        </p:txBody>
      </p:sp>
      <p:sp>
        <p:nvSpPr>
          <p:cNvPr id="57" name="Rectangle 56"/>
          <p:cNvSpPr/>
          <p:nvPr/>
        </p:nvSpPr>
        <p:spPr>
          <a:xfrm>
            <a:off x="1943100" y="6035814"/>
            <a:ext cx="3301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alibri" charset="0"/>
              </a:rPr>
              <a:t>E) </a:t>
            </a:r>
            <a:r>
              <a:rPr lang="en-US" sz="2800" dirty="0" smtClean="0">
                <a:solidFill>
                  <a:prstClr val="black"/>
                </a:solidFill>
                <a:latin typeface="Calibri" charset="0"/>
              </a:rPr>
              <a:t>some other graph</a:t>
            </a:r>
            <a:endParaRPr lang="en-CA" sz="2800" dirty="0"/>
          </a:p>
        </p:txBody>
      </p:sp>
      <p:sp>
        <p:nvSpPr>
          <p:cNvPr id="58" name="Arc 57"/>
          <p:cNvSpPr/>
          <p:nvPr/>
        </p:nvSpPr>
        <p:spPr>
          <a:xfrm>
            <a:off x="5639337" y="914399"/>
            <a:ext cx="1920240" cy="2286000"/>
          </a:xfrm>
          <a:prstGeom prst="arc">
            <a:avLst>
              <a:gd name="adj1" fmla="val 10844455"/>
              <a:gd name="adj2" fmla="val 0"/>
            </a:avLst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1300766" y="1025479"/>
            <a:ext cx="1899634" cy="194632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639337" y="4000499"/>
            <a:ext cx="990063" cy="101439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629400" y="4000501"/>
            <a:ext cx="1028700" cy="105398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270455" y="0"/>
            <a:ext cx="7106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 charset="0"/>
              </a:rPr>
              <a:t>Which one is the closest match to your graph?</a:t>
            </a:r>
            <a:endParaRPr lang="en-CA" sz="28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1300766" y="4457700"/>
            <a:ext cx="189963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Clicker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John is walking to school. This graph shows his position as a function of time. When is John moving with the greatest velocity?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>
                <a:hlinkClick r:id="" action="ppaction://noaction"/>
              </a:rPr>
              <a:pPr/>
              <a:t>7</a:t>
            </a:fld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71601" y="5488633"/>
            <a:ext cx="662939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498420" y="5512158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time</a:t>
            </a:r>
            <a:endParaRPr lang="en-CA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28800" y="2631133"/>
            <a:ext cx="0" cy="3200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2639" y="2738735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prstClr val="black"/>
                </a:solidFill>
                <a:latin typeface="Calibri" charset="0"/>
              </a:rPr>
              <a:t>position</a:t>
            </a:r>
            <a:endParaRPr lang="en-CA" sz="2400" dirty="0"/>
          </a:p>
        </p:txBody>
      </p:sp>
      <p:sp>
        <p:nvSpPr>
          <p:cNvPr id="26" name="Freeform 25"/>
          <p:cNvSpPr/>
          <p:nvPr/>
        </p:nvSpPr>
        <p:spPr>
          <a:xfrm>
            <a:off x="1828799" y="4117034"/>
            <a:ext cx="2743201" cy="1180728"/>
          </a:xfrm>
          <a:custGeom>
            <a:avLst/>
            <a:gdLst>
              <a:gd name="connsiteX0" fmla="*/ 0 w 2730321"/>
              <a:gd name="connsiteY0" fmla="*/ 0 h 1223493"/>
              <a:gd name="connsiteX1" fmla="*/ 1429555 w 2730321"/>
              <a:gd name="connsiteY1" fmla="*/ 1223493 h 1223493"/>
              <a:gd name="connsiteX2" fmla="*/ 2730321 w 2730321"/>
              <a:gd name="connsiteY2" fmla="*/ 0 h 1223493"/>
              <a:gd name="connsiteX0" fmla="*/ 0 w 2730321"/>
              <a:gd name="connsiteY0" fmla="*/ 0 h 1632397"/>
              <a:gd name="connsiteX1" fmla="*/ 1600200 w 2730321"/>
              <a:gd name="connsiteY1" fmla="*/ 1632397 h 1632397"/>
              <a:gd name="connsiteX2" fmla="*/ 2730321 w 2730321"/>
              <a:gd name="connsiteY2" fmla="*/ 0 h 1632397"/>
              <a:gd name="connsiteX0" fmla="*/ 0 w 2730321"/>
              <a:gd name="connsiteY0" fmla="*/ 0 h 1632397"/>
              <a:gd name="connsiteX1" fmla="*/ 1600200 w 2730321"/>
              <a:gd name="connsiteY1" fmla="*/ 1632397 h 1632397"/>
              <a:gd name="connsiteX2" fmla="*/ 2730321 w 2730321"/>
              <a:gd name="connsiteY2" fmla="*/ 0 h 1632397"/>
              <a:gd name="connsiteX0" fmla="*/ 0 w 2743200"/>
              <a:gd name="connsiteY0" fmla="*/ 0 h 1675863"/>
              <a:gd name="connsiteX1" fmla="*/ 1600200 w 2743200"/>
              <a:gd name="connsiteY1" fmla="*/ 1632397 h 1675863"/>
              <a:gd name="connsiteX2" fmla="*/ 2743200 w 2743200"/>
              <a:gd name="connsiteY2" fmla="*/ 260797 h 1675863"/>
              <a:gd name="connsiteX0" fmla="*/ 0 w 2743200"/>
              <a:gd name="connsiteY0" fmla="*/ 0 h 1447263"/>
              <a:gd name="connsiteX1" fmla="*/ 1600199 w 2743200"/>
              <a:gd name="connsiteY1" fmla="*/ 1403797 h 1447263"/>
              <a:gd name="connsiteX2" fmla="*/ 2743200 w 2743200"/>
              <a:gd name="connsiteY2" fmla="*/ 260797 h 1447263"/>
              <a:gd name="connsiteX0" fmla="*/ 0 w 2743201"/>
              <a:gd name="connsiteY0" fmla="*/ 226367 h 1180728"/>
              <a:gd name="connsiteX1" fmla="*/ 1600200 w 2743201"/>
              <a:gd name="connsiteY1" fmla="*/ 1143000 h 1180728"/>
              <a:gd name="connsiteX2" fmla="*/ 2743201 w 2743201"/>
              <a:gd name="connsiteY2" fmla="*/ 0 h 1180728"/>
              <a:gd name="connsiteX0" fmla="*/ 0 w 2743201"/>
              <a:gd name="connsiteY0" fmla="*/ 226367 h 1180728"/>
              <a:gd name="connsiteX1" fmla="*/ 1600200 w 2743201"/>
              <a:gd name="connsiteY1" fmla="*/ 1143000 h 1180728"/>
              <a:gd name="connsiteX2" fmla="*/ 2743201 w 2743201"/>
              <a:gd name="connsiteY2" fmla="*/ 0 h 11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1" h="1180728">
                <a:moveTo>
                  <a:pt x="0" y="226367"/>
                </a:moveTo>
                <a:cubicBezTo>
                  <a:pt x="583843" y="842943"/>
                  <a:pt x="1143000" y="1180728"/>
                  <a:pt x="1600200" y="1143000"/>
                </a:cubicBezTo>
                <a:cubicBezTo>
                  <a:pt x="2057400" y="1105272"/>
                  <a:pt x="2442693" y="935328"/>
                  <a:pt x="2743201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Freeform 26"/>
          <p:cNvSpPr/>
          <p:nvPr/>
        </p:nvSpPr>
        <p:spPr>
          <a:xfrm flipH="1" flipV="1">
            <a:off x="4572000" y="2953462"/>
            <a:ext cx="2628900" cy="1164647"/>
          </a:xfrm>
          <a:custGeom>
            <a:avLst/>
            <a:gdLst>
              <a:gd name="connsiteX0" fmla="*/ 0 w 2730321"/>
              <a:gd name="connsiteY0" fmla="*/ 0 h 1223493"/>
              <a:gd name="connsiteX1" fmla="*/ 1429555 w 2730321"/>
              <a:gd name="connsiteY1" fmla="*/ 1223493 h 1223493"/>
              <a:gd name="connsiteX2" fmla="*/ 2730321 w 2730321"/>
              <a:gd name="connsiteY2" fmla="*/ 0 h 1223493"/>
              <a:gd name="connsiteX0" fmla="*/ 0 w 2730321"/>
              <a:gd name="connsiteY0" fmla="*/ 0 h 1632397"/>
              <a:gd name="connsiteX1" fmla="*/ 1600200 w 2730321"/>
              <a:gd name="connsiteY1" fmla="*/ 1632397 h 1632397"/>
              <a:gd name="connsiteX2" fmla="*/ 2730321 w 2730321"/>
              <a:gd name="connsiteY2" fmla="*/ 0 h 1632397"/>
              <a:gd name="connsiteX0" fmla="*/ 0 w 2730321"/>
              <a:gd name="connsiteY0" fmla="*/ 0 h 1632397"/>
              <a:gd name="connsiteX1" fmla="*/ 1600200 w 2730321"/>
              <a:gd name="connsiteY1" fmla="*/ 1632397 h 1632397"/>
              <a:gd name="connsiteX2" fmla="*/ 2730321 w 2730321"/>
              <a:gd name="connsiteY2" fmla="*/ 0 h 1632397"/>
              <a:gd name="connsiteX0" fmla="*/ 0 w 2743200"/>
              <a:gd name="connsiteY0" fmla="*/ 0 h 1675863"/>
              <a:gd name="connsiteX1" fmla="*/ 1600200 w 2743200"/>
              <a:gd name="connsiteY1" fmla="*/ 1632397 h 1675863"/>
              <a:gd name="connsiteX2" fmla="*/ 2743200 w 2743200"/>
              <a:gd name="connsiteY2" fmla="*/ 260797 h 1675863"/>
              <a:gd name="connsiteX0" fmla="*/ 0 w 2743200"/>
              <a:gd name="connsiteY0" fmla="*/ 0 h 1447263"/>
              <a:gd name="connsiteX1" fmla="*/ 1600199 w 2743200"/>
              <a:gd name="connsiteY1" fmla="*/ 1403797 h 1447263"/>
              <a:gd name="connsiteX2" fmla="*/ 2743200 w 2743200"/>
              <a:gd name="connsiteY2" fmla="*/ 260797 h 1447263"/>
              <a:gd name="connsiteX0" fmla="*/ 0 w 2628900"/>
              <a:gd name="connsiteY0" fmla="*/ 229676 h 1181279"/>
              <a:gd name="connsiteX1" fmla="*/ 1485899 w 2628900"/>
              <a:gd name="connsiteY1" fmla="*/ 1143000 h 1181279"/>
              <a:gd name="connsiteX2" fmla="*/ 2628900 w 2628900"/>
              <a:gd name="connsiteY2" fmla="*/ 0 h 1181279"/>
              <a:gd name="connsiteX0" fmla="*/ 0 w 2628900"/>
              <a:gd name="connsiteY0" fmla="*/ 229676 h 1181279"/>
              <a:gd name="connsiteX1" fmla="*/ 1485899 w 2628900"/>
              <a:gd name="connsiteY1" fmla="*/ 1143000 h 1181279"/>
              <a:gd name="connsiteX2" fmla="*/ 2628900 w 2628900"/>
              <a:gd name="connsiteY2" fmla="*/ 0 h 1181279"/>
              <a:gd name="connsiteX0" fmla="*/ 0 w 2628900"/>
              <a:gd name="connsiteY0" fmla="*/ 229676 h 1182355"/>
              <a:gd name="connsiteX1" fmla="*/ 1600200 w 2628900"/>
              <a:gd name="connsiteY1" fmla="*/ 1144076 h 1182355"/>
              <a:gd name="connsiteX2" fmla="*/ 2628900 w 2628900"/>
              <a:gd name="connsiteY2" fmla="*/ 0 h 1182355"/>
              <a:gd name="connsiteX0" fmla="*/ 0 w 2628900"/>
              <a:gd name="connsiteY0" fmla="*/ 229676 h 1164647"/>
              <a:gd name="connsiteX1" fmla="*/ 1600200 w 2628900"/>
              <a:gd name="connsiteY1" fmla="*/ 1144076 h 1164647"/>
              <a:gd name="connsiteX2" fmla="*/ 2628900 w 2628900"/>
              <a:gd name="connsiteY2" fmla="*/ 0 h 116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8900" h="1164647">
                <a:moveTo>
                  <a:pt x="0" y="229676"/>
                </a:moveTo>
                <a:cubicBezTo>
                  <a:pt x="585452" y="741611"/>
                  <a:pt x="1218395" y="1164647"/>
                  <a:pt x="1600200" y="1144076"/>
                </a:cubicBezTo>
                <a:cubicBezTo>
                  <a:pt x="2038350" y="1105797"/>
                  <a:pt x="2328392" y="935328"/>
                  <a:pt x="2628900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638837" y="6057900"/>
            <a:ext cx="393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endParaRPr lang="en-CA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828800" y="5488633"/>
            <a:ext cx="0" cy="5715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177354" y="6057900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alibri" charset="0"/>
              </a:rPr>
              <a:t>B</a:t>
            </a:r>
            <a:endParaRPr lang="en-CA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360905" y="5488633"/>
            <a:ext cx="0" cy="5715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384287" y="6057900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endParaRPr lang="en-CA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565434" y="5488633"/>
            <a:ext cx="0" cy="5715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437616" y="6057900"/>
            <a:ext cx="405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endParaRPr lang="en-CA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633991" y="5488633"/>
            <a:ext cx="0" cy="5715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989132" y="6057900"/>
            <a:ext cx="359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endParaRPr lang="en-CA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7162263" y="5488633"/>
            <a:ext cx="0" cy="571500"/>
          </a:xfrm>
          <a:prstGeom prst="straightConnector1">
            <a:avLst/>
          </a:prstGeom>
          <a:ln w="635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Clicker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Which of the following is an incorrect step when using the substitution method to evaluate the definite integral</a:t>
            </a:r>
            <a:b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b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arenR"/>
            </a:pP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>
                <a:hlinkClick r:id="" action="ppaction://noaction"/>
              </a:rPr>
              <a:pPr/>
              <a:t>8</a:t>
            </a:fld>
            <a:endParaRPr lang="en-CA" dirty="0">
              <a:hlinkClick r:id="" action="ppaction://noactio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1839" y="6057900"/>
            <a:ext cx="794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dirty="0" smtClean="0"/>
              <a:t>(</a:t>
            </a:r>
            <a:r>
              <a:rPr lang="en-CA" dirty="0" err="1" smtClean="0"/>
              <a:t>Bruff</a:t>
            </a:r>
            <a:r>
              <a:rPr lang="en-CA" dirty="0" smtClean="0"/>
              <a:t>)</a:t>
            </a:r>
            <a:endParaRPr lang="en-C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14700" y="2178050"/>
          <a:ext cx="2514600" cy="908050"/>
        </p:xfrm>
        <a:graphic>
          <a:graphicData uri="http://schemas.openxmlformats.org/presentationml/2006/ole">
            <p:oleObj spid="_x0000_s156687" name="Equation" r:id="rId4" imgW="914400" imgH="33012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28700" y="3605547"/>
          <a:ext cx="1606550" cy="558800"/>
        </p:xfrm>
        <a:graphic>
          <a:graphicData uri="http://schemas.openxmlformats.org/presentationml/2006/ole">
            <p:oleObj spid="_x0000_s156688" name="Equation" r:id="rId5" imgW="583920" imgH="2030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03300" y="4711700"/>
          <a:ext cx="1911350" cy="1117600"/>
        </p:xfrm>
        <a:graphic>
          <a:graphicData uri="http://schemas.openxmlformats.org/presentationml/2006/ole">
            <p:oleObj spid="_x0000_s156689" name="Equation" r:id="rId6" imgW="672840" imgH="3934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0" y="3707544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AutoNum type="alphaUcParenR" startAt="3"/>
            </a:pP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endParaRPr lang="en-CA" sz="2800" dirty="0" smtClean="0"/>
          </a:p>
          <a:p>
            <a:pPr marL="514350" indent="-514350">
              <a:buAutoNum type="alphaUcParenR" startAt="3"/>
            </a:pPr>
            <a:r>
              <a:rPr lang="en-CA" sz="2800" dirty="0" smtClean="0"/>
              <a:t>none of the above</a:t>
            </a:r>
            <a:endParaRPr lang="en-CA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029200" y="3429000"/>
          <a:ext cx="1946275" cy="1117600"/>
        </p:xfrm>
        <a:graphic>
          <a:graphicData uri="http://schemas.openxmlformats.org/presentationml/2006/ole">
            <p:oleObj spid="_x0000_s156690" name="Equation" r:id="rId7" imgW="6858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Clicker question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To minimize the work you do getting a heavy bag of groceries from the first floor to the second floor of a building, you should</a:t>
            </a:r>
          </a:p>
          <a:p>
            <a:pPr marL="457200" indent="-457200">
              <a:buFont typeface="+mj-lt"/>
              <a:buAutoNum type="alphaUcPeriod"/>
            </a:pPr>
            <a:endParaRPr lang="en-US" sz="28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carry the bag up the stairs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carry the bag up in an elevator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put the bag on the floor of an elevator, ride up with it, and then pick up the bag again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carry the bag up a ramp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put the bag in a cart and push it up a ramp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AEF0-C4C1-4CAB-89E0-FEFC02B05CA0}" type="slidenum">
              <a:rPr lang="en-CA" smtClean="0">
                <a:hlinkClick r:id="" action="ppaction://noaction"/>
              </a:rPr>
              <a:pPr/>
              <a:t>9</a:t>
            </a:fld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7490895" y="6057900"/>
            <a:ext cx="119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dirty="0" smtClean="0"/>
              <a:t>(</a:t>
            </a:r>
            <a:r>
              <a:rPr lang="en-CA" dirty="0" err="1" smtClean="0"/>
              <a:t>Chasteen</a:t>
            </a:r>
            <a:r>
              <a:rPr lang="en-CA" dirty="0" smtClean="0"/>
              <a:t>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3044</TotalTime>
  <Words>849</Words>
  <Application>Microsoft Office PowerPoint</Application>
  <PresentationFormat>On-screen Show (4:3)</PresentationFormat>
  <Paragraphs>180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Example clicker questions</vt:lpstr>
      <vt:lpstr>Clicker question</vt:lpstr>
      <vt:lpstr>Clicker question</vt:lpstr>
      <vt:lpstr>Clicker question</vt:lpstr>
      <vt:lpstr>Clicker question</vt:lpstr>
      <vt:lpstr>Slide 6</vt:lpstr>
      <vt:lpstr>Clicker question</vt:lpstr>
      <vt:lpstr>Clicker question</vt:lpstr>
      <vt:lpstr>Clicker question</vt:lpstr>
      <vt:lpstr>Clicker question</vt:lpstr>
      <vt:lpstr>Clicker question</vt:lpstr>
      <vt:lpstr>Question</vt:lpstr>
      <vt:lpstr>Demo: prediction</vt:lpstr>
      <vt:lpstr>Slide 14</vt:lpstr>
      <vt:lpstr>Slide 15</vt:lpstr>
      <vt:lpstr> </vt:lpstr>
      <vt:lpstr> </vt:lpstr>
    </vt:vector>
  </TitlesOfParts>
  <Company>Physics and Astronomy, 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clicker questions</dc:title>
  <dc:creator>Peter Newbury and Cynthia Heiner</dc:creator>
  <dc:description>Clicker questions to accompany "Effective Peer Instruction" workshop</dc:description>
  <cp:lastModifiedBy>Grace Wood</cp:lastModifiedBy>
  <cp:revision>334</cp:revision>
  <dcterms:created xsi:type="dcterms:W3CDTF">2011-04-15T22:02:57Z</dcterms:created>
  <dcterms:modified xsi:type="dcterms:W3CDTF">2012-02-01T06:01:30Z</dcterms:modified>
</cp:coreProperties>
</file>