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413" r:id="rId2"/>
    <p:sldId id="414" r:id="rId3"/>
    <p:sldId id="393" r:id="rId4"/>
    <p:sldId id="411" r:id="rId5"/>
    <p:sldId id="412" r:id="rId6"/>
    <p:sldId id="415" r:id="rId7"/>
    <p:sldId id="409" r:id="rId8"/>
    <p:sldId id="377" r:id="rId9"/>
    <p:sldId id="383" r:id="rId10"/>
    <p:sldId id="372" r:id="rId11"/>
    <p:sldId id="374" r:id="rId12"/>
    <p:sldId id="375" r:id="rId13"/>
    <p:sldId id="351" r:id="rId14"/>
    <p:sldId id="352" r:id="rId15"/>
    <p:sldId id="378" r:id="rId16"/>
    <p:sldId id="386" r:id="rId17"/>
    <p:sldId id="387" r:id="rId18"/>
    <p:sldId id="390" r:id="rId19"/>
    <p:sldId id="416" r:id="rId20"/>
    <p:sldId id="384" r:id="rId21"/>
    <p:sldId id="385" r:id="rId22"/>
    <p:sldId id="391" r:id="rId23"/>
    <p:sldId id="388" r:id="rId24"/>
    <p:sldId id="360" r:id="rId25"/>
    <p:sldId id="396" r:id="rId26"/>
    <p:sldId id="394" r:id="rId27"/>
    <p:sldId id="395" r:id="rId28"/>
    <p:sldId id="397" r:id="rId29"/>
    <p:sldId id="417" r:id="rId30"/>
    <p:sldId id="410" r:id="rId31"/>
    <p:sldId id="399" r:id="rId32"/>
    <p:sldId id="400" r:id="rId33"/>
    <p:sldId id="401" r:id="rId34"/>
    <p:sldId id="402" r:id="rId35"/>
    <p:sldId id="404" r:id="rId36"/>
    <p:sldId id="405" r:id="rId37"/>
    <p:sldId id="406" r:id="rId38"/>
    <p:sldId id="407" r:id="rId39"/>
    <p:sldId id="408" r:id="rId40"/>
  </p:sldIdLst>
  <p:sldSz cx="9144000" cy="6858000" type="screen4x3"/>
  <p:notesSz cx="7008813" cy="9294813"/>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F4F"/>
    <a:srgbClr val="FF0000"/>
    <a:srgbClr val="FF66FF"/>
    <a:srgbClr val="008000"/>
    <a:srgbClr val="006600"/>
    <a:srgbClr val="EAEAEA"/>
    <a:srgbClr val="1EC235"/>
    <a:srgbClr val="990000"/>
    <a:srgbClr val="00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57" autoAdjust="0"/>
    <p:restoredTop sz="94017" autoAdjust="0"/>
  </p:normalViewPr>
  <p:slideViewPr>
    <p:cSldViewPr snapToGrid="0">
      <p:cViewPr varScale="1">
        <p:scale>
          <a:sx n="99" d="100"/>
          <a:sy n="99" d="100"/>
        </p:scale>
        <p:origin x="-27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7716063" cy="77716063"/>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6.wmf"/><Relationship Id="rId4"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3037152" cy="464500"/>
          </a:xfrm>
          <a:prstGeom prst="rect">
            <a:avLst/>
          </a:prstGeom>
          <a:noFill/>
          <a:ln w="9525">
            <a:noFill/>
            <a:miter lim="800000"/>
            <a:headEnd/>
            <a:tailEnd/>
          </a:ln>
          <a:effectLst/>
        </p:spPr>
        <p:txBody>
          <a:bodyPr vert="horz" wrap="square" lIns="92942" tIns="46471" rIns="92942" bIns="46471" numCol="1" anchor="t" anchorCtr="0" compatLnSpc="1">
            <a:prstTxWarp prst="textNoShape">
              <a:avLst/>
            </a:prstTxWarp>
          </a:bodyPr>
          <a:lstStyle>
            <a:lvl1pPr>
              <a:defRPr sz="1200">
                <a:latin typeface="Times New Roman" pitchFamily="18" charset="0"/>
              </a:defRPr>
            </a:lvl1pPr>
          </a:lstStyle>
          <a:p>
            <a:endParaRPr lang="en-US"/>
          </a:p>
        </p:txBody>
      </p:sp>
      <p:sp>
        <p:nvSpPr>
          <p:cNvPr id="52227" name="Rectangle 3"/>
          <p:cNvSpPr>
            <a:spLocks noGrp="1" noChangeArrowheads="1"/>
          </p:cNvSpPr>
          <p:nvPr>
            <p:ph type="dt" sz="quarter" idx="1"/>
          </p:nvPr>
        </p:nvSpPr>
        <p:spPr bwMode="auto">
          <a:xfrm>
            <a:off x="3970039" y="0"/>
            <a:ext cx="3037152" cy="464500"/>
          </a:xfrm>
          <a:prstGeom prst="rect">
            <a:avLst/>
          </a:prstGeom>
          <a:noFill/>
          <a:ln w="9525">
            <a:noFill/>
            <a:miter lim="800000"/>
            <a:headEnd/>
            <a:tailEnd/>
          </a:ln>
          <a:effectLst/>
        </p:spPr>
        <p:txBody>
          <a:bodyPr vert="horz" wrap="square" lIns="92942" tIns="46471" rIns="92942" bIns="46471" numCol="1" anchor="t" anchorCtr="0" compatLnSpc="1">
            <a:prstTxWarp prst="textNoShape">
              <a:avLst/>
            </a:prstTxWarp>
          </a:bodyPr>
          <a:lstStyle>
            <a:lvl1pPr algn="r">
              <a:defRPr sz="1200">
                <a:latin typeface="Times New Roman" pitchFamily="18" charset="0"/>
              </a:defRPr>
            </a:lvl1pPr>
          </a:lstStyle>
          <a:p>
            <a:endParaRPr lang="en-US"/>
          </a:p>
        </p:txBody>
      </p:sp>
      <p:sp>
        <p:nvSpPr>
          <p:cNvPr id="52228" name="Rectangle 4"/>
          <p:cNvSpPr>
            <a:spLocks noGrp="1" noChangeArrowheads="1"/>
          </p:cNvSpPr>
          <p:nvPr>
            <p:ph type="ftr" sz="quarter" idx="2"/>
          </p:nvPr>
        </p:nvSpPr>
        <p:spPr bwMode="auto">
          <a:xfrm>
            <a:off x="0" y="8828707"/>
            <a:ext cx="3037152" cy="464499"/>
          </a:xfrm>
          <a:prstGeom prst="rect">
            <a:avLst/>
          </a:prstGeom>
          <a:noFill/>
          <a:ln w="9525">
            <a:noFill/>
            <a:miter lim="800000"/>
            <a:headEnd/>
            <a:tailEnd/>
          </a:ln>
          <a:effectLst/>
        </p:spPr>
        <p:txBody>
          <a:bodyPr vert="horz" wrap="square" lIns="92942" tIns="46471" rIns="92942" bIns="46471" numCol="1" anchor="b" anchorCtr="0" compatLnSpc="1">
            <a:prstTxWarp prst="textNoShape">
              <a:avLst/>
            </a:prstTxWarp>
          </a:bodyPr>
          <a:lstStyle>
            <a:lvl1pPr>
              <a:defRPr sz="1200">
                <a:latin typeface="Times New Roman" pitchFamily="18" charset="0"/>
              </a:defRPr>
            </a:lvl1pPr>
          </a:lstStyle>
          <a:p>
            <a:endParaRPr lang="en-US"/>
          </a:p>
        </p:txBody>
      </p:sp>
      <p:sp>
        <p:nvSpPr>
          <p:cNvPr id="52229" name="Rectangle 5"/>
          <p:cNvSpPr>
            <a:spLocks noGrp="1" noChangeArrowheads="1"/>
          </p:cNvSpPr>
          <p:nvPr>
            <p:ph type="sldNum" sz="quarter" idx="3"/>
          </p:nvPr>
        </p:nvSpPr>
        <p:spPr bwMode="auto">
          <a:xfrm>
            <a:off x="3970039" y="8828707"/>
            <a:ext cx="3037152" cy="464499"/>
          </a:xfrm>
          <a:prstGeom prst="rect">
            <a:avLst/>
          </a:prstGeom>
          <a:noFill/>
          <a:ln w="9525">
            <a:noFill/>
            <a:miter lim="800000"/>
            <a:headEnd/>
            <a:tailEnd/>
          </a:ln>
          <a:effectLst/>
        </p:spPr>
        <p:txBody>
          <a:bodyPr vert="horz" wrap="square" lIns="92942" tIns="46471" rIns="92942" bIns="46471" numCol="1" anchor="b" anchorCtr="0" compatLnSpc="1">
            <a:prstTxWarp prst="textNoShape">
              <a:avLst/>
            </a:prstTxWarp>
          </a:bodyPr>
          <a:lstStyle>
            <a:lvl1pPr algn="r">
              <a:defRPr sz="1200">
                <a:latin typeface="Times New Roman" pitchFamily="18" charset="0"/>
              </a:defRPr>
            </a:lvl1pPr>
          </a:lstStyle>
          <a:p>
            <a:fld id="{2F761E80-963B-419D-B7AA-C3C9569B50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37152" cy="464500"/>
          </a:xfrm>
          <a:prstGeom prst="rect">
            <a:avLst/>
          </a:prstGeom>
          <a:noFill/>
          <a:ln w="9525">
            <a:noFill/>
            <a:miter lim="800000"/>
            <a:headEnd/>
            <a:tailEnd/>
          </a:ln>
          <a:effectLst/>
        </p:spPr>
        <p:txBody>
          <a:bodyPr vert="horz" wrap="square" lIns="92942" tIns="46471" rIns="92942" bIns="46471" numCol="1" anchor="t" anchorCtr="0" compatLnSpc="1">
            <a:prstTxWarp prst="textNoShape">
              <a:avLst/>
            </a:prstTxWarp>
          </a:bodyPr>
          <a:lstStyle>
            <a:lvl1pPr>
              <a:defRPr sz="1200">
                <a:latin typeface="Times New Roman" pitchFamily="18" charset="0"/>
              </a:defRPr>
            </a:lvl1pPr>
          </a:lstStyle>
          <a:p>
            <a:endParaRPr lang="en-US"/>
          </a:p>
        </p:txBody>
      </p:sp>
      <p:sp>
        <p:nvSpPr>
          <p:cNvPr id="7171" name="Rectangle 3"/>
          <p:cNvSpPr>
            <a:spLocks noGrp="1" noChangeArrowheads="1"/>
          </p:cNvSpPr>
          <p:nvPr>
            <p:ph type="dt" idx="1"/>
          </p:nvPr>
        </p:nvSpPr>
        <p:spPr bwMode="auto">
          <a:xfrm>
            <a:off x="3971661" y="0"/>
            <a:ext cx="3037152" cy="464500"/>
          </a:xfrm>
          <a:prstGeom prst="rect">
            <a:avLst/>
          </a:prstGeom>
          <a:noFill/>
          <a:ln w="9525">
            <a:noFill/>
            <a:miter lim="800000"/>
            <a:headEnd/>
            <a:tailEnd/>
          </a:ln>
          <a:effectLst/>
        </p:spPr>
        <p:txBody>
          <a:bodyPr vert="horz" wrap="square" lIns="92942" tIns="46471" rIns="92942" bIns="46471" numCol="1" anchor="t" anchorCtr="0" compatLnSpc="1">
            <a:prstTxWarp prst="textNoShape">
              <a:avLst/>
            </a:prstTxWarp>
          </a:bodyPr>
          <a:lstStyle>
            <a:lvl1pPr algn="r">
              <a:defRPr sz="1200">
                <a:latin typeface="Times New Roman" pitchFamily="18" charset="0"/>
              </a:defRPr>
            </a:lvl1pPr>
          </a:lstStyle>
          <a:p>
            <a:endParaRPr lang="en-US"/>
          </a:p>
        </p:txBody>
      </p:sp>
      <p:sp>
        <p:nvSpPr>
          <p:cNvPr id="7172" name="Rectangle 4"/>
          <p:cNvSpPr>
            <a:spLocks noGrp="1" noRot="1" noChangeAspect="1" noChangeArrowheads="1" noTextEdit="1"/>
          </p:cNvSpPr>
          <p:nvPr>
            <p:ph type="sldImg" idx="2"/>
          </p:nvPr>
        </p:nvSpPr>
        <p:spPr bwMode="auto">
          <a:xfrm>
            <a:off x="1181100" y="696913"/>
            <a:ext cx="4646613" cy="3484562"/>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934509" y="4415158"/>
            <a:ext cx="5139796" cy="4182103"/>
          </a:xfrm>
          <a:prstGeom prst="rect">
            <a:avLst/>
          </a:prstGeom>
          <a:noFill/>
          <a:ln w="9525">
            <a:noFill/>
            <a:miter lim="800000"/>
            <a:headEnd/>
            <a:tailEnd/>
          </a:ln>
          <a:effectLst/>
        </p:spPr>
        <p:txBody>
          <a:bodyPr vert="horz" wrap="square" lIns="92942" tIns="46471" rIns="92942" bIns="4647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4" name="Rectangle 6"/>
          <p:cNvSpPr>
            <a:spLocks noGrp="1" noChangeArrowheads="1"/>
          </p:cNvSpPr>
          <p:nvPr>
            <p:ph type="ftr" sz="quarter" idx="4"/>
          </p:nvPr>
        </p:nvSpPr>
        <p:spPr bwMode="auto">
          <a:xfrm>
            <a:off x="0" y="8830313"/>
            <a:ext cx="3037152" cy="464500"/>
          </a:xfrm>
          <a:prstGeom prst="rect">
            <a:avLst/>
          </a:prstGeom>
          <a:noFill/>
          <a:ln w="9525">
            <a:noFill/>
            <a:miter lim="800000"/>
            <a:headEnd/>
            <a:tailEnd/>
          </a:ln>
          <a:effectLst/>
        </p:spPr>
        <p:txBody>
          <a:bodyPr vert="horz" wrap="square" lIns="92942" tIns="46471" rIns="92942" bIns="46471" numCol="1" anchor="b" anchorCtr="0" compatLnSpc="1">
            <a:prstTxWarp prst="textNoShape">
              <a:avLst/>
            </a:prstTxWarp>
          </a:bodyPr>
          <a:lstStyle>
            <a:lvl1pPr>
              <a:defRPr sz="1200">
                <a:latin typeface="Times New Roman" pitchFamily="18" charset="0"/>
              </a:defRPr>
            </a:lvl1pPr>
          </a:lstStyle>
          <a:p>
            <a:endParaRPr lang="en-US"/>
          </a:p>
        </p:txBody>
      </p:sp>
      <p:sp>
        <p:nvSpPr>
          <p:cNvPr id="7175" name="Rectangle 7"/>
          <p:cNvSpPr>
            <a:spLocks noGrp="1" noChangeArrowheads="1"/>
          </p:cNvSpPr>
          <p:nvPr>
            <p:ph type="sldNum" sz="quarter" idx="5"/>
          </p:nvPr>
        </p:nvSpPr>
        <p:spPr bwMode="auto">
          <a:xfrm>
            <a:off x="3971661" y="8830313"/>
            <a:ext cx="3037152" cy="464500"/>
          </a:xfrm>
          <a:prstGeom prst="rect">
            <a:avLst/>
          </a:prstGeom>
          <a:noFill/>
          <a:ln w="9525">
            <a:noFill/>
            <a:miter lim="800000"/>
            <a:headEnd/>
            <a:tailEnd/>
          </a:ln>
          <a:effectLst/>
        </p:spPr>
        <p:txBody>
          <a:bodyPr vert="horz" wrap="square" lIns="92942" tIns="46471" rIns="92942" bIns="46471" numCol="1" anchor="b" anchorCtr="0" compatLnSpc="1">
            <a:prstTxWarp prst="textNoShape">
              <a:avLst/>
            </a:prstTxWarp>
          </a:bodyPr>
          <a:lstStyle>
            <a:lvl1pPr algn="r">
              <a:defRPr sz="1200">
                <a:latin typeface="Times New Roman" pitchFamily="18" charset="0"/>
              </a:defRPr>
            </a:lvl1pPr>
          </a:lstStyle>
          <a:p>
            <a:fld id="{DA1B7D41-1D4B-4A3B-B78F-317336CE5C2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12C4508-D581-47BF-B328-30BF6380C60E}" type="slidenum">
              <a:rPr lang="en-US"/>
              <a:pPr/>
              <a:t>14</a:t>
            </a:fld>
            <a:endParaRPr lang="en-US"/>
          </a:p>
        </p:txBody>
      </p:sp>
      <p:sp>
        <p:nvSpPr>
          <p:cNvPr id="128002" name="Rectangle 2"/>
          <p:cNvSpPr>
            <a:spLocks noGrp="1" noRot="1" noChangeAspect="1" noChangeArrowheads="1" noTextEdit="1"/>
          </p:cNvSpPr>
          <p:nvPr>
            <p:ph type="sldImg"/>
          </p:nvPr>
        </p:nvSpPr>
        <p:spPr>
          <a:xfrm>
            <a:off x="1181100" y="696913"/>
            <a:ext cx="4646613" cy="3484562"/>
          </a:xfrm>
          <a:ln/>
        </p:spPr>
      </p:sp>
      <p:sp>
        <p:nvSpPr>
          <p:cNvPr id="128003" name="Rectangle 3"/>
          <p:cNvSpPr>
            <a:spLocks noGrp="1" noChangeArrowheads="1"/>
          </p:cNvSpPr>
          <p:nvPr>
            <p:ph type="body" idx="1"/>
          </p:nvPr>
        </p:nvSpPr>
        <p:spPr>
          <a:xfrm>
            <a:off x="700882" y="4415158"/>
            <a:ext cx="5607050" cy="4182103"/>
          </a:xfrm>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1B7D41-1D4B-4A3B-B78F-317336CE5C2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163D91-7D32-49DE-8D49-1416EC849782}"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7DDDB3-7E5B-4649-AD79-46A04C7229F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AFB4E9E-305C-49DC-A190-FF078D64802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7646F55-96DB-4699-8A90-EE1A34D5557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D16A760-5A98-40C8-A35D-5A3BA110249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7DA0053-0CE3-4944-8BDD-1CE730E9B0D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EF0B0B4-B2F2-44AB-A60C-3A91F4550AE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3330711-72DD-4BE3-B296-EBBD864F3F7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395029D-2B6F-45E7-8115-7A0F108233C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B1FBA48-48D8-48C8-B8BC-2439E135925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2AB49EA-7685-49E6-80D9-74451B363A9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909C7076-DB05-41D8-8936-2BE8DE57420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7.png"/><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12.xml"/><Relationship Id="rId7"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7.png"/><Relationship Id="rId4" Type="http://schemas.openxmlformats.org/officeDocument/2006/relationships/oleObject" Target="../embeddings/oleObject4.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video" Target="file:///C:\Documents%20and%20Settings\Sammy\My%20Documents\My%20Videos\wave10.avi" TargetMode="External"/><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video" Target="file:///C:\Documents%20and%20Settings\Sammy\My%20Documents\My%20Videos\atom3.avi" TargetMode="External"/><Relationship Id="rId7" Type="http://schemas.openxmlformats.org/officeDocument/2006/relationships/image" Target="../media/image14.png"/><Relationship Id="rId2" Type="http://schemas.openxmlformats.org/officeDocument/2006/relationships/video" Target="file:///C:\Documents%20and%20Settings\Sammy\My%20Documents\My%20Videos\atom2.avi" TargetMode="External"/><Relationship Id="rId1" Type="http://schemas.openxmlformats.org/officeDocument/2006/relationships/video" Target="file:///C:\Documents%20and%20Settings\Sammy\My%20Documents\My%20Videos\atom1.avi" TargetMode="External"/><Relationship Id="rId6" Type="http://schemas.openxmlformats.org/officeDocument/2006/relationships/notesSlide" Target="../notesSlides/notesSlide35.xml"/><Relationship Id="rId5" Type="http://schemas.openxmlformats.org/officeDocument/2006/relationships/slideLayout" Target="../slideLayouts/slideLayout2.xml"/><Relationship Id="rId10" Type="http://schemas.openxmlformats.org/officeDocument/2006/relationships/image" Target="../media/image17.png"/><Relationship Id="rId4" Type="http://schemas.openxmlformats.org/officeDocument/2006/relationships/video" Target="file:///C:\Documents%20and%20Settings\Sammy\My%20Documents\My%20Videos\atom10.avi" TargetMode="External"/><Relationship Id="rId9" Type="http://schemas.openxmlformats.org/officeDocument/2006/relationships/image" Target="../media/image16.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wmf"/><Relationship Id="rId5" Type="http://schemas.openxmlformats.org/officeDocument/2006/relationships/image" Target="../media/image3.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395029D-2B6F-45E7-8115-7A0F108233CF}" type="slidenum">
              <a:rPr lang="en-US" smtClean="0"/>
              <a:pPr/>
              <a:t>1</a:t>
            </a:fld>
            <a:endParaRPr lang="en-US"/>
          </a:p>
        </p:txBody>
      </p:sp>
      <p:sp>
        <p:nvSpPr>
          <p:cNvPr id="3" name="TextBox 2"/>
          <p:cNvSpPr txBox="1"/>
          <p:nvPr/>
        </p:nvSpPr>
        <p:spPr>
          <a:xfrm>
            <a:off x="485861" y="265043"/>
            <a:ext cx="8658139" cy="4462760"/>
          </a:xfrm>
          <a:prstGeom prst="rect">
            <a:avLst/>
          </a:prstGeom>
          <a:noFill/>
        </p:spPr>
        <p:txBody>
          <a:bodyPr wrap="square" rtlCol="0">
            <a:spAutoFit/>
          </a:bodyPr>
          <a:lstStyle/>
          <a:p>
            <a:r>
              <a:rPr lang="en-US" dirty="0" smtClean="0"/>
              <a:t>Exam during tutorial time on Friday. Bring calculators.</a:t>
            </a:r>
          </a:p>
          <a:p>
            <a:r>
              <a:rPr lang="en-US" b="1" u="sng" dirty="0" smtClean="0"/>
              <a:t>75%</a:t>
            </a:r>
            <a:r>
              <a:rPr lang="en-US" dirty="0" smtClean="0"/>
              <a:t> of score individual.  Can use one sheet of paper with anything written on it that you want.  </a:t>
            </a:r>
            <a:r>
              <a:rPr lang="en-US" sz="2000" dirty="0" smtClean="0"/>
              <a:t>( physical constants needed given on exam)</a:t>
            </a:r>
          </a:p>
          <a:p>
            <a:r>
              <a:rPr lang="en-US" b="1" u="sng" dirty="0" smtClean="0"/>
              <a:t>25%</a:t>
            </a:r>
            <a:r>
              <a:rPr lang="en-US" dirty="0" smtClean="0"/>
              <a:t> of score-- turn in individual exam then do in group.  Use book or talking to people.</a:t>
            </a:r>
          </a:p>
          <a:p>
            <a:r>
              <a:rPr lang="en-US" dirty="0" smtClean="0"/>
              <a:t>(if your individual score higher than group, will use highest)</a:t>
            </a:r>
          </a:p>
          <a:p>
            <a:endParaRPr lang="en-US" dirty="0" smtClean="0"/>
          </a:p>
          <a:p>
            <a:r>
              <a:rPr lang="en-US" dirty="0" smtClean="0"/>
              <a:t>Format-- like homework.</a:t>
            </a:r>
          </a:p>
          <a:p>
            <a:r>
              <a:rPr lang="en-US" dirty="0" smtClean="0"/>
              <a:t>Some multiple choice and true false.  </a:t>
            </a:r>
          </a:p>
          <a:p>
            <a:r>
              <a:rPr lang="en-US" dirty="0" smtClean="0"/>
              <a:t>Some relatively short calculations.</a:t>
            </a:r>
          </a:p>
          <a:p>
            <a:r>
              <a:rPr lang="en-US" dirty="0" smtClean="0"/>
              <a:t>Some long answer explanations.</a:t>
            </a:r>
          </a:p>
        </p:txBody>
      </p:sp>
      <p:sp>
        <p:nvSpPr>
          <p:cNvPr id="4" name="TextBox 3"/>
          <p:cNvSpPr txBox="1"/>
          <p:nvPr/>
        </p:nvSpPr>
        <p:spPr>
          <a:xfrm>
            <a:off x="344796" y="4922868"/>
            <a:ext cx="8799204" cy="1569660"/>
          </a:xfrm>
          <a:prstGeom prst="rect">
            <a:avLst/>
          </a:prstGeom>
          <a:noFill/>
        </p:spPr>
        <p:txBody>
          <a:bodyPr wrap="none" rtlCol="0">
            <a:spAutoFit/>
          </a:bodyPr>
          <a:lstStyle/>
          <a:p>
            <a:r>
              <a:rPr lang="en-US" dirty="0" smtClean="0"/>
              <a:t>Here is </a:t>
            </a:r>
            <a:r>
              <a:rPr lang="en-US" b="1" u="sng" dirty="0" smtClean="0"/>
              <a:t>exactly </a:t>
            </a:r>
            <a:r>
              <a:rPr lang="en-US" dirty="0" smtClean="0"/>
              <a:t>what it will cover and what it will ask.</a:t>
            </a:r>
          </a:p>
          <a:p>
            <a:r>
              <a:rPr lang="en-US" dirty="0" smtClean="0"/>
              <a:t>Learning goals down to but not including laser and Bohr model.</a:t>
            </a:r>
          </a:p>
          <a:p>
            <a:r>
              <a:rPr lang="en-US" dirty="0" smtClean="0">
                <a:latin typeface="Arial" pitchFamily="34" charset="0"/>
                <a:cs typeface="Arial" pitchFamily="34" charset="0"/>
              </a:rPr>
              <a:t>Will not cover all goals, but all questions will match a goal.</a:t>
            </a:r>
          </a:p>
          <a:p>
            <a:r>
              <a:rPr lang="en-US" dirty="0" smtClean="0">
                <a:latin typeface="Arial" pitchFamily="34" charset="0"/>
                <a:cs typeface="Arial" pitchFamily="34" charset="0"/>
              </a:rPr>
              <a:t> </a:t>
            </a:r>
            <a:r>
              <a:rPr lang="en-US" i="1" dirty="0" smtClean="0">
                <a:latin typeface="Arial" pitchFamily="34" charset="0"/>
                <a:cs typeface="Arial" pitchFamily="34" charset="0"/>
              </a:rPr>
              <a:t>(&amp; student question-- incentive to ask)</a:t>
            </a:r>
            <a:r>
              <a:rPr lang="en-US" dirty="0" smtClean="0">
                <a:latin typeface="Arial" pitchFamily="34" charset="0"/>
                <a:cs typeface="Arial" pitchFamily="34" charset="0"/>
              </a:rPr>
              <a:t>    </a:t>
            </a:r>
            <a:r>
              <a:rPr lang="en-US" dirty="0" smtClean="0">
                <a:solidFill>
                  <a:srgbClr val="C00000"/>
                </a:solidFill>
                <a:latin typeface="Arial" pitchFamily="34" charset="0"/>
                <a:cs typeface="Arial" pitchFamily="34" charset="0"/>
              </a:rPr>
              <a:t> (h</a:t>
            </a:r>
            <a:r>
              <a:rPr lang="en-US" dirty="0" smtClean="0">
                <a:solidFill>
                  <a:srgbClr val="C00000"/>
                </a:solidFill>
                <a:latin typeface="Comic Sans MS" pitchFamily="66" charset="0"/>
              </a:rPr>
              <a:t>onest!)</a:t>
            </a:r>
            <a:endParaRPr lang="en-CA"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5"/>
          <p:cNvSpPr>
            <a:spLocks noGrp="1"/>
          </p:cNvSpPr>
          <p:nvPr>
            <p:ph type="sldNum" sz="quarter" idx="12"/>
          </p:nvPr>
        </p:nvSpPr>
        <p:spPr/>
        <p:txBody>
          <a:bodyPr/>
          <a:lstStyle/>
          <a:p>
            <a:fld id="{BD0D5572-4E0E-419F-BD1F-4C377D71101A}" type="slidenum">
              <a:rPr lang="en-US"/>
              <a:pPr/>
              <a:t>10</a:t>
            </a:fld>
            <a:endParaRPr lang="en-US"/>
          </a:p>
        </p:txBody>
      </p:sp>
      <p:sp>
        <p:nvSpPr>
          <p:cNvPr id="148482" name="Text Box 2"/>
          <p:cNvSpPr txBox="1">
            <a:spLocks noChangeArrowheads="1"/>
          </p:cNvSpPr>
          <p:nvPr/>
        </p:nvSpPr>
        <p:spPr bwMode="auto">
          <a:xfrm>
            <a:off x="1166813" y="0"/>
            <a:ext cx="7270750" cy="523220"/>
          </a:xfrm>
          <a:prstGeom prst="rect">
            <a:avLst/>
          </a:prstGeom>
          <a:noFill/>
          <a:ln w="9525">
            <a:noFill/>
            <a:miter lim="800000"/>
            <a:headEnd/>
            <a:tailEnd/>
          </a:ln>
          <a:effectLst/>
        </p:spPr>
        <p:txBody>
          <a:bodyPr>
            <a:spAutoFit/>
          </a:bodyPr>
          <a:lstStyle/>
          <a:p>
            <a:r>
              <a:rPr lang="en-US" sz="2800" dirty="0"/>
              <a:t>Hydrogen </a:t>
            </a:r>
            <a:r>
              <a:rPr lang="en-US" sz="2800" dirty="0" smtClean="0"/>
              <a:t>atom spectra </a:t>
            </a:r>
            <a:r>
              <a:rPr lang="en-US" sz="2800" dirty="0"/>
              <a:t>- </a:t>
            </a:r>
            <a:r>
              <a:rPr lang="en-US" sz="2800" dirty="0" err="1"/>
              <a:t>Balmer</a:t>
            </a:r>
            <a:r>
              <a:rPr lang="en-US" sz="2800" dirty="0"/>
              <a:t> </a:t>
            </a:r>
            <a:r>
              <a:rPr lang="en-US" sz="2800" dirty="0" smtClean="0"/>
              <a:t>formula </a:t>
            </a:r>
            <a:endParaRPr lang="en-US" sz="2800" dirty="0"/>
          </a:p>
        </p:txBody>
      </p:sp>
      <p:sp>
        <p:nvSpPr>
          <p:cNvPr id="148483" name="Text Box 3"/>
          <p:cNvSpPr txBox="1">
            <a:spLocks noChangeArrowheads="1"/>
          </p:cNvSpPr>
          <p:nvPr/>
        </p:nvSpPr>
        <p:spPr bwMode="auto">
          <a:xfrm>
            <a:off x="0" y="449263"/>
            <a:ext cx="9144000" cy="1200329"/>
          </a:xfrm>
          <a:prstGeom prst="rect">
            <a:avLst/>
          </a:prstGeom>
          <a:noFill/>
          <a:ln w="9525">
            <a:noFill/>
            <a:miter lim="800000"/>
            <a:headEnd/>
            <a:tailEnd/>
          </a:ln>
          <a:effectLst/>
        </p:spPr>
        <p:txBody>
          <a:bodyPr wrap="square">
            <a:spAutoFit/>
          </a:bodyPr>
          <a:lstStyle/>
          <a:p>
            <a:r>
              <a:rPr lang="en-US" dirty="0" smtClean="0">
                <a:sym typeface="Symbol" pitchFamily="18" charset="2"/>
              </a:rPr>
              <a:t>Matched observed visible lines and correctly predicted </a:t>
            </a:r>
            <a:r>
              <a:rPr lang="en-US" dirty="0">
                <a:sym typeface="Symbol" pitchFamily="18" charset="2"/>
              </a:rPr>
              <a:t>additional lines in </a:t>
            </a:r>
            <a:r>
              <a:rPr lang="en-US" b="1" dirty="0">
                <a:sym typeface="Symbol" pitchFamily="18" charset="2"/>
              </a:rPr>
              <a:t>HYDROGEN.</a:t>
            </a:r>
            <a:r>
              <a:rPr lang="en-US" dirty="0">
                <a:sym typeface="Symbol" pitchFamily="18" charset="2"/>
              </a:rPr>
              <a:t> </a:t>
            </a:r>
          </a:p>
          <a:p>
            <a:endParaRPr lang="en-US" dirty="0">
              <a:sym typeface="Symbol" pitchFamily="18" charset="2"/>
            </a:endParaRPr>
          </a:p>
        </p:txBody>
      </p:sp>
      <p:graphicFrame>
        <p:nvGraphicFramePr>
          <p:cNvPr id="148492" name="Object 12"/>
          <p:cNvGraphicFramePr>
            <a:graphicFrameLocks noChangeAspect="1"/>
          </p:cNvGraphicFramePr>
          <p:nvPr/>
        </p:nvGraphicFramePr>
        <p:xfrm>
          <a:off x="977900" y="1858963"/>
          <a:ext cx="2087563" cy="1433512"/>
        </p:xfrm>
        <a:graphic>
          <a:graphicData uri="http://schemas.openxmlformats.org/presentationml/2006/ole">
            <p:oleObj spid="_x0000_s148492" name="Equation" r:id="rId4" imgW="850680" imgH="583920" progId="Equation.3">
              <p:embed/>
            </p:oleObj>
          </a:graphicData>
        </a:graphic>
      </p:graphicFrame>
      <p:pic>
        <p:nvPicPr>
          <p:cNvPr id="148495" name="Picture 15" descr="hydrogen spectrum"/>
          <p:cNvPicPr>
            <a:picLocks noChangeAspect="1" noChangeArrowheads="1"/>
          </p:cNvPicPr>
          <p:nvPr/>
        </p:nvPicPr>
        <p:blipFill>
          <a:blip r:embed="rId5" cstate="print"/>
          <a:srcRect l="3397" t="2248" r="31386" b="17650"/>
          <a:stretch>
            <a:fillRect/>
          </a:stretch>
        </p:blipFill>
        <p:spPr bwMode="auto">
          <a:xfrm>
            <a:off x="4294188" y="1241425"/>
            <a:ext cx="4424362" cy="5257800"/>
          </a:xfrm>
          <a:prstGeom prst="rect">
            <a:avLst/>
          </a:prstGeom>
          <a:noFill/>
        </p:spPr>
      </p:pic>
      <p:sp>
        <p:nvSpPr>
          <p:cNvPr id="148496" name="Rectangle 16"/>
          <p:cNvSpPr>
            <a:spLocks noChangeArrowheads="1"/>
          </p:cNvSpPr>
          <p:nvPr/>
        </p:nvSpPr>
        <p:spPr bwMode="auto">
          <a:xfrm>
            <a:off x="227013" y="1785938"/>
            <a:ext cx="4094162" cy="4584700"/>
          </a:xfrm>
          <a:prstGeom prst="rect">
            <a:avLst/>
          </a:prstGeom>
          <a:noFill/>
          <a:ln w="38100">
            <a:solidFill>
              <a:schemeClr val="accent2"/>
            </a:solidFill>
            <a:miter lim="800000"/>
            <a:headEnd/>
            <a:tailEnd/>
          </a:ln>
          <a:effectLst/>
        </p:spPr>
        <p:txBody>
          <a:bodyPr wrap="none" anchor="ctr"/>
          <a:lstStyle/>
          <a:p>
            <a:pPr algn="ctr"/>
            <a:endParaRPr lang="en-US"/>
          </a:p>
        </p:txBody>
      </p:sp>
      <p:sp>
        <p:nvSpPr>
          <p:cNvPr id="148498" name="Text Box 18"/>
          <p:cNvSpPr txBox="1">
            <a:spLocks noChangeArrowheads="1"/>
          </p:cNvSpPr>
          <p:nvPr/>
        </p:nvSpPr>
        <p:spPr bwMode="auto">
          <a:xfrm>
            <a:off x="354013" y="1330325"/>
            <a:ext cx="3687762" cy="457200"/>
          </a:xfrm>
          <a:prstGeom prst="rect">
            <a:avLst/>
          </a:prstGeom>
          <a:noFill/>
          <a:ln w="9525">
            <a:noFill/>
            <a:miter lim="800000"/>
            <a:headEnd/>
            <a:tailEnd/>
          </a:ln>
          <a:effectLst/>
        </p:spPr>
        <p:txBody>
          <a:bodyPr wrap="none">
            <a:spAutoFit/>
          </a:bodyPr>
          <a:lstStyle/>
          <a:p>
            <a:r>
              <a:rPr lang="en-US">
                <a:solidFill>
                  <a:schemeClr val="accent2"/>
                </a:solidFill>
                <a:latin typeface="Comic Sans MS" pitchFamily="66" charset="0"/>
              </a:rPr>
              <a:t>Balmer’s general formula</a:t>
            </a:r>
          </a:p>
        </p:txBody>
      </p:sp>
      <p:sp>
        <p:nvSpPr>
          <p:cNvPr id="148500" name="Text Box 20"/>
          <p:cNvSpPr txBox="1">
            <a:spLocks noChangeArrowheads="1"/>
          </p:cNvSpPr>
          <p:nvPr/>
        </p:nvSpPr>
        <p:spPr bwMode="auto">
          <a:xfrm>
            <a:off x="4937125" y="1406525"/>
            <a:ext cx="3489325" cy="457200"/>
          </a:xfrm>
          <a:prstGeom prst="rect">
            <a:avLst/>
          </a:prstGeom>
          <a:noFill/>
          <a:ln w="9525">
            <a:noFill/>
            <a:miter lim="800000"/>
            <a:headEnd/>
            <a:tailEnd/>
          </a:ln>
          <a:effectLst/>
        </p:spPr>
        <p:txBody>
          <a:bodyPr wrap="none">
            <a:spAutoFit/>
          </a:bodyPr>
          <a:lstStyle/>
          <a:p>
            <a:r>
              <a:rPr lang="en-US">
                <a:latin typeface="Comic Sans MS" pitchFamily="66" charset="0"/>
              </a:rPr>
              <a:t>Hydrogen energy levels</a:t>
            </a:r>
          </a:p>
        </p:txBody>
      </p:sp>
      <p:sp>
        <p:nvSpPr>
          <p:cNvPr id="148502" name="Line 22"/>
          <p:cNvSpPr>
            <a:spLocks noChangeShapeType="1"/>
          </p:cNvSpPr>
          <p:nvPr/>
        </p:nvSpPr>
        <p:spPr bwMode="auto">
          <a:xfrm flipV="1">
            <a:off x="762000" y="4713288"/>
            <a:ext cx="1631950" cy="0"/>
          </a:xfrm>
          <a:prstGeom prst="line">
            <a:avLst/>
          </a:prstGeom>
          <a:noFill/>
          <a:ln w="28575">
            <a:solidFill>
              <a:schemeClr val="tx1"/>
            </a:solidFill>
            <a:round/>
            <a:headEnd/>
            <a:tailEnd/>
          </a:ln>
          <a:effectLst/>
        </p:spPr>
        <p:txBody>
          <a:bodyPr/>
          <a:lstStyle/>
          <a:p>
            <a:endParaRPr lang="en-CA"/>
          </a:p>
        </p:txBody>
      </p:sp>
      <p:sp>
        <p:nvSpPr>
          <p:cNvPr id="148503" name="Line 23"/>
          <p:cNvSpPr>
            <a:spLocks noChangeShapeType="1"/>
          </p:cNvSpPr>
          <p:nvPr/>
        </p:nvSpPr>
        <p:spPr bwMode="auto">
          <a:xfrm flipV="1">
            <a:off x="750888" y="5907088"/>
            <a:ext cx="1631950" cy="0"/>
          </a:xfrm>
          <a:prstGeom prst="line">
            <a:avLst/>
          </a:prstGeom>
          <a:noFill/>
          <a:ln w="28575">
            <a:solidFill>
              <a:schemeClr val="tx1"/>
            </a:solidFill>
            <a:round/>
            <a:headEnd/>
            <a:tailEnd/>
          </a:ln>
          <a:effectLst/>
        </p:spPr>
        <p:txBody>
          <a:bodyPr/>
          <a:lstStyle/>
          <a:p>
            <a:endParaRPr lang="en-CA"/>
          </a:p>
        </p:txBody>
      </p:sp>
      <p:sp>
        <p:nvSpPr>
          <p:cNvPr id="148504" name="Line 24"/>
          <p:cNvSpPr>
            <a:spLocks noChangeShapeType="1"/>
          </p:cNvSpPr>
          <p:nvPr/>
        </p:nvSpPr>
        <p:spPr bwMode="auto">
          <a:xfrm>
            <a:off x="1577975" y="4724400"/>
            <a:ext cx="0" cy="1198563"/>
          </a:xfrm>
          <a:prstGeom prst="line">
            <a:avLst/>
          </a:prstGeom>
          <a:noFill/>
          <a:ln w="38100">
            <a:solidFill>
              <a:schemeClr val="tx1"/>
            </a:solidFill>
            <a:round/>
            <a:headEnd/>
            <a:tailEnd type="triangle" w="med" len="med"/>
          </a:ln>
          <a:effectLst/>
        </p:spPr>
        <p:txBody>
          <a:bodyPr/>
          <a:lstStyle/>
          <a:p>
            <a:endParaRPr lang="en-CA"/>
          </a:p>
        </p:txBody>
      </p:sp>
      <p:sp>
        <p:nvSpPr>
          <p:cNvPr id="148505" name="Text Box 25"/>
          <p:cNvSpPr txBox="1">
            <a:spLocks noChangeArrowheads="1"/>
          </p:cNvSpPr>
          <p:nvPr/>
        </p:nvSpPr>
        <p:spPr bwMode="auto">
          <a:xfrm>
            <a:off x="320675" y="4416425"/>
            <a:ext cx="354013" cy="457200"/>
          </a:xfrm>
          <a:prstGeom prst="rect">
            <a:avLst/>
          </a:prstGeom>
          <a:noFill/>
          <a:ln w="9525">
            <a:noFill/>
            <a:miter lim="800000"/>
            <a:headEnd/>
            <a:tailEnd/>
          </a:ln>
          <a:effectLst/>
        </p:spPr>
        <p:txBody>
          <a:bodyPr wrap="none">
            <a:spAutoFit/>
          </a:bodyPr>
          <a:lstStyle/>
          <a:p>
            <a:r>
              <a:rPr lang="en-US"/>
              <a:t>n</a:t>
            </a:r>
          </a:p>
        </p:txBody>
      </p:sp>
      <p:sp>
        <p:nvSpPr>
          <p:cNvPr id="148506" name="Text Box 26"/>
          <p:cNvSpPr txBox="1">
            <a:spLocks noChangeArrowheads="1"/>
          </p:cNvSpPr>
          <p:nvPr/>
        </p:nvSpPr>
        <p:spPr bwMode="auto">
          <a:xfrm>
            <a:off x="276225" y="5624513"/>
            <a:ext cx="438150" cy="457200"/>
          </a:xfrm>
          <a:prstGeom prst="rect">
            <a:avLst/>
          </a:prstGeom>
          <a:noFill/>
          <a:ln w="9525">
            <a:noFill/>
            <a:miter lim="800000"/>
            <a:headEnd/>
            <a:tailEnd/>
          </a:ln>
          <a:effectLst/>
        </p:spPr>
        <p:txBody>
          <a:bodyPr wrap="none">
            <a:spAutoFit/>
          </a:bodyPr>
          <a:lstStyle/>
          <a:p>
            <a:r>
              <a:rPr lang="en-US"/>
              <a:t>m</a:t>
            </a:r>
          </a:p>
        </p:txBody>
      </p:sp>
      <p:sp>
        <p:nvSpPr>
          <p:cNvPr id="148507" name="Oval 27"/>
          <p:cNvSpPr>
            <a:spLocks noChangeArrowheads="1"/>
          </p:cNvSpPr>
          <p:nvPr/>
        </p:nvSpPr>
        <p:spPr bwMode="auto">
          <a:xfrm>
            <a:off x="1468438" y="4605338"/>
            <a:ext cx="207962" cy="184150"/>
          </a:xfrm>
          <a:prstGeom prst="ellipse">
            <a:avLst/>
          </a:prstGeom>
          <a:solidFill>
            <a:schemeClr val="accent1"/>
          </a:solidFill>
          <a:ln w="9525">
            <a:solidFill>
              <a:schemeClr val="tx1"/>
            </a:solidFill>
            <a:round/>
            <a:headEnd/>
            <a:tailEnd/>
          </a:ln>
          <a:effectLst/>
        </p:spPr>
        <p:txBody>
          <a:bodyPr wrap="none" anchor="ctr"/>
          <a:lstStyle/>
          <a:p>
            <a:endParaRPr lang="en-CA"/>
          </a:p>
        </p:txBody>
      </p:sp>
      <p:sp>
        <p:nvSpPr>
          <p:cNvPr id="148508" name="Text Box 28"/>
          <p:cNvSpPr txBox="1">
            <a:spLocks noChangeArrowheads="1"/>
          </p:cNvSpPr>
          <p:nvPr/>
        </p:nvSpPr>
        <p:spPr bwMode="auto">
          <a:xfrm>
            <a:off x="2649538" y="5657850"/>
            <a:ext cx="1665287" cy="457200"/>
          </a:xfrm>
          <a:prstGeom prst="rect">
            <a:avLst/>
          </a:prstGeom>
          <a:noFill/>
          <a:ln w="9525">
            <a:noFill/>
            <a:miter lim="800000"/>
            <a:headEnd/>
            <a:tailEnd/>
          </a:ln>
          <a:effectLst/>
        </p:spPr>
        <p:txBody>
          <a:bodyPr wrap="none">
            <a:spAutoFit/>
          </a:bodyPr>
          <a:lstStyle/>
          <a:p>
            <a:r>
              <a:rPr lang="en-US"/>
              <a:t>(m=1,2,3..)</a:t>
            </a:r>
          </a:p>
        </p:txBody>
      </p:sp>
      <p:sp>
        <p:nvSpPr>
          <p:cNvPr id="148509" name="Text Box 29"/>
          <p:cNvSpPr txBox="1">
            <a:spLocks noChangeArrowheads="1"/>
          </p:cNvSpPr>
          <p:nvPr/>
        </p:nvSpPr>
        <p:spPr bwMode="auto">
          <a:xfrm>
            <a:off x="2649538" y="4437063"/>
            <a:ext cx="989012" cy="457200"/>
          </a:xfrm>
          <a:prstGeom prst="rect">
            <a:avLst/>
          </a:prstGeom>
          <a:noFill/>
          <a:ln w="9525">
            <a:noFill/>
            <a:miter lim="800000"/>
            <a:headEnd/>
            <a:tailEnd/>
          </a:ln>
          <a:effectLst/>
        </p:spPr>
        <p:txBody>
          <a:bodyPr wrap="none">
            <a:spAutoFit/>
          </a:bodyPr>
          <a:lstStyle/>
          <a:p>
            <a:r>
              <a:rPr lang="en-US"/>
              <a:t>(n&gt;m)</a:t>
            </a:r>
          </a:p>
        </p:txBody>
      </p:sp>
      <p:sp>
        <p:nvSpPr>
          <p:cNvPr id="148510" name="Text Box 30"/>
          <p:cNvSpPr txBox="1">
            <a:spLocks noChangeArrowheads="1"/>
          </p:cNvSpPr>
          <p:nvPr/>
        </p:nvSpPr>
        <p:spPr bwMode="auto">
          <a:xfrm>
            <a:off x="203200" y="3724275"/>
            <a:ext cx="4087813" cy="457200"/>
          </a:xfrm>
          <a:prstGeom prst="rect">
            <a:avLst/>
          </a:prstGeom>
          <a:noFill/>
          <a:ln w="9525">
            <a:noFill/>
            <a:miter lim="800000"/>
            <a:headEnd/>
            <a:tailEnd/>
          </a:ln>
          <a:effectLst/>
        </p:spPr>
        <p:txBody>
          <a:bodyPr wrap="none">
            <a:spAutoFit/>
          </a:bodyPr>
          <a:lstStyle/>
          <a:p>
            <a:r>
              <a:rPr lang="en-US"/>
              <a:t>Predicts </a:t>
            </a:r>
            <a:r>
              <a:rPr lang="en-US">
                <a:latin typeface="Symbol" pitchFamily="18" charset="2"/>
              </a:rPr>
              <a:t>l</a:t>
            </a:r>
            <a:r>
              <a:rPr lang="en-US"/>
              <a:t> of n</a:t>
            </a:r>
            <a:r>
              <a:rPr lang="en-US">
                <a:sym typeface="Wingdings" pitchFamily="2" charset="2"/>
              </a:rPr>
              <a:t>m transition:</a:t>
            </a:r>
            <a:endParaRPr lang="en-US">
              <a:latin typeface="Symbol" pitchFamily="18" charset="2"/>
            </a:endParaRPr>
          </a:p>
        </p:txBody>
      </p:sp>
      <p:sp>
        <p:nvSpPr>
          <p:cNvPr id="148511" name="Text Box 31"/>
          <p:cNvSpPr txBox="1">
            <a:spLocks noChangeArrowheads="1"/>
          </p:cNvSpPr>
          <p:nvPr/>
        </p:nvSpPr>
        <p:spPr bwMode="auto">
          <a:xfrm>
            <a:off x="1754188" y="2871788"/>
            <a:ext cx="466725" cy="457200"/>
          </a:xfrm>
          <a:prstGeom prst="rect">
            <a:avLst/>
          </a:prstGeom>
          <a:solidFill>
            <a:schemeClr val="bg1"/>
          </a:solidFill>
          <a:ln w="9525">
            <a:noFill/>
            <a:miter lim="800000"/>
            <a:headEnd/>
            <a:tailEnd/>
          </a:ln>
          <a:effectLst/>
        </p:spPr>
        <p:txBody>
          <a:bodyPr wrap="none">
            <a:spAutoFit/>
          </a:bodyPr>
          <a:lstStyle/>
          <a:p>
            <a:r>
              <a:rPr lang="en-US"/>
              <a:t>2</a:t>
            </a:r>
            <a:r>
              <a:rPr lang="en-US" baseline="30000"/>
              <a:t>2</a:t>
            </a:r>
          </a:p>
        </p:txBody>
      </p:sp>
      <p:sp>
        <p:nvSpPr>
          <p:cNvPr id="148512" name="Line 32"/>
          <p:cNvSpPr>
            <a:spLocks noChangeShapeType="1"/>
          </p:cNvSpPr>
          <p:nvPr/>
        </p:nvSpPr>
        <p:spPr bwMode="auto">
          <a:xfrm flipV="1">
            <a:off x="1073150" y="3146425"/>
            <a:ext cx="671513" cy="217488"/>
          </a:xfrm>
          <a:prstGeom prst="line">
            <a:avLst/>
          </a:prstGeom>
          <a:noFill/>
          <a:ln w="9525">
            <a:solidFill>
              <a:schemeClr val="tx1"/>
            </a:solidFill>
            <a:round/>
            <a:headEnd/>
            <a:tailEnd type="triangle" w="med" len="med"/>
          </a:ln>
          <a:effectLst/>
        </p:spPr>
        <p:txBody>
          <a:bodyPr/>
          <a:lstStyle/>
          <a:p>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48512"/>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485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511" grpId="0" animBg="1"/>
      <p:bldP spid="1485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5"/>
          <p:cNvSpPr>
            <a:spLocks noGrp="1"/>
          </p:cNvSpPr>
          <p:nvPr>
            <p:ph type="sldNum" sz="quarter" idx="12"/>
          </p:nvPr>
        </p:nvSpPr>
        <p:spPr/>
        <p:txBody>
          <a:bodyPr/>
          <a:lstStyle/>
          <a:p>
            <a:fld id="{E7CD2C36-D0F1-4726-A68D-1F0E6FB1C64E}" type="slidenum">
              <a:rPr lang="en-US"/>
              <a:pPr/>
              <a:t>11</a:t>
            </a:fld>
            <a:endParaRPr lang="en-US"/>
          </a:p>
        </p:txBody>
      </p:sp>
      <p:sp>
        <p:nvSpPr>
          <p:cNvPr id="150530" name="Text Box 2"/>
          <p:cNvSpPr txBox="1">
            <a:spLocks noChangeArrowheads="1"/>
          </p:cNvSpPr>
          <p:nvPr/>
        </p:nvSpPr>
        <p:spPr bwMode="auto">
          <a:xfrm>
            <a:off x="1166813" y="0"/>
            <a:ext cx="7270750" cy="579438"/>
          </a:xfrm>
          <a:prstGeom prst="rect">
            <a:avLst/>
          </a:prstGeom>
          <a:noFill/>
          <a:ln w="9525">
            <a:noFill/>
            <a:miter lim="800000"/>
            <a:headEnd/>
            <a:tailEnd/>
          </a:ln>
          <a:effectLst/>
        </p:spPr>
        <p:txBody>
          <a:bodyPr>
            <a:spAutoFit/>
          </a:bodyPr>
          <a:lstStyle/>
          <a:p>
            <a:r>
              <a:rPr lang="en-US" sz="3200"/>
              <a:t>Hydrogen atom - Balmer series </a:t>
            </a:r>
          </a:p>
        </p:txBody>
      </p:sp>
      <p:pic>
        <p:nvPicPr>
          <p:cNvPr id="150534" name="Picture 6" descr="hydrogen spectrum"/>
          <p:cNvPicPr>
            <a:picLocks noChangeAspect="1" noChangeArrowheads="1"/>
          </p:cNvPicPr>
          <p:nvPr/>
        </p:nvPicPr>
        <p:blipFill>
          <a:blip r:embed="rId4" cstate="print"/>
          <a:srcRect l="3397" t="2248" r="78725" b="17650"/>
          <a:stretch>
            <a:fillRect/>
          </a:stretch>
        </p:blipFill>
        <p:spPr bwMode="auto">
          <a:xfrm>
            <a:off x="4294188" y="1241425"/>
            <a:ext cx="1212850" cy="5257800"/>
          </a:xfrm>
          <a:prstGeom prst="rect">
            <a:avLst/>
          </a:prstGeom>
          <a:noFill/>
        </p:spPr>
      </p:pic>
      <p:sp>
        <p:nvSpPr>
          <p:cNvPr id="150537" name="Text Box 9"/>
          <p:cNvSpPr txBox="1">
            <a:spLocks noChangeArrowheads="1"/>
          </p:cNvSpPr>
          <p:nvPr/>
        </p:nvSpPr>
        <p:spPr bwMode="auto">
          <a:xfrm>
            <a:off x="5035550" y="6191250"/>
            <a:ext cx="785813" cy="457200"/>
          </a:xfrm>
          <a:prstGeom prst="rect">
            <a:avLst/>
          </a:prstGeom>
          <a:noFill/>
          <a:ln w="9525">
            <a:noFill/>
            <a:miter lim="800000"/>
            <a:headEnd/>
            <a:tailEnd/>
          </a:ln>
          <a:effectLst/>
        </p:spPr>
        <p:txBody>
          <a:bodyPr wrap="none">
            <a:spAutoFit/>
          </a:bodyPr>
          <a:lstStyle/>
          <a:p>
            <a:r>
              <a:rPr lang="en-US"/>
              <a:t>m=1</a:t>
            </a:r>
          </a:p>
        </p:txBody>
      </p:sp>
      <p:sp>
        <p:nvSpPr>
          <p:cNvPr id="150538" name="Text Box 10"/>
          <p:cNvSpPr txBox="1">
            <a:spLocks noChangeArrowheads="1"/>
          </p:cNvSpPr>
          <p:nvPr/>
        </p:nvSpPr>
        <p:spPr bwMode="auto">
          <a:xfrm>
            <a:off x="4684713" y="665163"/>
            <a:ext cx="1833562" cy="1187450"/>
          </a:xfrm>
          <a:prstGeom prst="rect">
            <a:avLst/>
          </a:prstGeom>
          <a:noFill/>
          <a:ln w="9525">
            <a:noFill/>
            <a:miter lim="800000"/>
            <a:headEnd/>
            <a:tailEnd/>
          </a:ln>
          <a:effectLst/>
        </p:spPr>
        <p:txBody>
          <a:bodyPr>
            <a:spAutoFit/>
          </a:bodyPr>
          <a:lstStyle/>
          <a:p>
            <a:r>
              <a:rPr lang="en-US">
                <a:latin typeface="Comic Sans MS" pitchFamily="66" charset="0"/>
              </a:rPr>
              <a:t>Hydrogen energy levels</a:t>
            </a:r>
          </a:p>
        </p:txBody>
      </p:sp>
      <p:sp>
        <p:nvSpPr>
          <p:cNvPr id="150539" name="Line 11"/>
          <p:cNvSpPr>
            <a:spLocks noChangeShapeType="1"/>
          </p:cNvSpPr>
          <p:nvPr/>
        </p:nvSpPr>
        <p:spPr bwMode="auto">
          <a:xfrm flipV="1">
            <a:off x="5573713" y="1873250"/>
            <a:ext cx="608012" cy="20638"/>
          </a:xfrm>
          <a:prstGeom prst="line">
            <a:avLst/>
          </a:prstGeom>
          <a:noFill/>
          <a:ln w="38100">
            <a:solidFill>
              <a:srgbClr val="FF0000"/>
            </a:solidFill>
            <a:round/>
            <a:headEnd type="triangle" w="med" len="med"/>
            <a:tailEnd/>
          </a:ln>
          <a:effectLst/>
        </p:spPr>
        <p:txBody>
          <a:bodyPr/>
          <a:lstStyle/>
          <a:p>
            <a:endParaRPr lang="en-CA"/>
          </a:p>
        </p:txBody>
      </p:sp>
      <p:sp>
        <p:nvSpPr>
          <p:cNvPr id="150540" name="Text Box 12"/>
          <p:cNvSpPr txBox="1">
            <a:spLocks noChangeArrowheads="1"/>
          </p:cNvSpPr>
          <p:nvPr/>
        </p:nvSpPr>
        <p:spPr bwMode="auto">
          <a:xfrm>
            <a:off x="6199188" y="1628775"/>
            <a:ext cx="727075" cy="457200"/>
          </a:xfrm>
          <a:prstGeom prst="rect">
            <a:avLst/>
          </a:prstGeom>
          <a:noFill/>
          <a:ln w="9525">
            <a:noFill/>
            <a:miter lim="800000"/>
            <a:headEnd/>
            <a:tailEnd/>
          </a:ln>
          <a:effectLst/>
        </p:spPr>
        <p:txBody>
          <a:bodyPr wrap="none">
            <a:spAutoFit/>
          </a:bodyPr>
          <a:lstStyle/>
          <a:p>
            <a:r>
              <a:rPr lang="en-US">
                <a:solidFill>
                  <a:srgbClr val="FF0000"/>
                </a:solidFill>
              </a:rPr>
              <a:t>0eV</a:t>
            </a:r>
          </a:p>
        </p:txBody>
      </p:sp>
      <p:sp>
        <p:nvSpPr>
          <p:cNvPr id="150541" name="Line 13"/>
          <p:cNvSpPr>
            <a:spLocks noChangeShapeType="1"/>
          </p:cNvSpPr>
          <p:nvPr/>
        </p:nvSpPr>
        <p:spPr bwMode="auto">
          <a:xfrm flipV="1">
            <a:off x="5530850" y="6161088"/>
            <a:ext cx="641350" cy="0"/>
          </a:xfrm>
          <a:prstGeom prst="line">
            <a:avLst/>
          </a:prstGeom>
          <a:noFill/>
          <a:ln w="38100">
            <a:solidFill>
              <a:srgbClr val="FF0000"/>
            </a:solidFill>
            <a:round/>
            <a:headEnd type="triangle" w="med" len="med"/>
            <a:tailEnd/>
          </a:ln>
          <a:effectLst/>
        </p:spPr>
        <p:txBody>
          <a:bodyPr/>
          <a:lstStyle/>
          <a:p>
            <a:endParaRPr lang="en-CA"/>
          </a:p>
        </p:txBody>
      </p:sp>
      <p:sp>
        <p:nvSpPr>
          <p:cNvPr id="150542" name="Text Box 14"/>
          <p:cNvSpPr txBox="1">
            <a:spLocks noChangeArrowheads="1"/>
          </p:cNvSpPr>
          <p:nvPr/>
        </p:nvSpPr>
        <p:spPr bwMode="auto">
          <a:xfrm>
            <a:off x="6167438" y="5907088"/>
            <a:ext cx="1082675" cy="457200"/>
          </a:xfrm>
          <a:prstGeom prst="rect">
            <a:avLst/>
          </a:prstGeom>
          <a:noFill/>
          <a:ln w="9525">
            <a:noFill/>
            <a:miter lim="800000"/>
            <a:headEnd/>
            <a:tailEnd/>
          </a:ln>
          <a:effectLst/>
        </p:spPr>
        <p:txBody>
          <a:bodyPr wrap="none">
            <a:spAutoFit/>
          </a:bodyPr>
          <a:lstStyle/>
          <a:p>
            <a:r>
              <a:rPr lang="en-US">
                <a:solidFill>
                  <a:srgbClr val="FF0000"/>
                </a:solidFill>
              </a:rPr>
              <a:t>-?? eV</a:t>
            </a:r>
          </a:p>
        </p:txBody>
      </p:sp>
      <p:sp>
        <p:nvSpPr>
          <p:cNvPr id="150543" name="Text Box 15"/>
          <p:cNvSpPr txBox="1">
            <a:spLocks noChangeArrowheads="1"/>
          </p:cNvSpPr>
          <p:nvPr/>
        </p:nvSpPr>
        <p:spPr bwMode="auto">
          <a:xfrm>
            <a:off x="5894388" y="3044825"/>
            <a:ext cx="3249612" cy="1938992"/>
          </a:xfrm>
          <a:prstGeom prst="rect">
            <a:avLst/>
          </a:prstGeom>
          <a:noFill/>
          <a:ln w="9525">
            <a:noFill/>
            <a:miter lim="800000"/>
            <a:headEnd/>
            <a:tailEnd/>
          </a:ln>
          <a:effectLst/>
        </p:spPr>
        <p:txBody>
          <a:bodyPr>
            <a:spAutoFit/>
          </a:bodyPr>
          <a:lstStyle/>
          <a:p>
            <a:r>
              <a:rPr lang="en-US" dirty="0">
                <a:solidFill>
                  <a:srgbClr val="FF0000"/>
                </a:solidFill>
                <a:latin typeface="Comic Sans MS" pitchFamily="66" charset="0"/>
              </a:rPr>
              <a:t>Can </a:t>
            </a:r>
            <a:r>
              <a:rPr lang="en-US" dirty="0" err="1">
                <a:solidFill>
                  <a:srgbClr val="FF0000"/>
                </a:solidFill>
                <a:latin typeface="Comic Sans MS" pitchFamily="66" charset="0"/>
              </a:rPr>
              <a:t>Balmer’s</a:t>
            </a:r>
            <a:r>
              <a:rPr lang="en-US" dirty="0">
                <a:solidFill>
                  <a:srgbClr val="FF0000"/>
                </a:solidFill>
                <a:latin typeface="Comic Sans MS" pitchFamily="66" charset="0"/>
              </a:rPr>
              <a:t> formula</a:t>
            </a:r>
          </a:p>
          <a:p>
            <a:r>
              <a:rPr lang="en-US" dirty="0">
                <a:solidFill>
                  <a:srgbClr val="FF0000"/>
                </a:solidFill>
                <a:latin typeface="Comic Sans MS" pitchFamily="66" charset="0"/>
              </a:rPr>
              <a:t>tell us what ground state energy is</a:t>
            </a:r>
            <a:r>
              <a:rPr lang="en-US" dirty="0" smtClean="0">
                <a:solidFill>
                  <a:srgbClr val="FF0000"/>
                </a:solidFill>
                <a:latin typeface="Comic Sans MS" pitchFamily="66" charset="0"/>
              </a:rPr>
              <a:t>?</a:t>
            </a:r>
          </a:p>
          <a:p>
            <a:r>
              <a:rPr lang="en-US" dirty="0" smtClean="0">
                <a:solidFill>
                  <a:srgbClr val="FF0000"/>
                </a:solidFill>
                <a:latin typeface="Comic Sans MS" pitchFamily="66" charset="0"/>
              </a:rPr>
              <a:t>(how tightly bound</a:t>
            </a:r>
          </a:p>
          <a:p>
            <a:r>
              <a:rPr lang="en-US" dirty="0" smtClean="0">
                <a:solidFill>
                  <a:srgbClr val="FF0000"/>
                </a:solidFill>
                <a:latin typeface="Comic Sans MS" pitchFamily="66" charset="0"/>
              </a:rPr>
              <a:t>the electron is?) </a:t>
            </a:r>
            <a:endParaRPr lang="en-US" dirty="0">
              <a:solidFill>
                <a:srgbClr val="FF0000"/>
              </a:solidFill>
              <a:latin typeface="Comic Sans MS" pitchFamily="66" charset="0"/>
            </a:endParaRPr>
          </a:p>
        </p:txBody>
      </p:sp>
      <p:sp>
        <p:nvSpPr>
          <p:cNvPr id="150547" name="Rectangle 19"/>
          <p:cNvSpPr>
            <a:spLocks noChangeArrowheads="1"/>
          </p:cNvSpPr>
          <p:nvPr/>
        </p:nvSpPr>
        <p:spPr bwMode="auto">
          <a:xfrm>
            <a:off x="227013" y="1089025"/>
            <a:ext cx="4094162" cy="4584700"/>
          </a:xfrm>
          <a:prstGeom prst="rect">
            <a:avLst/>
          </a:prstGeom>
          <a:noFill/>
          <a:ln w="38100">
            <a:solidFill>
              <a:schemeClr val="accent2"/>
            </a:solidFill>
            <a:miter lim="800000"/>
            <a:headEnd/>
            <a:tailEnd/>
          </a:ln>
          <a:effectLst/>
        </p:spPr>
        <p:txBody>
          <a:bodyPr wrap="none" anchor="ctr"/>
          <a:lstStyle/>
          <a:p>
            <a:pPr algn="ctr"/>
            <a:endParaRPr lang="en-US"/>
          </a:p>
        </p:txBody>
      </p:sp>
      <p:sp>
        <p:nvSpPr>
          <p:cNvPr id="150548" name="Text Box 20"/>
          <p:cNvSpPr txBox="1">
            <a:spLocks noChangeArrowheads="1"/>
          </p:cNvSpPr>
          <p:nvPr/>
        </p:nvSpPr>
        <p:spPr bwMode="auto">
          <a:xfrm>
            <a:off x="941388" y="633413"/>
            <a:ext cx="2555875" cy="457200"/>
          </a:xfrm>
          <a:prstGeom prst="rect">
            <a:avLst/>
          </a:prstGeom>
          <a:noFill/>
          <a:ln w="9525">
            <a:noFill/>
            <a:miter lim="800000"/>
            <a:headEnd/>
            <a:tailEnd/>
          </a:ln>
          <a:effectLst/>
        </p:spPr>
        <p:txBody>
          <a:bodyPr wrap="none">
            <a:spAutoFit/>
          </a:bodyPr>
          <a:lstStyle/>
          <a:p>
            <a:r>
              <a:rPr lang="en-US">
                <a:solidFill>
                  <a:schemeClr val="accent2"/>
                </a:solidFill>
                <a:latin typeface="Comic Sans MS" pitchFamily="66" charset="0"/>
              </a:rPr>
              <a:t>Balmer’s formula</a:t>
            </a:r>
          </a:p>
        </p:txBody>
      </p:sp>
      <p:sp>
        <p:nvSpPr>
          <p:cNvPr id="150549" name="Line 21"/>
          <p:cNvSpPr>
            <a:spLocks noChangeShapeType="1"/>
          </p:cNvSpPr>
          <p:nvPr/>
        </p:nvSpPr>
        <p:spPr bwMode="auto">
          <a:xfrm flipV="1">
            <a:off x="762000" y="4016375"/>
            <a:ext cx="1631950" cy="0"/>
          </a:xfrm>
          <a:prstGeom prst="line">
            <a:avLst/>
          </a:prstGeom>
          <a:noFill/>
          <a:ln w="28575">
            <a:solidFill>
              <a:schemeClr val="tx1"/>
            </a:solidFill>
            <a:round/>
            <a:headEnd/>
            <a:tailEnd/>
          </a:ln>
          <a:effectLst/>
        </p:spPr>
        <p:txBody>
          <a:bodyPr/>
          <a:lstStyle/>
          <a:p>
            <a:endParaRPr lang="en-CA"/>
          </a:p>
        </p:txBody>
      </p:sp>
      <p:sp>
        <p:nvSpPr>
          <p:cNvPr id="150550" name="Line 22"/>
          <p:cNvSpPr>
            <a:spLocks noChangeShapeType="1"/>
          </p:cNvSpPr>
          <p:nvPr/>
        </p:nvSpPr>
        <p:spPr bwMode="auto">
          <a:xfrm flipV="1">
            <a:off x="750888" y="5210175"/>
            <a:ext cx="1631950" cy="0"/>
          </a:xfrm>
          <a:prstGeom prst="line">
            <a:avLst/>
          </a:prstGeom>
          <a:noFill/>
          <a:ln w="28575">
            <a:solidFill>
              <a:schemeClr val="tx1"/>
            </a:solidFill>
            <a:round/>
            <a:headEnd/>
            <a:tailEnd/>
          </a:ln>
          <a:effectLst/>
        </p:spPr>
        <p:txBody>
          <a:bodyPr/>
          <a:lstStyle/>
          <a:p>
            <a:endParaRPr lang="en-CA"/>
          </a:p>
        </p:txBody>
      </p:sp>
      <p:sp>
        <p:nvSpPr>
          <p:cNvPr id="150551" name="Line 23"/>
          <p:cNvSpPr>
            <a:spLocks noChangeShapeType="1"/>
          </p:cNvSpPr>
          <p:nvPr/>
        </p:nvSpPr>
        <p:spPr bwMode="auto">
          <a:xfrm>
            <a:off x="1577975" y="4027488"/>
            <a:ext cx="0" cy="1198562"/>
          </a:xfrm>
          <a:prstGeom prst="line">
            <a:avLst/>
          </a:prstGeom>
          <a:noFill/>
          <a:ln w="38100">
            <a:solidFill>
              <a:schemeClr val="tx1"/>
            </a:solidFill>
            <a:round/>
            <a:headEnd/>
            <a:tailEnd type="triangle" w="med" len="med"/>
          </a:ln>
          <a:effectLst/>
        </p:spPr>
        <p:txBody>
          <a:bodyPr/>
          <a:lstStyle/>
          <a:p>
            <a:endParaRPr lang="en-CA"/>
          </a:p>
        </p:txBody>
      </p:sp>
      <p:sp>
        <p:nvSpPr>
          <p:cNvPr id="150552" name="Text Box 24"/>
          <p:cNvSpPr txBox="1">
            <a:spLocks noChangeArrowheads="1"/>
          </p:cNvSpPr>
          <p:nvPr/>
        </p:nvSpPr>
        <p:spPr bwMode="auto">
          <a:xfrm>
            <a:off x="320675" y="3719513"/>
            <a:ext cx="354013" cy="457200"/>
          </a:xfrm>
          <a:prstGeom prst="rect">
            <a:avLst/>
          </a:prstGeom>
          <a:noFill/>
          <a:ln w="9525">
            <a:noFill/>
            <a:miter lim="800000"/>
            <a:headEnd/>
            <a:tailEnd/>
          </a:ln>
          <a:effectLst/>
        </p:spPr>
        <p:txBody>
          <a:bodyPr wrap="none">
            <a:spAutoFit/>
          </a:bodyPr>
          <a:lstStyle/>
          <a:p>
            <a:r>
              <a:rPr lang="en-US"/>
              <a:t>n</a:t>
            </a:r>
          </a:p>
        </p:txBody>
      </p:sp>
      <p:sp>
        <p:nvSpPr>
          <p:cNvPr id="150553" name="Text Box 25"/>
          <p:cNvSpPr txBox="1">
            <a:spLocks noChangeArrowheads="1"/>
          </p:cNvSpPr>
          <p:nvPr/>
        </p:nvSpPr>
        <p:spPr bwMode="auto">
          <a:xfrm>
            <a:off x="276225" y="4927600"/>
            <a:ext cx="438150" cy="457200"/>
          </a:xfrm>
          <a:prstGeom prst="rect">
            <a:avLst/>
          </a:prstGeom>
          <a:noFill/>
          <a:ln w="9525">
            <a:noFill/>
            <a:miter lim="800000"/>
            <a:headEnd/>
            <a:tailEnd/>
          </a:ln>
          <a:effectLst/>
        </p:spPr>
        <p:txBody>
          <a:bodyPr wrap="none">
            <a:spAutoFit/>
          </a:bodyPr>
          <a:lstStyle/>
          <a:p>
            <a:r>
              <a:rPr lang="en-US"/>
              <a:t>m</a:t>
            </a:r>
          </a:p>
        </p:txBody>
      </p:sp>
      <p:sp>
        <p:nvSpPr>
          <p:cNvPr id="150554" name="Oval 26"/>
          <p:cNvSpPr>
            <a:spLocks noChangeArrowheads="1"/>
          </p:cNvSpPr>
          <p:nvPr/>
        </p:nvSpPr>
        <p:spPr bwMode="auto">
          <a:xfrm>
            <a:off x="1468438" y="3908425"/>
            <a:ext cx="207962" cy="184150"/>
          </a:xfrm>
          <a:prstGeom prst="ellipse">
            <a:avLst/>
          </a:prstGeom>
          <a:solidFill>
            <a:schemeClr val="accent1"/>
          </a:solidFill>
          <a:ln w="9525">
            <a:solidFill>
              <a:schemeClr val="tx1"/>
            </a:solidFill>
            <a:round/>
            <a:headEnd/>
            <a:tailEnd/>
          </a:ln>
          <a:effectLst/>
        </p:spPr>
        <p:txBody>
          <a:bodyPr wrap="none" anchor="ctr"/>
          <a:lstStyle/>
          <a:p>
            <a:endParaRPr lang="en-CA"/>
          </a:p>
        </p:txBody>
      </p:sp>
      <p:sp>
        <p:nvSpPr>
          <p:cNvPr id="150555" name="Text Box 27"/>
          <p:cNvSpPr txBox="1">
            <a:spLocks noChangeArrowheads="1"/>
          </p:cNvSpPr>
          <p:nvPr/>
        </p:nvSpPr>
        <p:spPr bwMode="auto">
          <a:xfrm>
            <a:off x="2649538" y="4960938"/>
            <a:ext cx="1665287" cy="457200"/>
          </a:xfrm>
          <a:prstGeom prst="rect">
            <a:avLst/>
          </a:prstGeom>
          <a:noFill/>
          <a:ln w="9525">
            <a:noFill/>
            <a:miter lim="800000"/>
            <a:headEnd/>
            <a:tailEnd/>
          </a:ln>
          <a:effectLst/>
        </p:spPr>
        <p:txBody>
          <a:bodyPr wrap="none">
            <a:spAutoFit/>
          </a:bodyPr>
          <a:lstStyle/>
          <a:p>
            <a:r>
              <a:rPr lang="en-US"/>
              <a:t>(m=1,2,3..)</a:t>
            </a:r>
          </a:p>
        </p:txBody>
      </p:sp>
      <p:sp>
        <p:nvSpPr>
          <p:cNvPr id="150556" name="Text Box 28"/>
          <p:cNvSpPr txBox="1">
            <a:spLocks noChangeArrowheads="1"/>
          </p:cNvSpPr>
          <p:nvPr/>
        </p:nvSpPr>
        <p:spPr bwMode="auto">
          <a:xfrm>
            <a:off x="2649538" y="3740150"/>
            <a:ext cx="989012" cy="457200"/>
          </a:xfrm>
          <a:prstGeom prst="rect">
            <a:avLst/>
          </a:prstGeom>
          <a:noFill/>
          <a:ln w="9525">
            <a:noFill/>
            <a:miter lim="800000"/>
            <a:headEnd/>
            <a:tailEnd/>
          </a:ln>
          <a:effectLst/>
        </p:spPr>
        <p:txBody>
          <a:bodyPr wrap="none">
            <a:spAutoFit/>
          </a:bodyPr>
          <a:lstStyle/>
          <a:p>
            <a:r>
              <a:rPr lang="en-US"/>
              <a:t>(n&gt;m)</a:t>
            </a:r>
          </a:p>
        </p:txBody>
      </p:sp>
      <p:sp>
        <p:nvSpPr>
          <p:cNvPr id="150557" name="Text Box 29"/>
          <p:cNvSpPr txBox="1">
            <a:spLocks noChangeArrowheads="1"/>
          </p:cNvSpPr>
          <p:nvPr/>
        </p:nvSpPr>
        <p:spPr bwMode="auto">
          <a:xfrm>
            <a:off x="203200" y="3027363"/>
            <a:ext cx="4087813" cy="457200"/>
          </a:xfrm>
          <a:prstGeom prst="rect">
            <a:avLst/>
          </a:prstGeom>
          <a:noFill/>
          <a:ln w="9525">
            <a:noFill/>
            <a:miter lim="800000"/>
            <a:headEnd/>
            <a:tailEnd/>
          </a:ln>
          <a:effectLst/>
        </p:spPr>
        <p:txBody>
          <a:bodyPr wrap="none">
            <a:spAutoFit/>
          </a:bodyPr>
          <a:lstStyle/>
          <a:p>
            <a:r>
              <a:rPr lang="en-US"/>
              <a:t>Predicts </a:t>
            </a:r>
            <a:r>
              <a:rPr lang="en-US">
                <a:latin typeface="Symbol" pitchFamily="18" charset="2"/>
              </a:rPr>
              <a:t>l</a:t>
            </a:r>
            <a:r>
              <a:rPr lang="en-US"/>
              <a:t> of n</a:t>
            </a:r>
            <a:r>
              <a:rPr lang="en-US">
                <a:sym typeface="Wingdings" pitchFamily="2" charset="2"/>
              </a:rPr>
              <a:t>m transition:</a:t>
            </a:r>
            <a:endParaRPr lang="en-US">
              <a:latin typeface="Symbol" pitchFamily="18" charset="2"/>
            </a:endParaRPr>
          </a:p>
        </p:txBody>
      </p:sp>
      <p:graphicFrame>
        <p:nvGraphicFramePr>
          <p:cNvPr id="150558" name="Object 30"/>
          <p:cNvGraphicFramePr>
            <a:graphicFrameLocks noChangeAspect="1"/>
          </p:cNvGraphicFramePr>
          <p:nvPr/>
        </p:nvGraphicFramePr>
        <p:xfrm>
          <a:off x="972503" y="1373823"/>
          <a:ext cx="2087562" cy="1433512"/>
        </p:xfrm>
        <a:graphic>
          <a:graphicData uri="http://schemas.openxmlformats.org/presentationml/2006/ole">
            <p:oleObj spid="_x0000_s150558" name="Equation" r:id="rId5" imgW="850680" imgH="583920" progId="Equation.3">
              <p:embed/>
            </p:oleObj>
          </a:graphicData>
        </a:graphic>
      </p:graphicFrame>
      <p:sp>
        <p:nvSpPr>
          <p:cNvPr id="25" name="TextBox 24"/>
          <p:cNvSpPr txBox="1"/>
          <p:nvPr/>
        </p:nvSpPr>
        <p:spPr>
          <a:xfrm>
            <a:off x="259080" y="6096000"/>
            <a:ext cx="3376245" cy="461665"/>
          </a:xfrm>
          <a:prstGeom prst="rect">
            <a:avLst/>
          </a:prstGeom>
          <a:noFill/>
        </p:spPr>
        <p:txBody>
          <a:bodyPr wrap="none" rtlCol="0">
            <a:spAutoFit/>
          </a:bodyPr>
          <a:lstStyle/>
          <a:p>
            <a:r>
              <a:rPr lang="en-US" b="1" dirty="0" smtClean="0">
                <a:solidFill>
                  <a:srgbClr val="FF0000"/>
                </a:solidFill>
              </a:rPr>
              <a:t>figure out, write down</a:t>
            </a:r>
            <a:endParaRPr lang="en-CA" b="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5"/>
          <p:cNvSpPr>
            <a:spLocks noGrp="1"/>
          </p:cNvSpPr>
          <p:nvPr>
            <p:ph type="sldNum" sz="quarter" idx="12"/>
          </p:nvPr>
        </p:nvSpPr>
        <p:spPr/>
        <p:txBody>
          <a:bodyPr/>
          <a:lstStyle/>
          <a:p>
            <a:fld id="{BC0F9AD6-711D-4CFF-9770-4777CCA1234F}" type="slidenum">
              <a:rPr lang="en-US"/>
              <a:pPr/>
              <a:t>12</a:t>
            </a:fld>
            <a:endParaRPr lang="en-US"/>
          </a:p>
        </p:txBody>
      </p:sp>
      <p:graphicFrame>
        <p:nvGraphicFramePr>
          <p:cNvPr id="151555" name="Object 3"/>
          <p:cNvGraphicFramePr>
            <a:graphicFrameLocks noChangeAspect="1"/>
          </p:cNvGraphicFramePr>
          <p:nvPr/>
        </p:nvGraphicFramePr>
        <p:xfrm>
          <a:off x="1033463" y="627063"/>
          <a:ext cx="2087562" cy="1433512"/>
        </p:xfrm>
        <a:graphic>
          <a:graphicData uri="http://schemas.openxmlformats.org/presentationml/2006/ole">
            <p:oleObj spid="_x0000_s151555" name="Equation" r:id="rId4" imgW="850680" imgH="583920" progId="Equation.3">
              <p:embed/>
            </p:oleObj>
          </a:graphicData>
        </a:graphic>
      </p:graphicFrame>
      <p:pic>
        <p:nvPicPr>
          <p:cNvPr id="151557" name="Picture 5" descr="hydrogen spectrum"/>
          <p:cNvPicPr>
            <a:picLocks noChangeAspect="1" noChangeArrowheads="1"/>
          </p:cNvPicPr>
          <p:nvPr/>
        </p:nvPicPr>
        <p:blipFill>
          <a:blip r:embed="rId5" cstate="print"/>
          <a:srcRect l="3397" t="2248" r="78725" b="17650"/>
          <a:stretch>
            <a:fillRect/>
          </a:stretch>
        </p:blipFill>
        <p:spPr bwMode="auto">
          <a:xfrm>
            <a:off x="6188075" y="166688"/>
            <a:ext cx="1212850" cy="5257800"/>
          </a:xfrm>
          <a:prstGeom prst="rect">
            <a:avLst/>
          </a:prstGeom>
          <a:noFill/>
        </p:spPr>
      </p:pic>
      <p:sp>
        <p:nvSpPr>
          <p:cNvPr id="151558" name="Rectangle 6"/>
          <p:cNvSpPr>
            <a:spLocks noChangeArrowheads="1"/>
          </p:cNvSpPr>
          <p:nvPr/>
        </p:nvSpPr>
        <p:spPr bwMode="auto">
          <a:xfrm>
            <a:off x="282575" y="554038"/>
            <a:ext cx="3832225" cy="1566862"/>
          </a:xfrm>
          <a:prstGeom prst="rect">
            <a:avLst/>
          </a:prstGeom>
          <a:noFill/>
          <a:ln w="38100">
            <a:solidFill>
              <a:schemeClr val="accent2"/>
            </a:solidFill>
            <a:miter lim="800000"/>
            <a:headEnd/>
            <a:tailEnd/>
          </a:ln>
          <a:effectLst/>
        </p:spPr>
        <p:txBody>
          <a:bodyPr wrap="none" anchor="ctr"/>
          <a:lstStyle/>
          <a:p>
            <a:pPr algn="ctr"/>
            <a:endParaRPr lang="en-US"/>
          </a:p>
        </p:txBody>
      </p:sp>
      <p:sp>
        <p:nvSpPr>
          <p:cNvPr id="151559" name="Text Box 7"/>
          <p:cNvSpPr txBox="1">
            <a:spLocks noChangeArrowheads="1"/>
          </p:cNvSpPr>
          <p:nvPr/>
        </p:nvSpPr>
        <p:spPr bwMode="auto">
          <a:xfrm>
            <a:off x="996950" y="98425"/>
            <a:ext cx="2555875" cy="457200"/>
          </a:xfrm>
          <a:prstGeom prst="rect">
            <a:avLst/>
          </a:prstGeom>
          <a:noFill/>
          <a:ln w="9525">
            <a:noFill/>
            <a:miter lim="800000"/>
            <a:headEnd/>
            <a:tailEnd/>
          </a:ln>
          <a:effectLst/>
        </p:spPr>
        <p:txBody>
          <a:bodyPr wrap="none">
            <a:spAutoFit/>
          </a:bodyPr>
          <a:lstStyle/>
          <a:p>
            <a:r>
              <a:rPr lang="en-US">
                <a:solidFill>
                  <a:schemeClr val="accent2"/>
                </a:solidFill>
                <a:latin typeface="Comic Sans MS" pitchFamily="66" charset="0"/>
              </a:rPr>
              <a:t>Balmer’s formula</a:t>
            </a:r>
          </a:p>
        </p:txBody>
      </p:sp>
      <p:sp>
        <p:nvSpPr>
          <p:cNvPr id="151561" name="Text Box 9"/>
          <p:cNvSpPr txBox="1">
            <a:spLocks noChangeArrowheads="1"/>
          </p:cNvSpPr>
          <p:nvPr/>
        </p:nvSpPr>
        <p:spPr bwMode="auto">
          <a:xfrm>
            <a:off x="5457825" y="0"/>
            <a:ext cx="3686175" cy="457200"/>
          </a:xfrm>
          <a:prstGeom prst="rect">
            <a:avLst/>
          </a:prstGeom>
          <a:noFill/>
          <a:ln w="9525">
            <a:noFill/>
            <a:miter lim="800000"/>
            <a:headEnd/>
            <a:tailEnd/>
          </a:ln>
          <a:effectLst/>
        </p:spPr>
        <p:txBody>
          <a:bodyPr>
            <a:spAutoFit/>
          </a:bodyPr>
          <a:lstStyle/>
          <a:p>
            <a:r>
              <a:rPr lang="en-US">
                <a:latin typeface="Comic Sans MS" pitchFamily="66" charset="0"/>
              </a:rPr>
              <a:t>Hydrogen energy levels</a:t>
            </a:r>
          </a:p>
        </p:txBody>
      </p:sp>
      <p:sp>
        <p:nvSpPr>
          <p:cNvPr id="151562" name="Line 10"/>
          <p:cNvSpPr>
            <a:spLocks noChangeShapeType="1"/>
          </p:cNvSpPr>
          <p:nvPr/>
        </p:nvSpPr>
        <p:spPr bwMode="auto">
          <a:xfrm flipV="1">
            <a:off x="7456488" y="787400"/>
            <a:ext cx="608012" cy="20638"/>
          </a:xfrm>
          <a:prstGeom prst="line">
            <a:avLst/>
          </a:prstGeom>
          <a:noFill/>
          <a:ln w="38100">
            <a:solidFill>
              <a:schemeClr val="tx1"/>
            </a:solidFill>
            <a:round/>
            <a:headEnd type="triangle" w="med" len="med"/>
            <a:tailEnd/>
          </a:ln>
          <a:effectLst/>
        </p:spPr>
        <p:txBody>
          <a:bodyPr/>
          <a:lstStyle/>
          <a:p>
            <a:endParaRPr lang="en-CA"/>
          </a:p>
        </p:txBody>
      </p:sp>
      <p:sp>
        <p:nvSpPr>
          <p:cNvPr id="151563" name="Text Box 11"/>
          <p:cNvSpPr txBox="1">
            <a:spLocks noChangeArrowheads="1"/>
          </p:cNvSpPr>
          <p:nvPr/>
        </p:nvSpPr>
        <p:spPr bwMode="auto">
          <a:xfrm>
            <a:off x="8093075" y="554038"/>
            <a:ext cx="727075" cy="457200"/>
          </a:xfrm>
          <a:prstGeom prst="rect">
            <a:avLst/>
          </a:prstGeom>
          <a:noFill/>
          <a:ln w="9525">
            <a:noFill/>
            <a:miter lim="800000"/>
            <a:headEnd/>
            <a:tailEnd/>
          </a:ln>
          <a:effectLst/>
        </p:spPr>
        <p:txBody>
          <a:bodyPr wrap="none">
            <a:spAutoFit/>
          </a:bodyPr>
          <a:lstStyle/>
          <a:p>
            <a:r>
              <a:rPr lang="en-US"/>
              <a:t>0eV</a:t>
            </a:r>
          </a:p>
        </p:txBody>
      </p:sp>
      <p:sp>
        <p:nvSpPr>
          <p:cNvPr id="151564" name="Line 12"/>
          <p:cNvSpPr>
            <a:spLocks noChangeShapeType="1"/>
          </p:cNvSpPr>
          <p:nvPr/>
        </p:nvSpPr>
        <p:spPr bwMode="auto">
          <a:xfrm flipV="1">
            <a:off x="7467600" y="5075238"/>
            <a:ext cx="641350" cy="0"/>
          </a:xfrm>
          <a:prstGeom prst="line">
            <a:avLst/>
          </a:prstGeom>
          <a:noFill/>
          <a:ln w="38100">
            <a:solidFill>
              <a:schemeClr val="tx1"/>
            </a:solidFill>
            <a:round/>
            <a:headEnd type="triangle" w="med" len="med"/>
            <a:tailEnd/>
          </a:ln>
          <a:effectLst/>
        </p:spPr>
        <p:txBody>
          <a:bodyPr/>
          <a:lstStyle/>
          <a:p>
            <a:endParaRPr lang="en-CA"/>
          </a:p>
        </p:txBody>
      </p:sp>
      <p:sp>
        <p:nvSpPr>
          <p:cNvPr id="151565" name="Text Box 13"/>
          <p:cNvSpPr txBox="1">
            <a:spLocks noChangeArrowheads="1"/>
          </p:cNvSpPr>
          <p:nvPr/>
        </p:nvSpPr>
        <p:spPr bwMode="auto">
          <a:xfrm>
            <a:off x="8061325" y="4832350"/>
            <a:ext cx="1082675" cy="457200"/>
          </a:xfrm>
          <a:prstGeom prst="rect">
            <a:avLst/>
          </a:prstGeom>
          <a:solidFill>
            <a:schemeClr val="bg1"/>
          </a:solidFill>
          <a:ln w="9525">
            <a:noFill/>
            <a:miter lim="800000"/>
            <a:headEnd/>
            <a:tailEnd/>
          </a:ln>
          <a:effectLst/>
        </p:spPr>
        <p:txBody>
          <a:bodyPr wrap="none">
            <a:spAutoFit/>
          </a:bodyPr>
          <a:lstStyle/>
          <a:p>
            <a:r>
              <a:rPr lang="en-US"/>
              <a:t>-?? eV</a:t>
            </a:r>
          </a:p>
        </p:txBody>
      </p:sp>
      <p:sp>
        <p:nvSpPr>
          <p:cNvPr id="151567" name="Text Box 15"/>
          <p:cNvSpPr txBox="1">
            <a:spLocks noChangeArrowheads="1"/>
          </p:cNvSpPr>
          <p:nvPr/>
        </p:nvSpPr>
        <p:spPr bwMode="auto">
          <a:xfrm>
            <a:off x="244475" y="2252663"/>
            <a:ext cx="5129213" cy="822325"/>
          </a:xfrm>
          <a:prstGeom prst="rect">
            <a:avLst/>
          </a:prstGeom>
          <a:noFill/>
          <a:ln w="9525">
            <a:noFill/>
            <a:miter lim="800000"/>
            <a:headEnd/>
            <a:tailEnd/>
          </a:ln>
          <a:effectLst/>
        </p:spPr>
        <p:txBody>
          <a:bodyPr wrap="none">
            <a:spAutoFit/>
          </a:bodyPr>
          <a:lstStyle/>
          <a:p>
            <a:r>
              <a:rPr lang="en-US">
                <a:solidFill>
                  <a:srgbClr val="CC0099"/>
                </a:solidFill>
                <a:latin typeface="Comic Sans MS" pitchFamily="66" charset="0"/>
              </a:rPr>
              <a:t>Look at energy transition between </a:t>
            </a:r>
          </a:p>
          <a:p>
            <a:r>
              <a:rPr lang="en-US">
                <a:solidFill>
                  <a:srgbClr val="CC0099"/>
                </a:solidFill>
                <a:latin typeface="Comic Sans MS" pitchFamily="66" charset="0"/>
              </a:rPr>
              <a:t>n=infinity and m=1</a:t>
            </a:r>
          </a:p>
        </p:txBody>
      </p:sp>
      <p:graphicFrame>
        <p:nvGraphicFramePr>
          <p:cNvPr id="151568" name="Object 16"/>
          <p:cNvGraphicFramePr>
            <a:graphicFrameLocks noChangeAspect="1"/>
          </p:cNvGraphicFramePr>
          <p:nvPr/>
        </p:nvGraphicFramePr>
        <p:xfrm>
          <a:off x="0" y="4233863"/>
          <a:ext cx="6169025" cy="1058862"/>
        </p:xfrm>
        <a:graphic>
          <a:graphicData uri="http://schemas.openxmlformats.org/presentationml/2006/ole">
            <p:oleObj spid="_x0000_s151568" name="Equation" r:id="rId6" imgW="2514600" imgH="431640" progId="Equation.3">
              <p:embed/>
            </p:oleObj>
          </a:graphicData>
        </a:graphic>
      </p:graphicFrame>
      <p:sp>
        <p:nvSpPr>
          <p:cNvPr id="151569" name="Line 17"/>
          <p:cNvSpPr>
            <a:spLocks noChangeShapeType="1"/>
          </p:cNvSpPr>
          <p:nvPr/>
        </p:nvSpPr>
        <p:spPr bwMode="auto">
          <a:xfrm flipV="1">
            <a:off x="0" y="4430713"/>
            <a:ext cx="663575" cy="968375"/>
          </a:xfrm>
          <a:prstGeom prst="line">
            <a:avLst/>
          </a:prstGeom>
          <a:noFill/>
          <a:ln w="9525">
            <a:solidFill>
              <a:schemeClr val="tx1"/>
            </a:solidFill>
            <a:round/>
            <a:headEnd/>
            <a:tailEnd type="triangle" w="med" len="med"/>
          </a:ln>
          <a:effectLst/>
        </p:spPr>
        <p:txBody>
          <a:bodyPr/>
          <a:lstStyle/>
          <a:p>
            <a:endParaRPr lang="en-CA"/>
          </a:p>
        </p:txBody>
      </p:sp>
      <p:sp>
        <p:nvSpPr>
          <p:cNvPr id="151570" name="Text Box 18"/>
          <p:cNvSpPr txBox="1">
            <a:spLocks noChangeArrowheads="1"/>
          </p:cNvSpPr>
          <p:nvPr/>
        </p:nvSpPr>
        <p:spPr bwMode="auto">
          <a:xfrm>
            <a:off x="331788" y="4022725"/>
            <a:ext cx="727075" cy="457200"/>
          </a:xfrm>
          <a:prstGeom prst="rect">
            <a:avLst/>
          </a:prstGeom>
          <a:noFill/>
          <a:ln w="9525">
            <a:noFill/>
            <a:miter lim="800000"/>
            <a:headEnd/>
            <a:tailEnd/>
          </a:ln>
          <a:effectLst/>
        </p:spPr>
        <p:txBody>
          <a:bodyPr wrap="none">
            <a:spAutoFit/>
          </a:bodyPr>
          <a:lstStyle/>
          <a:p>
            <a:r>
              <a:rPr lang="en-US"/>
              <a:t>0eV</a:t>
            </a:r>
          </a:p>
        </p:txBody>
      </p:sp>
      <p:sp>
        <p:nvSpPr>
          <p:cNvPr id="151571" name="Line 19"/>
          <p:cNvSpPr>
            <a:spLocks noChangeShapeType="1"/>
          </p:cNvSpPr>
          <p:nvPr/>
        </p:nvSpPr>
        <p:spPr bwMode="auto">
          <a:xfrm flipV="1">
            <a:off x="5603875" y="4105275"/>
            <a:ext cx="260350" cy="1141413"/>
          </a:xfrm>
          <a:prstGeom prst="line">
            <a:avLst/>
          </a:prstGeom>
          <a:noFill/>
          <a:ln w="9525">
            <a:solidFill>
              <a:schemeClr val="tx1"/>
            </a:solidFill>
            <a:round/>
            <a:headEnd/>
            <a:tailEnd type="triangle" w="med" len="med"/>
          </a:ln>
          <a:effectLst/>
        </p:spPr>
        <p:txBody>
          <a:bodyPr/>
          <a:lstStyle/>
          <a:p>
            <a:endParaRPr lang="en-CA"/>
          </a:p>
        </p:txBody>
      </p:sp>
      <p:sp>
        <p:nvSpPr>
          <p:cNvPr id="151572" name="Text Box 20"/>
          <p:cNvSpPr txBox="1">
            <a:spLocks noChangeArrowheads="1"/>
          </p:cNvSpPr>
          <p:nvPr/>
        </p:nvSpPr>
        <p:spPr bwMode="auto">
          <a:xfrm>
            <a:off x="5718175" y="3784600"/>
            <a:ext cx="354013" cy="457200"/>
          </a:xfrm>
          <a:prstGeom prst="rect">
            <a:avLst/>
          </a:prstGeom>
          <a:noFill/>
          <a:ln w="9525">
            <a:noFill/>
            <a:miter lim="800000"/>
            <a:headEnd/>
            <a:tailEnd/>
          </a:ln>
          <a:effectLst/>
        </p:spPr>
        <p:txBody>
          <a:bodyPr wrap="none">
            <a:spAutoFit/>
          </a:bodyPr>
          <a:lstStyle/>
          <a:p>
            <a:r>
              <a:rPr lang="en-US"/>
              <a:t>0</a:t>
            </a:r>
          </a:p>
        </p:txBody>
      </p:sp>
      <p:graphicFrame>
        <p:nvGraphicFramePr>
          <p:cNvPr id="151573" name="Object 21"/>
          <p:cNvGraphicFramePr>
            <a:graphicFrameLocks noChangeAspect="1"/>
          </p:cNvGraphicFramePr>
          <p:nvPr/>
        </p:nvGraphicFramePr>
        <p:xfrm>
          <a:off x="950913" y="5619750"/>
          <a:ext cx="3395662" cy="965200"/>
        </p:xfrm>
        <a:graphic>
          <a:graphicData uri="http://schemas.openxmlformats.org/presentationml/2006/ole">
            <p:oleObj spid="_x0000_s151573" name="Equation" r:id="rId7" imgW="1384200" imgH="393480" progId="Equation.3">
              <p:embed/>
            </p:oleObj>
          </a:graphicData>
        </a:graphic>
      </p:graphicFrame>
      <p:graphicFrame>
        <p:nvGraphicFramePr>
          <p:cNvPr id="151574" name="Object 22"/>
          <p:cNvGraphicFramePr>
            <a:graphicFrameLocks noChangeAspect="1"/>
          </p:cNvGraphicFramePr>
          <p:nvPr/>
        </p:nvGraphicFramePr>
        <p:xfrm>
          <a:off x="5068888" y="5640388"/>
          <a:ext cx="2801937" cy="965200"/>
        </p:xfrm>
        <a:graphic>
          <a:graphicData uri="http://schemas.openxmlformats.org/presentationml/2006/ole">
            <p:oleObj spid="_x0000_s151574" name="Equation" r:id="rId8" imgW="1143000" imgH="39348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p>
            <a:fld id="{AC02DFF3-F4B8-4DC1-A10C-F733663EA272}" type="slidenum">
              <a:rPr lang="en-US"/>
              <a:pPr/>
              <a:t>13</a:t>
            </a:fld>
            <a:endParaRPr lang="en-US"/>
          </a:p>
        </p:txBody>
      </p:sp>
      <p:sp>
        <p:nvSpPr>
          <p:cNvPr id="125955" name="Text Box 3"/>
          <p:cNvSpPr txBox="1">
            <a:spLocks noChangeArrowheads="1"/>
          </p:cNvSpPr>
          <p:nvPr/>
        </p:nvSpPr>
        <p:spPr bwMode="auto">
          <a:xfrm>
            <a:off x="200025" y="1597025"/>
            <a:ext cx="6662738" cy="4108450"/>
          </a:xfrm>
          <a:prstGeom prst="rect">
            <a:avLst/>
          </a:prstGeom>
          <a:noFill/>
          <a:ln w="9525">
            <a:noFill/>
            <a:miter lim="800000"/>
            <a:headEnd/>
            <a:tailEnd/>
          </a:ln>
          <a:effectLst/>
        </p:spPr>
        <p:txBody>
          <a:bodyPr>
            <a:spAutoFit/>
          </a:bodyPr>
          <a:lstStyle/>
          <a:p>
            <a:r>
              <a:rPr lang="en-US"/>
              <a:t>Compare the energy of the photon given off when the electron goes from</a:t>
            </a:r>
          </a:p>
          <a:p>
            <a:endParaRPr lang="en-US"/>
          </a:p>
          <a:p>
            <a:r>
              <a:rPr lang="en-US"/>
              <a:t>the n=2 level of H to the ground level (n=1) </a:t>
            </a:r>
          </a:p>
          <a:p>
            <a:endParaRPr lang="en-US"/>
          </a:p>
          <a:p>
            <a:r>
              <a:rPr lang="en-US"/>
              <a:t>with the energy difference between </a:t>
            </a:r>
          </a:p>
          <a:p>
            <a:r>
              <a:rPr lang="en-US"/>
              <a:t>the n=4 level and the n=2 level.</a:t>
            </a:r>
          </a:p>
          <a:p>
            <a:endParaRPr lang="en-US"/>
          </a:p>
          <a:p>
            <a:r>
              <a:rPr lang="en-US"/>
              <a:t>E</a:t>
            </a:r>
            <a:r>
              <a:rPr lang="en-US" baseline="-25000"/>
              <a:t>photon</a:t>
            </a:r>
            <a:r>
              <a:rPr lang="en-US"/>
              <a:t>/E</a:t>
            </a:r>
            <a:r>
              <a:rPr lang="en-US" baseline="-25000"/>
              <a:t>4-2 </a:t>
            </a:r>
            <a:r>
              <a:rPr lang="en-US"/>
              <a:t>= ????</a:t>
            </a:r>
          </a:p>
          <a:p>
            <a:endParaRPr lang="en-US"/>
          </a:p>
          <a:p>
            <a:r>
              <a:rPr lang="en-US"/>
              <a:t>a. 2,   b. 4   c. ½,   d. ¼ ,   e. 3/16</a:t>
            </a:r>
          </a:p>
        </p:txBody>
      </p:sp>
      <p:graphicFrame>
        <p:nvGraphicFramePr>
          <p:cNvPr id="125969" name="Object 17"/>
          <p:cNvGraphicFramePr>
            <a:graphicFrameLocks noChangeAspect="1"/>
          </p:cNvGraphicFramePr>
          <p:nvPr/>
        </p:nvGraphicFramePr>
        <p:xfrm>
          <a:off x="1420813" y="228600"/>
          <a:ext cx="2801937" cy="965200"/>
        </p:xfrm>
        <a:graphic>
          <a:graphicData uri="http://schemas.openxmlformats.org/presentationml/2006/ole">
            <p:oleObj spid="_x0000_s125969" name="Equation" r:id="rId4" imgW="1143000" imgH="393480" progId="Equation.3">
              <p:embed/>
            </p:oleObj>
          </a:graphicData>
        </a:graphic>
      </p:graphicFrame>
      <p:sp>
        <p:nvSpPr>
          <p:cNvPr id="125970" name="Line 18"/>
          <p:cNvSpPr>
            <a:spLocks noChangeShapeType="1"/>
          </p:cNvSpPr>
          <p:nvPr/>
        </p:nvSpPr>
        <p:spPr bwMode="auto">
          <a:xfrm>
            <a:off x="7302500" y="4294188"/>
            <a:ext cx="866775" cy="0"/>
          </a:xfrm>
          <a:prstGeom prst="line">
            <a:avLst/>
          </a:prstGeom>
          <a:noFill/>
          <a:ln w="9525">
            <a:solidFill>
              <a:schemeClr val="tx1"/>
            </a:solidFill>
            <a:round/>
            <a:headEnd/>
            <a:tailEnd/>
          </a:ln>
          <a:effectLst/>
        </p:spPr>
        <p:txBody>
          <a:bodyPr/>
          <a:lstStyle/>
          <a:p>
            <a:endParaRPr lang="en-CA"/>
          </a:p>
        </p:txBody>
      </p:sp>
      <p:sp>
        <p:nvSpPr>
          <p:cNvPr id="125971" name="Line 19"/>
          <p:cNvSpPr>
            <a:spLocks noChangeShapeType="1"/>
          </p:cNvSpPr>
          <p:nvPr/>
        </p:nvSpPr>
        <p:spPr bwMode="auto">
          <a:xfrm>
            <a:off x="7370763" y="3505200"/>
            <a:ext cx="866775" cy="0"/>
          </a:xfrm>
          <a:prstGeom prst="line">
            <a:avLst/>
          </a:prstGeom>
          <a:noFill/>
          <a:ln w="9525">
            <a:solidFill>
              <a:schemeClr val="tx1"/>
            </a:solidFill>
            <a:round/>
            <a:headEnd/>
            <a:tailEnd/>
          </a:ln>
          <a:effectLst/>
        </p:spPr>
        <p:txBody>
          <a:bodyPr/>
          <a:lstStyle/>
          <a:p>
            <a:endParaRPr lang="en-CA"/>
          </a:p>
        </p:txBody>
      </p:sp>
      <p:sp>
        <p:nvSpPr>
          <p:cNvPr id="125972" name="Line 20"/>
          <p:cNvSpPr>
            <a:spLocks noChangeShapeType="1"/>
          </p:cNvSpPr>
          <p:nvPr/>
        </p:nvSpPr>
        <p:spPr bwMode="auto">
          <a:xfrm>
            <a:off x="7353300" y="3259138"/>
            <a:ext cx="866775" cy="0"/>
          </a:xfrm>
          <a:prstGeom prst="line">
            <a:avLst/>
          </a:prstGeom>
          <a:noFill/>
          <a:ln w="9525">
            <a:solidFill>
              <a:schemeClr val="tx1"/>
            </a:solidFill>
            <a:round/>
            <a:headEnd/>
            <a:tailEnd/>
          </a:ln>
          <a:effectLst/>
        </p:spPr>
        <p:txBody>
          <a:bodyPr/>
          <a:lstStyle/>
          <a:p>
            <a:endParaRPr lang="en-CA"/>
          </a:p>
        </p:txBody>
      </p:sp>
      <p:sp>
        <p:nvSpPr>
          <p:cNvPr id="125973" name="Line 21"/>
          <p:cNvSpPr>
            <a:spLocks noChangeShapeType="1"/>
          </p:cNvSpPr>
          <p:nvPr/>
        </p:nvSpPr>
        <p:spPr bwMode="auto">
          <a:xfrm>
            <a:off x="7354888" y="3141663"/>
            <a:ext cx="866775" cy="0"/>
          </a:xfrm>
          <a:prstGeom prst="line">
            <a:avLst/>
          </a:prstGeom>
          <a:noFill/>
          <a:ln w="9525">
            <a:solidFill>
              <a:schemeClr val="tx1"/>
            </a:solidFill>
            <a:round/>
            <a:headEnd/>
            <a:tailEnd/>
          </a:ln>
          <a:effectLst/>
        </p:spPr>
        <p:txBody>
          <a:bodyPr/>
          <a:lstStyle/>
          <a:p>
            <a:endParaRPr lang="en-CA"/>
          </a:p>
        </p:txBody>
      </p:sp>
      <p:sp>
        <p:nvSpPr>
          <p:cNvPr id="125974" name="Line 22"/>
          <p:cNvSpPr>
            <a:spLocks noChangeShapeType="1"/>
          </p:cNvSpPr>
          <p:nvPr/>
        </p:nvSpPr>
        <p:spPr bwMode="auto">
          <a:xfrm>
            <a:off x="7366000" y="3024188"/>
            <a:ext cx="866775" cy="0"/>
          </a:xfrm>
          <a:prstGeom prst="line">
            <a:avLst/>
          </a:prstGeom>
          <a:noFill/>
          <a:ln w="9525">
            <a:solidFill>
              <a:schemeClr val="tx1"/>
            </a:solidFill>
            <a:round/>
            <a:headEnd/>
            <a:tailEnd/>
          </a:ln>
          <a:effectLst/>
        </p:spPr>
        <p:txBody>
          <a:bodyPr/>
          <a:lstStyle/>
          <a:p>
            <a:endParaRPr lang="en-CA"/>
          </a:p>
        </p:txBody>
      </p:sp>
      <p:sp>
        <p:nvSpPr>
          <p:cNvPr id="125975" name="Line 23"/>
          <p:cNvSpPr>
            <a:spLocks noChangeShapeType="1"/>
          </p:cNvSpPr>
          <p:nvPr/>
        </p:nvSpPr>
        <p:spPr bwMode="auto">
          <a:xfrm>
            <a:off x="7367588" y="2968625"/>
            <a:ext cx="866775" cy="0"/>
          </a:xfrm>
          <a:prstGeom prst="line">
            <a:avLst/>
          </a:prstGeom>
          <a:noFill/>
          <a:ln w="9525">
            <a:solidFill>
              <a:schemeClr val="tx1"/>
            </a:solidFill>
            <a:round/>
            <a:headEnd/>
            <a:tailEnd/>
          </a:ln>
          <a:effectLst/>
        </p:spPr>
        <p:txBody>
          <a:bodyPr/>
          <a:lstStyle/>
          <a:p>
            <a:endParaRPr lang="en-CA"/>
          </a:p>
        </p:txBody>
      </p:sp>
      <p:sp>
        <p:nvSpPr>
          <p:cNvPr id="125976" name="Line 24"/>
          <p:cNvSpPr>
            <a:spLocks noChangeShapeType="1"/>
          </p:cNvSpPr>
          <p:nvPr/>
        </p:nvSpPr>
        <p:spPr bwMode="auto">
          <a:xfrm>
            <a:off x="7359650" y="2922588"/>
            <a:ext cx="866775" cy="0"/>
          </a:xfrm>
          <a:prstGeom prst="line">
            <a:avLst/>
          </a:prstGeom>
          <a:noFill/>
          <a:ln w="9525">
            <a:solidFill>
              <a:schemeClr val="tx1"/>
            </a:solidFill>
            <a:round/>
            <a:headEnd/>
            <a:tailEnd/>
          </a:ln>
          <a:effectLst/>
        </p:spPr>
        <p:txBody>
          <a:bodyPr/>
          <a:lstStyle/>
          <a:p>
            <a:endParaRPr lang="en-CA"/>
          </a:p>
        </p:txBody>
      </p:sp>
      <p:sp>
        <p:nvSpPr>
          <p:cNvPr id="125977" name="Text Box 25"/>
          <p:cNvSpPr txBox="1">
            <a:spLocks noChangeArrowheads="1"/>
          </p:cNvSpPr>
          <p:nvPr/>
        </p:nvSpPr>
        <p:spPr bwMode="auto">
          <a:xfrm>
            <a:off x="7000875" y="3990975"/>
            <a:ext cx="500063" cy="457200"/>
          </a:xfrm>
          <a:prstGeom prst="rect">
            <a:avLst/>
          </a:prstGeom>
          <a:noFill/>
          <a:ln w="9525">
            <a:noFill/>
            <a:miter lim="800000"/>
            <a:headEnd/>
            <a:tailEnd/>
          </a:ln>
          <a:effectLst/>
        </p:spPr>
        <p:txBody>
          <a:bodyPr wrap="none">
            <a:spAutoFit/>
          </a:bodyPr>
          <a:lstStyle/>
          <a:p>
            <a:r>
              <a:rPr lang="en-US"/>
              <a:t>E</a:t>
            </a:r>
            <a:r>
              <a:rPr lang="en-US" baseline="-25000"/>
              <a:t>1</a:t>
            </a:r>
          </a:p>
        </p:txBody>
      </p:sp>
      <p:sp>
        <p:nvSpPr>
          <p:cNvPr id="125978" name="Text Box 26"/>
          <p:cNvSpPr txBox="1">
            <a:spLocks noChangeArrowheads="1"/>
          </p:cNvSpPr>
          <p:nvPr/>
        </p:nvSpPr>
        <p:spPr bwMode="auto">
          <a:xfrm>
            <a:off x="7048500" y="3305175"/>
            <a:ext cx="446088" cy="396875"/>
          </a:xfrm>
          <a:prstGeom prst="rect">
            <a:avLst/>
          </a:prstGeom>
          <a:noFill/>
          <a:ln w="9525">
            <a:noFill/>
            <a:miter lim="800000"/>
            <a:headEnd/>
            <a:tailEnd/>
          </a:ln>
          <a:effectLst/>
        </p:spPr>
        <p:txBody>
          <a:bodyPr wrap="none">
            <a:spAutoFit/>
          </a:bodyPr>
          <a:lstStyle/>
          <a:p>
            <a:r>
              <a:rPr lang="en-US" sz="2000"/>
              <a:t>E</a:t>
            </a:r>
            <a:r>
              <a:rPr lang="en-US" sz="2000" baseline="-25000"/>
              <a:t>2</a:t>
            </a:r>
          </a:p>
        </p:txBody>
      </p:sp>
      <p:sp>
        <p:nvSpPr>
          <p:cNvPr id="125979" name="Text Box 27"/>
          <p:cNvSpPr txBox="1">
            <a:spLocks noChangeArrowheads="1"/>
          </p:cNvSpPr>
          <p:nvPr/>
        </p:nvSpPr>
        <p:spPr bwMode="auto">
          <a:xfrm>
            <a:off x="7105650" y="3073400"/>
            <a:ext cx="311150" cy="366713"/>
          </a:xfrm>
          <a:prstGeom prst="rect">
            <a:avLst/>
          </a:prstGeom>
          <a:noFill/>
          <a:ln w="9525">
            <a:noFill/>
            <a:miter lim="800000"/>
            <a:headEnd/>
            <a:tailEnd/>
          </a:ln>
          <a:effectLst/>
        </p:spPr>
        <p:txBody>
          <a:bodyPr wrap="none">
            <a:spAutoFit/>
          </a:bodyPr>
          <a:lstStyle/>
          <a:p>
            <a:r>
              <a:rPr lang="en-US" sz="1800"/>
              <a:t>3</a:t>
            </a:r>
          </a:p>
        </p:txBody>
      </p:sp>
      <p:sp>
        <p:nvSpPr>
          <p:cNvPr id="125980" name="Text Box 28"/>
          <p:cNvSpPr txBox="1">
            <a:spLocks noChangeArrowheads="1"/>
          </p:cNvSpPr>
          <p:nvPr/>
        </p:nvSpPr>
        <p:spPr bwMode="auto">
          <a:xfrm>
            <a:off x="7115175" y="2903538"/>
            <a:ext cx="311150" cy="366712"/>
          </a:xfrm>
          <a:prstGeom prst="rect">
            <a:avLst/>
          </a:prstGeom>
          <a:noFill/>
          <a:ln w="9525">
            <a:noFill/>
            <a:miter lim="800000"/>
            <a:headEnd/>
            <a:tailEnd/>
          </a:ln>
          <a:effectLst/>
        </p:spPr>
        <p:txBody>
          <a:bodyPr wrap="none">
            <a:spAutoFit/>
          </a:bodyPr>
          <a:lstStyle/>
          <a:p>
            <a:r>
              <a:rPr lang="en-US" sz="1800"/>
              <a:t>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59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5"/>
          <p:cNvSpPr>
            <a:spLocks noGrp="1"/>
          </p:cNvSpPr>
          <p:nvPr>
            <p:ph type="sldNum" sz="quarter" idx="12"/>
          </p:nvPr>
        </p:nvSpPr>
        <p:spPr/>
        <p:txBody>
          <a:bodyPr/>
          <a:lstStyle/>
          <a:p>
            <a:fld id="{A14994B0-1748-413C-A010-3DD4257C89E1}" type="slidenum">
              <a:rPr lang="en-US"/>
              <a:pPr/>
              <a:t>14</a:t>
            </a:fld>
            <a:endParaRPr lang="en-US"/>
          </a:p>
        </p:txBody>
      </p:sp>
      <p:sp>
        <p:nvSpPr>
          <p:cNvPr id="126978" name="Text Box 2"/>
          <p:cNvSpPr txBox="1">
            <a:spLocks noChangeArrowheads="1"/>
          </p:cNvSpPr>
          <p:nvPr/>
        </p:nvSpPr>
        <p:spPr bwMode="auto">
          <a:xfrm>
            <a:off x="239713" y="427038"/>
            <a:ext cx="8558212" cy="2282825"/>
          </a:xfrm>
          <a:prstGeom prst="rect">
            <a:avLst/>
          </a:prstGeom>
          <a:noFill/>
          <a:ln w="9525">
            <a:noFill/>
            <a:miter lim="800000"/>
            <a:headEnd/>
            <a:tailEnd/>
          </a:ln>
          <a:effectLst/>
        </p:spPr>
        <p:txBody>
          <a:bodyPr wrap="none">
            <a:spAutoFit/>
          </a:bodyPr>
          <a:lstStyle/>
          <a:p>
            <a:r>
              <a:rPr lang="en-US"/>
              <a:t>Compare the energy of the photon given off when the electron</a:t>
            </a:r>
          </a:p>
          <a:p>
            <a:r>
              <a:rPr lang="en-US"/>
              <a:t>goes from the n =2 level of H to the ground level with the</a:t>
            </a:r>
          </a:p>
          <a:p>
            <a:r>
              <a:rPr lang="en-US"/>
              <a:t>energy difference between the n =4 level and the n=2 level.</a:t>
            </a:r>
          </a:p>
          <a:p>
            <a:r>
              <a:rPr lang="en-US"/>
              <a:t>E</a:t>
            </a:r>
            <a:r>
              <a:rPr lang="en-US" baseline="-25000"/>
              <a:t>photon</a:t>
            </a:r>
            <a:r>
              <a:rPr lang="en-US"/>
              <a:t>/E</a:t>
            </a:r>
            <a:r>
              <a:rPr lang="en-US" baseline="-25000"/>
              <a:t>4-2 </a:t>
            </a:r>
            <a:r>
              <a:rPr lang="en-US"/>
              <a:t>=</a:t>
            </a:r>
            <a:endParaRPr lang="en-US" baseline="-25000"/>
          </a:p>
          <a:p>
            <a:endParaRPr lang="en-US"/>
          </a:p>
          <a:p>
            <a:r>
              <a:rPr lang="en-US"/>
              <a:t>a. 2,   </a:t>
            </a:r>
            <a:r>
              <a:rPr lang="en-US">
                <a:solidFill>
                  <a:srgbClr val="EE2504"/>
                </a:solidFill>
              </a:rPr>
              <a:t>b. 4</a:t>
            </a:r>
            <a:r>
              <a:rPr lang="en-US"/>
              <a:t>   c. ½,   d. ¼ ,   e. 3/16</a:t>
            </a:r>
          </a:p>
        </p:txBody>
      </p:sp>
      <p:sp>
        <p:nvSpPr>
          <p:cNvPr id="126979" name="Line 3"/>
          <p:cNvSpPr>
            <a:spLocks noChangeShapeType="1"/>
          </p:cNvSpPr>
          <p:nvPr/>
        </p:nvSpPr>
        <p:spPr bwMode="auto">
          <a:xfrm>
            <a:off x="695325" y="6210300"/>
            <a:ext cx="866775" cy="0"/>
          </a:xfrm>
          <a:prstGeom prst="line">
            <a:avLst/>
          </a:prstGeom>
          <a:noFill/>
          <a:ln w="9525">
            <a:solidFill>
              <a:schemeClr val="tx1"/>
            </a:solidFill>
            <a:round/>
            <a:headEnd/>
            <a:tailEnd/>
          </a:ln>
          <a:effectLst/>
        </p:spPr>
        <p:txBody>
          <a:bodyPr/>
          <a:lstStyle/>
          <a:p>
            <a:endParaRPr lang="en-CA"/>
          </a:p>
        </p:txBody>
      </p:sp>
      <p:sp>
        <p:nvSpPr>
          <p:cNvPr id="126980" name="Line 4"/>
          <p:cNvSpPr>
            <a:spLocks noChangeShapeType="1"/>
          </p:cNvSpPr>
          <p:nvPr/>
        </p:nvSpPr>
        <p:spPr bwMode="auto">
          <a:xfrm>
            <a:off x="763588" y="5421313"/>
            <a:ext cx="866775" cy="0"/>
          </a:xfrm>
          <a:prstGeom prst="line">
            <a:avLst/>
          </a:prstGeom>
          <a:noFill/>
          <a:ln w="9525">
            <a:solidFill>
              <a:schemeClr val="tx1"/>
            </a:solidFill>
            <a:round/>
            <a:headEnd/>
            <a:tailEnd/>
          </a:ln>
          <a:effectLst/>
        </p:spPr>
        <p:txBody>
          <a:bodyPr/>
          <a:lstStyle/>
          <a:p>
            <a:endParaRPr lang="en-CA"/>
          </a:p>
        </p:txBody>
      </p:sp>
      <p:sp>
        <p:nvSpPr>
          <p:cNvPr id="126981" name="Line 5"/>
          <p:cNvSpPr>
            <a:spLocks noChangeShapeType="1"/>
          </p:cNvSpPr>
          <p:nvPr/>
        </p:nvSpPr>
        <p:spPr bwMode="auto">
          <a:xfrm>
            <a:off x="746125" y="5175250"/>
            <a:ext cx="866775" cy="0"/>
          </a:xfrm>
          <a:prstGeom prst="line">
            <a:avLst/>
          </a:prstGeom>
          <a:noFill/>
          <a:ln w="9525">
            <a:solidFill>
              <a:schemeClr val="tx1"/>
            </a:solidFill>
            <a:round/>
            <a:headEnd/>
            <a:tailEnd/>
          </a:ln>
          <a:effectLst/>
        </p:spPr>
        <p:txBody>
          <a:bodyPr/>
          <a:lstStyle/>
          <a:p>
            <a:endParaRPr lang="en-CA"/>
          </a:p>
        </p:txBody>
      </p:sp>
      <p:sp>
        <p:nvSpPr>
          <p:cNvPr id="126982" name="Line 6"/>
          <p:cNvSpPr>
            <a:spLocks noChangeShapeType="1"/>
          </p:cNvSpPr>
          <p:nvPr/>
        </p:nvSpPr>
        <p:spPr bwMode="auto">
          <a:xfrm>
            <a:off x="747713" y="5057775"/>
            <a:ext cx="866775" cy="0"/>
          </a:xfrm>
          <a:prstGeom prst="line">
            <a:avLst/>
          </a:prstGeom>
          <a:noFill/>
          <a:ln w="9525">
            <a:solidFill>
              <a:schemeClr val="tx1"/>
            </a:solidFill>
            <a:round/>
            <a:headEnd/>
            <a:tailEnd/>
          </a:ln>
          <a:effectLst/>
        </p:spPr>
        <p:txBody>
          <a:bodyPr/>
          <a:lstStyle/>
          <a:p>
            <a:endParaRPr lang="en-CA"/>
          </a:p>
        </p:txBody>
      </p:sp>
      <p:sp>
        <p:nvSpPr>
          <p:cNvPr id="126983" name="Line 7"/>
          <p:cNvSpPr>
            <a:spLocks noChangeShapeType="1"/>
          </p:cNvSpPr>
          <p:nvPr/>
        </p:nvSpPr>
        <p:spPr bwMode="auto">
          <a:xfrm>
            <a:off x="758825" y="4940300"/>
            <a:ext cx="866775" cy="0"/>
          </a:xfrm>
          <a:prstGeom prst="line">
            <a:avLst/>
          </a:prstGeom>
          <a:noFill/>
          <a:ln w="9525">
            <a:solidFill>
              <a:schemeClr val="tx1"/>
            </a:solidFill>
            <a:round/>
            <a:headEnd/>
            <a:tailEnd/>
          </a:ln>
          <a:effectLst/>
        </p:spPr>
        <p:txBody>
          <a:bodyPr/>
          <a:lstStyle/>
          <a:p>
            <a:endParaRPr lang="en-CA"/>
          </a:p>
        </p:txBody>
      </p:sp>
      <p:sp>
        <p:nvSpPr>
          <p:cNvPr id="126984" name="Line 8"/>
          <p:cNvSpPr>
            <a:spLocks noChangeShapeType="1"/>
          </p:cNvSpPr>
          <p:nvPr/>
        </p:nvSpPr>
        <p:spPr bwMode="auto">
          <a:xfrm>
            <a:off x="760413" y="4884738"/>
            <a:ext cx="866775" cy="0"/>
          </a:xfrm>
          <a:prstGeom prst="line">
            <a:avLst/>
          </a:prstGeom>
          <a:noFill/>
          <a:ln w="9525">
            <a:solidFill>
              <a:schemeClr val="tx1"/>
            </a:solidFill>
            <a:round/>
            <a:headEnd/>
            <a:tailEnd/>
          </a:ln>
          <a:effectLst/>
        </p:spPr>
        <p:txBody>
          <a:bodyPr/>
          <a:lstStyle/>
          <a:p>
            <a:endParaRPr lang="en-CA"/>
          </a:p>
        </p:txBody>
      </p:sp>
      <p:sp>
        <p:nvSpPr>
          <p:cNvPr id="126985" name="Line 9"/>
          <p:cNvSpPr>
            <a:spLocks noChangeShapeType="1"/>
          </p:cNvSpPr>
          <p:nvPr/>
        </p:nvSpPr>
        <p:spPr bwMode="auto">
          <a:xfrm>
            <a:off x="752475" y="4838700"/>
            <a:ext cx="866775" cy="0"/>
          </a:xfrm>
          <a:prstGeom prst="line">
            <a:avLst/>
          </a:prstGeom>
          <a:noFill/>
          <a:ln w="9525">
            <a:solidFill>
              <a:schemeClr val="tx1"/>
            </a:solidFill>
            <a:round/>
            <a:headEnd/>
            <a:tailEnd/>
          </a:ln>
          <a:effectLst/>
        </p:spPr>
        <p:txBody>
          <a:bodyPr/>
          <a:lstStyle/>
          <a:p>
            <a:endParaRPr lang="en-CA"/>
          </a:p>
        </p:txBody>
      </p:sp>
      <p:sp>
        <p:nvSpPr>
          <p:cNvPr id="126986" name="Text Box 10"/>
          <p:cNvSpPr txBox="1">
            <a:spLocks noChangeArrowheads="1"/>
          </p:cNvSpPr>
          <p:nvPr/>
        </p:nvSpPr>
        <p:spPr bwMode="auto">
          <a:xfrm>
            <a:off x="393700" y="5907088"/>
            <a:ext cx="500063" cy="457200"/>
          </a:xfrm>
          <a:prstGeom prst="rect">
            <a:avLst/>
          </a:prstGeom>
          <a:noFill/>
          <a:ln w="9525">
            <a:noFill/>
            <a:miter lim="800000"/>
            <a:headEnd/>
            <a:tailEnd/>
          </a:ln>
          <a:effectLst/>
        </p:spPr>
        <p:txBody>
          <a:bodyPr wrap="none">
            <a:spAutoFit/>
          </a:bodyPr>
          <a:lstStyle/>
          <a:p>
            <a:r>
              <a:rPr lang="en-US"/>
              <a:t>E</a:t>
            </a:r>
            <a:r>
              <a:rPr lang="en-US" baseline="-25000"/>
              <a:t>1</a:t>
            </a:r>
          </a:p>
        </p:txBody>
      </p:sp>
      <p:sp>
        <p:nvSpPr>
          <p:cNvPr id="126987" name="Text Box 11"/>
          <p:cNvSpPr txBox="1">
            <a:spLocks noChangeArrowheads="1"/>
          </p:cNvSpPr>
          <p:nvPr/>
        </p:nvSpPr>
        <p:spPr bwMode="auto">
          <a:xfrm>
            <a:off x="441325" y="5221288"/>
            <a:ext cx="446088" cy="396875"/>
          </a:xfrm>
          <a:prstGeom prst="rect">
            <a:avLst/>
          </a:prstGeom>
          <a:noFill/>
          <a:ln w="9525">
            <a:noFill/>
            <a:miter lim="800000"/>
            <a:headEnd/>
            <a:tailEnd/>
          </a:ln>
          <a:effectLst/>
        </p:spPr>
        <p:txBody>
          <a:bodyPr wrap="none">
            <a:spAutoFit/>
          </a:bodyPr>
          <a:lstStyle/>
          <a:p>
            <a:r>
              <a:rPr lang="en-US" sz="2000"/>
              <a:t>E</a:t>
            </a:r>
            <a:r>
              <a:rPr lang="en-US" sz="2000" baseline="-25000"/>
              <a:t>2</a:t>
            </a:r>
          </a:p>
        </p:txBody>
      </p:sp>
      <p:sp>
        <p:nvSpPr>
          <p:cNvPr id="126988" name="Text Box 12"/>
          <p:cNvSpPr txBox="1">
            <a:spLocks noChangeArrowheads="1"/>
          </p:cNvSpPr>
          <p:nvPr/>
        </p:nvSpPr>
        <p:spPr bwMode="auto">
          <a:xfrm>
            <a:off x="498475" y="4989513"/>
            <a:ext cx="311150" cy="366712"/>
          </a:xfrm>
          <a:prstGeom prst="rect">
            <a:avLst/>
          </a:prstGeom>
          <a:noFill/>
          <a:ln w="9525">
            <a:noFill/>
            <a:miter lim="800000"/>
            <a:headEnd/>
            <a:tailEnd/>
          </a:ln>
          <a:effectLst/>
        </p:spPr>
        <p:txBody>
          <a:bodyPr wrap="none">
            <a:spAutoFit/>
          </a:bodyPr>
          <a:lstStyle/>
          <a:p>
            <a:r>
              <a:rPr lang="en-US" sz="1800"/>
              <a:t>3</a:t>
            </a:r>
          </a:p>
        </p:txBody>
      </p:sp>
      <p:sp>
        <p:nvSpPr>
          <p:cNvPr id="126989" name="Text Box 13"/>
          <p:cNvSpPr txBox="1">
            <a:spLocks noChangeArrowheads="1"/>
          </p:cNvSpPr>
          <p:nvPr/>
        </p:nvSpPr>
        <p:spPr bwMode="auto">
          <a:xfrm>
            <a:off x="508000" y="4819650"/>
            <a:ext cx="311150" cy="366713"/>
          </a:xfrm>
          <a:prstGeom prst="rect">
            <a:avLst/>
          </a:prstGeom>
          <a:noFill/>
          <a:ln w="9525">
            <a:noFill/>
            <a:miter lim="800000"/>
            <a:headEnd/>
            <a:tailEnd/>
          </a:ln>
          <a:effectLst/>
        </p:spPr>
        <p:txBody>
          <a:bodyPr wrap="none">
            <a:spAutoFit/>
          </a:bodyPr>
          <a:lstStyle/>
          <a:p>
            <a:r>
              <a:rPr lang="en-US" sz="1800"/>
              <a:t>4</a:t>
            </a:r>
          </a:p>
        </p:txBody>
      </p:sp>
      <p:sp>
        <p:nvSpPr>
          <p:cNvPr id="126990" name="Text Box 14"/>
          <p:cNvSpPr txBox="1">
            <a:spLocks noChangeArrowheads="1"/>
          </p:cNvSpPr>
          <p:nvPr/>
        </p:nvSpPr>
        <p:spPr bwMode="auto">
          <a:xfrm>
            <a:off x="1957388" y="2933700"/>
            <a:ext cx="6950075" cy="3622675"/>
          </a:xfrm>
          <a:prstGeom prst="rect">
            <a:avLst/>
          </a:prstGeom>
          <a:noFill/>
          <a:ln w="9525">
            <a:noFill/>
            <a:miter lim="800000"/>
            <a:headEnd/>
            <a:tailEnd/>
          </a:ln>
          <a:effectLst/>
        </p:spPr>
        <p:txBody>
          <a:bodyPr>
            <a:spAutoFit/>
          </a:bodyPr>
          <a:lstStyle/>
          <a:p>
            <a:r>
              <a:rPr lang="en-US" dirty="0"/>
              <a:t>E</a:t>
            </a:r>
            <a:r>
              <a:rPr lang="en-US" baseline="-25000" dirty="0"/>
              <a:t>1</a:t>
            </a:r>
            <a:r>
              <a:rPr lang="en-US" dirty="0"/>
              <a:t> = -13.6 </a:t>
            </a:r>
            <a:r>
              <a:rPr lang="en-US" dirty="0" err="1"/>
              <a:t>eV</a:t>
            </a:r>
            <a:r>
              <a:rPr lang="en-US" dirty="0"/>
              <a:t>      (ground state)   </a:t>
            </a:r>
          </a:p>
          <a:p>
            <a:r>
              <a:rPr lang="en-US" dirty="0"/>
              <a:t>E</a:t>
            </a:r>
            <a:r>
              <a:rPr lang="en-US" baseline="-25000" dirty="0"/>
              <a:t>2</a:t>
            </a:r>
            <a:r>
              <a:rPr lang="en-US" dirty="0"/>
              <a:t> = -13.6eV/2</a:t>
            </a:r>
            <a:r>
              <a:rPr lang="en-US" baseline="30000" dirty="0"/>
              <a:t>2</a:t>
            </a:r>
            <a:r>
              <a:rPr lang="en-US" dirty="0"/>
              <a:t> </a:t>
            </a:r>
          </a:p>
          <a:p>
            <a:r>
              <a:rPr lang="en-US" dirty="0"/>
              <a:t>E</a:t>
            </a:r>
            <a:r>
              <a:rPr lang="en-US" baseline="-25000" dirty="0"/>
              <a:t>3</a:t>
            </a:r>
            <a:r>
              <a:rPr lang="en-US" dirty="0"/>
              <a:t> = -13.6/3</a:t>
            </a:r>
            <a:r>
              <a:rPr lang="en-US" baseline="30000" dirty="0"/>
              <a:t>2</a:t>
            </a:r>
            <a:r>
              <a:rPr lang="en-US" dirty="0"/>
              <a:t>  </a:t>
            </a:r>
          </a:p>
          <a:p>
            <a:r>
              <a:rPr lang="en-US" dirty="0"/>
              <a:t>E</a:t>
            </a:r>
            <a:r>
              <a:rPr lang="en-US" baseline="-25000" dirty="0"/>
              <a:t>4</a:t>
            </a:r>
            <a:r>
              <a:rPr lang="en-US" dirty="0"/>
              <a:t> = -13.6/4</a:t>
            </a:r>
            <a:r>
              <a:rPr lang="en-US" baseline="30000" dirty="0"/>
              <a:t>2</a:t>
            </a:r>
          </a:p>
          <a:p>
            <a:endParaRPr lang="en-US" baseline="30000" dirty="0"/>
          </a:p>
          <a:p>
            <a:r>
              <a:rPr lang="en-US" dirty="0"/>
              <a:t>so E</a:t>
            </a:r>
            <a:r>
              <a:rPr lang="en-US" baseline="-25000" dirty="0"/>
              <a:t>2</a:t>
            </a:r>
            <a:r>
              <a:rPr lang="en-US" dirty="0"/>
              <a:t> to ground = -13.6 </a:t>
            </a:r>
            <a:r>
              <a:rPr lang="en-US" dirty="0" err="1"/>
              <a:t>eV</a:t>
            </a:r>
            <a:r>
              <a:rPr lang="en-US" dirty="0"/>
              <a:t>(1/4 - 1) = 13.6 </a:t>
            </a:r>
            <a:r>
              <a:rPr lang="en-US" dirty="0" err="1"/>
              <a:t>eV</a:t>
            </a:r>
            <a:r>
              <a:rPr lang="en-US" dirty="0"/>
              <a:t>(3/4)</a:t>
            </a:r>
          </a:p>
          <a:p>
            <a:endParaRPr lang="en-US" dirty="0"/>
          </a:p>
          <a:p>
            <a:r>
              <a:rPr lang="en-US" dirty="0"/>
              <a:t>E</a:t>
            </a:r>
            <a:r>
              <a:rPr lang="en-US" baseline="-25000" dirty="0"/>
              <a:t>4</a:t>
            </a:r>
            <a:r>
              <a:rPr lang="en-US" dirty="0"/>
              <a:t> to E</a:t>
            </a:r>
            <a:r>
              <a:rPr lang="en-US" baseline="-25000" dirty="0"/>
              <a:t>2</a:t>
            </a:r>
            <a:r>
              <a:rPr lang="en-US" dirty="0"/>
              <a:t> = -13.6 </a:t>
            </a:r>
            <a:r>
              <a:rPr lang="en-US" dirty="0" err="1"/>
              <a:t>eV</a:t>
            </a:r>
            <a:r>
              <a:rPr lang="en-US" dirty="0"/>
              <a:t> (1/16 -1/4) = 13.6eV(3/16)</a:t>
            </a:r>
          </a:p>
          <a:p>
            <a:endParaRPr lang="en-US" dirty="0"/>
          </a:p>
          <a:p>
            <a:r>
              <a:rPr lang="en-US" dirty="0" err="1"/>
              <a:t>E</a:t>
            </a:r>
            <a:r>
              <a:rPr lang="en-US" baseline="-25000" dirty="0" err="1"/>
              <a:t>photon</a:t>
            </a:r>
            <a:r>
              <a:rPr lang="en-US" dirty="0"/>
              <a:t>/E</a:t>
            </a:r>
            <a:r>
              <a:rPr lang="en-US" baseline="-25000" dirty="0"/>
              <a:t>4-2</a:t>
            </a:r>
            <a:r>
              <a:rPr lang="en-US" dirty="0"/>
              <a:t> = (3/4)/(3/16) = 4</a:t>
            </a:r>
          </a:p>
        </p:txBody>
      </p:sp>
      <p:sp>
        <p:nvSpPr>
          <p:cNvPr id="126991" name="Line 15"/>
          <p:cNvSpPr>
            <a:spLocks noChangeShapeType="1"/>
          </p:cNvSpPr>
          <p:nvPr/>
        </p:nvSpPr>
        <p:spPr bwMode="auto">
          <a:xfrm>
            <a:off x="1504950" y="5451475"/>
            <a:ext cx="0" cy="752475"/>
          </a:xfrm>
          <a:prstGeom prst="line">
            <a:avLst/>
          </a:prstGeom>
          <a:noFill/>
          <a:ln w="57150">
            <a:solidFill>
              <a:srgbClr val="CC0099"/>
            </a:solidFill>
            <a:round/>
            <a:headEnd type="triangle" w="med" len="med"/>
            <a:tailEnd type="triangle" w="med" len="med"/>
          </a:ln>
          <a:effectLst/>
        </p:spPr>
        <p:txBody>
          <a:bodyPr/>
          <a:lstStyle/>
          <a:p>
            <a:endParaRPr lang="en-CA"/>
          </a:p>
        </p:txBody>
      </p:sp>
      <p:sp>
        <p:nvSpPr>
          <p:cNvPr id="126992" name="Line 16"/>
          <p:cNvSpPr>
            <a:spLocks noChangeShapeType="1"/>
          </p:cNvSpPr>
          <p:nvPr/>
        </p:nvSpPr>
        <p:spPr bwMode="auto">
          <a:xfrm flipH="1">
            <a:off x="1033463" y="5060950"/>
            <a:ext cx="1587" cy="393700"/>
          </a:xfrm>
          <a:prstGeom prst="line">
            <a:avLst/>
          </a:prstGeom>
          <a:noFill/>
          <a:ln w="38100">
            <a:solidFill>
              <a:srgbClr val="0099FF"/>
            </a:solidFill>
            <a:round/>
            <a:headEnd type="triangle" w="med" len="med"/>
            <a:tailEnd type="triangle" w="med" len="med"/>
          </a:ln>
          <a:effectLst/>
        </p:spPr>
        <p:txBody>
          <a:bodyPr/>
          <a:lstStyle/>
          <a:p>
            <a:endParaRPr lang="en-CA"/>
          </a:p>
        </p:txBody>
      </p:sp>
      <p:sp>
        <p:nvSpPr>
          <p:cNvPr id="18" name="TextBox 17"/>
          <p:cNvSpPr txBox="1"/>
          <p:nvPr/>
        </p:nvSpPr>
        <p:spPr>
          <a:xfrm>
            <a:off x="5907315" y="6096000"/>
            <a:ext cx="1750800" cy="461665"/>
          </a:xfrm>
          <a:prstGeom prst="rect">
            <a:avLst/>
          </a:prstGeom>
          <a:noFill/>
        </p:spPr>
        <p:txBody>
          <a:bodyPr wrap="none" rtlCol="0">
            <a:spAutoFit/>
          </a:bodyPr>
          <a:lstStyle/>
          <a:p>
            <a:r>
              <a:rPr lang="en-US" dirty="0" smtClean="0">
                <a:solidFill>
                  <a:srgbClr val="FF0000"/>
                </a:solidFill>
              </a:rPr>
              <a:t>+ tiny piece</a:t>
            </a:r>
            <a:endParaRPr lang="en-CA"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F740D3B6-9652-4646-9470-37FE072CFEAF}" type="slidenum">
              <a:rPr lang="en-US"/>
              <a:pPr/>
              <a:t>15</a:t>
            </a:fld>
            <a:endParaRPr lang="en-US"/>
          </a:p>
        </p:txBody>
      </p:sp>
      <p:sp>
        <p:nvSpPr>
          <p:cNvPr id="155650" name="Text Box 2"/>
          <p:cNvSpPr txBox="1">
            <a:spLocks noChangeArrowheads="1"/>
          </p:cNvSpPr>
          <p:nvPr/>
        </p:nvSpPr>
        <p:spPr bwMode="auto">
          <a:xfrm>
            <a:off x="935038" y="134938"/>
            <a:ext cx="8116887" cy="3013075"/>
          </a:xfrm>
          <a:prstGeom prst="rect">
            <a:avLst/>
          </a:prstGeom>
          <a:noFill/>
          <a:ln w="9525">
            <a:noFill/>
            <a:miter lim="800000"/>
            <a:headEnd/>
            <a:tailEnd/>
          </a:ln>
          <a:effectLst/>
        </p:spPr>
        <p:txBody>
          <a:bodyPr>
            <a:spAutoFit/>
          </a:bodyPr>
          <a:lstStyle/>
          <a:p>
            <a:r>
              <a:rPr lang="en-US">
                <a:solidFill>
                  <a:schemeClr val="accent2"/>
                </a:solidFill>
              </a:rPr>
              <a:t>Bohr reasoning (much clearer from original paper than in textbooks.  Paper is in English and in library. Worth reading if strong interest in physics.)</a:t>
            </a:r>
          </a:p>
          <a:p>
            <a:r>
              <a:rPr lang="en-US"/>
              <a:t>1. 1/</a:t>
            </a:r>
            <a:r>
              <a:rPr lang="en-US">
                <a:sym typeface="Symbol" pitchFamily="18" charset="2"/>
              </a:rPr>
              <a:t></a:t>
            </a:r>
            <a:r>
              <a:rPr lang="en-US" baseline="-25000">
                <a:sym typeface="Symbol" pitchFamily="18" charset="2"/>
              </a:rPr>
              <a:t>nm</a:t>
            </a:r>
            <a:r>
              <a:rPr lang="en-US">
                <a:sym typeface="Symbol" pitchFamily="18" charset="2"/>
              </a:rPr>
              <a:t> = R (1/m</a:t>
            </a:r>
            <a:r>
              <a:rPr lang="en-US" baseline="30000">
                <a:sym typeface="Symbol" pitchFamily="18" charset="2"/>
              </a:rPr>
              <a:t>2</a:t>
            </a:r>
            <a:r>
              <a:rPr lang="en-US">
                <a:sym typeface="Symbol" pitchFamily="18" charset="2"/>
              </a:rPr>
              <a:t> - 1/n</a:t>
            </a:r>
            <a:r>
              <a:rPr lang="en-US" baseline="30000">
                <a:sym typeface="Symbol" pitchFamily="18" charset="2"/>
              </a:rPr>
              <a:t>2</a:t>
            </a:r>
            <a:r>
              <a:rPr lang="en-US">
                <a:sym typeface="Symbol" pitchFamily="18" charset="2"/>
              </a:rPr>
              <a:t>)</a:t>
            </a:r>
          </a:p>
          <a:p>
            <a:r>
              <a:rPr lang="en-US"/>
              <a:t>2. Gravity -1/r</a:t>
            </a:r>
            <a:r>
              <a:rPr lang="en-US" baseline="30000"/>
              <a:t>2</a:t>
            </a:r>
            <a:r>
              <a:rPr lang="en-US"/>
              <a:t> force gives orbits.  Coulomb  -ke</a:t>
            </a:r>
            <a:r>
              <a:rPr lang="en-US" baseline="30000"/>
              <a:t>2</a:t>
            </a:r>
            <a:r>
              <a:rPr lang="en-US"/>
              <a:t>/r</a:t>
            </a:r>
            <a:r>
              <a:rPr lang="en-US" baseline="30000"/>
              <a:t>2</a:t>
            </a:r>
            <a:r>
              <a:rPr lang="en-US"/>
              <a:t> force between electron and proton, so would expect orbits.</a:t>
            </a:r>
          </a:p>
          <a:p>
            <a:r>
              <a:rPr lang="en-US"/>
              <a:t>3. Classical EM says electron going in circle should radiate energy, spiral in. (accelerating charge radiates)</a:t>
            </a:r>
          </a:p>
        </p:txBody>
      </p:sp>
      <p:grpSp>
        <p:nvGrpSpPr>
          <p:cNvPr id="155651" name="Group 3"/>
          <p:cNvGrpSpPr>
            <a:grpSpLocks/>
          </p:cNvGrpSpPr>
          <p:nvPr/>
        </p:nvGrpSpPr>
        <p:grpSpPr bwMode="auto">
          <a:xfrm>
            <a:off x="-92075" y="3648075"/>
            <a:ext cx="2908300" cy="2000250"/>
            <a:chOff x="-58" y="2298"/>
            <a:chExt cx="2744" cy="1985"/>
          </a:xfrm>
        </p:grpSpPr>
        <p:sp>
          <p:nvSpPr>
            <p:cNvPr id="155652" name="Oval 4"/>
            <p:cNvSpPr>
              <a:spLocks noChangeArrowheads="1"/>
            </p:cNvSpPr>
            <p:nvPr/>
          </p:nvSpPr>
          <p:spPr bwMode="auto">
            <a:xfrm>
              <a:off x="1555" y="3107"/>
              <a:ext cx="271" cy="285"/>
            </a:xfrm>
            <a:prstGeom prst="ellipse">
              <a:avLst/>
            </a:prstGeom>
            <a:solidFill>
              <a:srgbClr val="990033"/>
            </a:solidFill>
            <a:ln w="9525">
              <a:solidFill>
                <a:schemeClr val="tx1"/>
              </a:solidFill>
              <a:round/>
              <a:headEnd/>
              <a:tailEnd/>
            </a:ln>
            <a:effectLst/>
          </p:spPr>
          <p:txBody>
            <a:bodyPr wrap="none" anchor="ctr"/>
            <a:lstStyle/>
            <a:p>
              <a:pPr algn="ctr">
                <a:lnSpc>
                  <a:spcPct val="70000"/>
                </a:lnSpc>
              </a:pPr>
              <a:r>
                <a:rPr lang="en-US" sz="2200">
                  <a:solidFill>
                    <a:schemeClr val="bg1"/>
                  </a:solidFill>
                </a:rPr>
                <a:t>+</a:t>
              </a:r>
            </a:p>
          </p:txBody>
        </p:sp>
        <p:sp>
          <p:nvSpPr>
            <p:cNvPr id="155653" name="Oval 5"/>
            <p:cNvSpPr>
              <a:spLocks noChangeArrowheads="1"/>
            </p:cNvSpPr>
            <p:nvPr/>
          </p:nvSpPr>
          <p:spPr bwMode="auto">
            <a:xfrm>
              <a:off x="1041" y="2657"/>
              <a:ext cx="1243" cy="1213"/>
            </a:xfrm>
            <a:prstGeom prst="ellipse">
              <a:avLst/>
            </a:prstGeom>
            <a:noFill/>
            <a:ln w="9525">
              <a:solidFill>
                <a:schemeClr val="tx1"/>
              </a:solidFill>
              <a:prstDash val="dash"/>
              <a:round/>
              <a:headEnd/>
              <a:tailEnd/>
            </a:ln>
            <a:effectLst/>
          </p:spPr>
          <p:txBody>
            <a:bodyPr wrap="none" anchor="ctr"/>
            <a:lstStyle/>
            <a:p>
              <a:endParaRPr lang="en-CA"/>
            </a:p>
          </p:txBody>
        </p:sp>
        <p:sp>
          <p:nvSpPr>
            <p:cNvPr id="155654" name="Oval 6"/>
            <p:cNvSpPr>
              <a:spLocks noChangeArrowheads="1"/>
            </p:cNvSpPr>
            <p:nvPr/>
          </p:nvSpPr>
          <p:spPr bwMode="auto">
            <a:xfrm>
              <a:off x="2242" y="3200"/>
              <a:ext cx="78" cy="92"/>
            </a:xfrm>
            <a:prstGeom prst="ellipse">
              <a:avLst/>
            </a:prstGeom>
            <a:solidFill>
              <a:schemeClr val="accent1"/>
            </a:solidFill>
            <a:ln w="9525">
              <a:solidFill>
                <a:schemeClr val="tx1"/>
              </a:solidFill>
              <a:round/>
              <a:headEnd/>
              <a:tailEnd/>
            </a:ln>
            <a:effectLst/>
          </p:spPr>
          <p:txBody>
            <a:bodyPr wrap="none" anchor="ctr"/>
            <a:lstStyle/>
            <a:p>
              <a:pPr algn="ctr"/>
              <a:endParaRPr lang="en-US" b="1"/>
            </a:p>
          </p:txBody>
        </p:sp>
        <p:sp>
          <p:nvSpPr>
            <p:cNvPr id="155655" name="Oval 7"/>
            <p:cNvSpPr>
              <a:spLocks noChangeArrowheads="1"/>
            </p:cNvSpPr>
            <p:nvPr/>
          </p:nvSpPr>
          <p:spPr bwMode="auto">
            <a:xfrm>
              <a:off x="650" y="2298"/>
              <a:ext cx="2036" cy="1985"/>
            </a:xfrm>
            <a:prstGeom prst="ellipse">
              <a:avLst/>
            </a:prstGeom>
            <a:noFill/>
            <a:ln w="9525">
              <a:solidFill>
                <a:schemeClr val="tx1"/>
              </a:solidFill>
              <a:prstDash val="dash"/>
              <a:round/>
              <a:headEnd/>
              <a:tailEnd/>
            </a:ln>
            <a:effectLst/>
          </p:spPr>
          <p:txBody>
            <a:bodyPr wrap="none" anchor="ctr"/>
            <a:lstStyle/>
            <a:p>
              <a:endParaRPr lang="en-CA"/>
            </a:p>
          </p:txBody>
        </p:sp>
        <p:sp>
          <p:nvSpPr>
            <p:cNvPr id="155656" name="Text Box 8"/>
            <p:cNvSpPr txBox="1">
              <a:spLocks noChangeArrowheads="1"/>
            </p:cNvSpPr>
            <p:nvPr/>
          </p:nvSpPr>
          <p:spPr bwMode="auto">
            <a:xfrm>
              <a:off x="2180" y="3073"/>
              <a:ext cx="179" cy="454"/>
            </a:xfrm>
            <a:prstGeom prst="rect">
              <a:avLst/>
            </a:prstGeom>
            <a:noFill/>
            <a:ln w="9525">
              <a:noFill/>
              <a:miter lim="800000"/>
              <a:headEnd/>
              <a:tailEnd/>
            </a:ln>
            <a:effectLst/>
          </p:spPr>
          <p:txBody>
            <a:bodyPr>
              <a:spAutoFit/>
            </a:bodyPr>
            <a:lstStyle/>
            <a:p>
              <a:r>
                <a:rPr lang="en-US" b="1"/>
                <a:t>-</a:t>
              </a:r>
            </a:p>
          </p:txBody>
        </p:sp>
        <p:sp>
          <p:nvSpPr>
            <p:cNvPr id="155657" name="Line 9"/>
            <p:cNvSpPr>
              <a:spLocks noChangeShapeType="1"/>
            </p:cNvSpPr>
            <p:nvPr/>
          </p:nvSpPr>
          <p:spPr bwMode="auto">
            <a:xfrm>
              <a:off x="224" y="2772"/>
              <a:ext cx="1307" cy="441"/>
            </a:xfrm>
            <a:prstGeom prst="line">
              <a:avLst/>
            </a:prstGeom>
            <a:noFill/>
            <a:ln w="9525">
              <a:solidFill>
                <a:schemeClr val="tx1"/>
              </a:solidFill>
              <a:round/>
              <a:headEnd/>
              <a:tailEnd type="triangle" w="med" len="med"/>
            </a:ln>
            <a:effectLst/>
          </p:spPr>
          <p:txBody>
            <a:bodyPr/>
            <a:lstStyle/>
            <a:p>
              <a:endParaRPr lang="en-CA"/>
            </a:p>
          </p:txBody>
        </p:sp>
        <p:sp>
          <p:nvSpPr>
            <p:cNvPr id="155658" name="Text Box 10"/>
            <p:cNvSpPr txBox="1">
              <a:spLocks noChangeArrowheads="1"/>
            </p:cNvSpPr>
            <p:nvPr/>
          </p:nvSpPr>
          <p:spPr bwMode="auto">
            <a:xfrm>
              <a:off x="-58" y="2497"/>
              <a:ext cx="1069" cy="453"/>
            </a:xfrm>
            <a:prstGeom prst="rect">
              <a:avLst/>
            </a:prstGeom>
            <a:noFill/>
            <a:ln w="9525">
              <a:noFill/>
              <a:miter lim="800000"/>
              <a:headEnd/>
              <a:tailEnd/>
            </a:ln>
            <a:effectLst/>
          </p:spPr>
          <p:txBody>
            <a:bodyPr wrap="none">
              <a:spAutoFit/>
            </a:bodyPr>
            <a:lstStyle/>
            <a:p>
              <a:r>
                <a:rPr lang="en-US"/>
                <a:t> proton</a:t>
              </a:r>
            </a:p>
          </p:txBody>
        </p:sp>
        <p:sp>
          <p:nvSpPr>
            <p:cNvPr id="155659" name="Oval 11"/>
            <p:cNvSpPr>
              <a:spLocks noChangeArrowheads="1"/>
            </p:cNvSpPr>
            <p:nvPr/>
          </p:nvSpPr>
          <p:spPr bwMode="auto">
            <a:xfrm>
              <a:off x="1356" y="2948"/>
              <a:ext cx="651" cy="640"/>
            </a:xfrm>
            <a:prstGeom prst="ellipse">
              <a:avLst/>
            </a:prstGeom>
            <a:noFill/>
            <a:ln w="9525">
              <a:solidFill>
                <a:schemeClr val="tx1"/>
              </a:solidFill>
              <a:prstDash val="dash"/>
              <a:round/>
              <a:headEnd/>
              <a:tailEnd/>
            </a:ln>
            <a:effectLst/>
          </p:spPr>
          <p:txBody>
            <a:bodyPr wrap="none" anchor="ctr"/>
            <a:lstStyle/>
            <a:p>
              <a:endParaRPr lang="en-CA"/>
            </a:p>
          </p:txBody>
        </p:sp>
      </p:grpSp>
      <p:sp>
        <p:nvSpPr>
          <p:cNvPr id="155660" name="AutoShape 12"/>
          <p:cNvSpPr>
            <a:spLocks/>
          </p:cNvSpPr>
          <p:nvPr/>
        </p:nvSpPr>
        <p:spPr bwMode="auto">
          <a:xfrm>
            <a:off x="833438" y="1387475"/>
            <a:ext cx="173037" cy="2016125"/>
          </a:xfrm>
          <a:prstGeom prst="leftBrace">
            <a:avLst>
              <a:gd name="adj1" fmla="val 97095"/>
              <a:gd name="adj2" fmla="val 50000"/>
            </a:avLst>
          </a:prstGeom>
          <a:noFill/>
          <a:ln w="9525">
            <a:solidFill>
              <a:schemeClr val="tx1"/>
            </a:solidFill>
            <a:round/>
            <a:headEnd/>
            <a:tailEnd/>
          </a:ln>
          <a:effectLst/>
        </p:spPr>
        <p:txBody>
          <a:bodyPr wrap="none" anchor="ctr"/>
          <a:lstStyle/>
          <a:p>
            <a:endParaRPr lang="en-CA"/>
          </a:p>
        </p:txBody>
      </p:sp>
      <p:sp>
        <p:nvSpPr>
          <p:cNvPr id="155661" name="Text Box 13"/>
          <p:cNvSpPr txBox="1">
            <a:spLocks noChangeArrowheads="1"/>
          </p:cNvSpPr>
          <p:nvPr/>
        </p:nvSpPr>
        <p:spPr bwMode="auto">
          <a:xfrm rot="16200000">
            <a:off x="-327025" y="1968500"/>
            <a:ext cx="1930400" cy="1187450"/>
          </a:xfrm>
          <a:prstGeom prst="rect">
            <a:avLst/>
          </a:prstGeom>
          <a:noFill/>
          <a:ln w="9525">
            <a:noFill/>
            <a:miter lim="800000"/>
            <a:headEnd/>
            <a:tailEnd/>
          </a:ln>
          <a:effectLst/>
        </p:spPr>
        <p:txBody>
          <a:bodyPr wrap="none">
            <a:spAutoFit/>
          </a:bodyPr>
          <a:lstStyle/>
          <a:p>
            <a:r>
              <a:rPr lang="en-US">
                <a:solidFill>
                  <a:schemeClr val="accent2"/>
                </a:solidFill>
              </a:rPr>
              <a:t>know from</a:t>
            </a:r>
          </a:p>
          <a:p>
            <a:r>
              <a:rPr lang="en-US">
                <a:solidFill>
                  <a:schemeClr val="accent2"/>
                </a:solidFill>
              </a:rPr>
              <a:t> experiments</a:t>
            </a:r>
          </a:p>
          <a:p>
            <a:endParaRPr lang="en-US">
              <a:solidFill>
                <a:schemeClr val="accent2"/>
              </a:solidFill>
            </a:endParaRPr>
          </a:p>
        </p:txBody>
      </p:sp>
      <p:sp>
        <p:nvSpPr>
          <p:cNvPr id="155662" name="Text Box 14"/>
          <p:cNvSpPr txBox="1">
            <a:spLocks noChangeArrowheads="1"/>
          </p:cNvSpPr>
          <p:nvPr/>
        </p:nvSpPr>
        <p:spPr bwMode="auto">
          <a:xfrm>
            <a:off x="3055938" y="3548063"/>
            <a:ext cx="5965825" cy="1917700"/>
          </a:xfrm>
          <a:prstGeom prst="rect">
            <a:avLst/>
          </a:prstGeom>
          <a:noFill/>
          <a:ln w="9525">
            <a:noFill/>
            <a:miter lim="800000"/>
            <a:headEnd/>
            <a:tailEnd/>
          </a:ln>
          <a:effectLst/>
        </p:spPr>
        <p:txBody>
          <a:bodyPr wrap="none">
            <a:spAutoFit/>
          </a:bodyPr>
          <a:lstStyle/>
          <a:p>
            <a:r>
              <a:rPr lang="en-US" u="sng"/>
              <a:t>Bohr hypothesis</a:t>
            </a:r>
            <a:r>
              <a:rPr lang="en-US"/>
              <a:t>- a. maybe classical EM</a:t>
            </a:r>
          </a:p>
          <a:p>
            <a:r>
              <a:rPr lang="en-US"/>
              <a:t>only applies on large size scales but not</a:t>
            </a:r>
          </a:p>
          <a:p>
            <a:r>
              <a:rPr lang="en-US"/>
              <a:t>on small size scales, like in atom(?).</a:t>
            </a:r>
          </a:p>
          <a:p>
            <a:r>
              <a:rPr lang="en-US"/>
              <a:t>b. Newton’s laws work in atom half-way.</a:t>
            </a:r>
          </a:p>
          <a:p>
            <a:r>
              <a:rPr lang="en-US"/>
              <a:t>Work while in one level but not when jump.</a:t>
            </a:r>
          </a:p>
        </p:txBody>
      </p:sp>
      <p:sp>
        <p:nvSpPr>
          <p:cNvPr id="155663" name="Text Box 15"/>
          <p:cNvSpPr txBox="1">
            <a:spLocks noChangeArrowheads="1"/>
          </p:cNvSpPr>
          <p:nvPr/>
        </p:nvSpPr>
        <p:spPr bwMode="auto">
          <a:xfrm>
            <a:off x="2732088" y="5562600"/>
            <a:ext cx="5807075" cy="1196975"/>
          </a:xfrm>
          <a:prstGeom prst="rect">
            <a:avLst/>
          </a:prstGeom>
          <a:noFill/>
          <a:ln w="9525">
            <a:solidFill>
              <a:srgbClr val="0099FF"/>
            </a:solidFill>
            <a:miter lim="800000"/>
            <a:headEnd/>
            <a:tailEnd/>
          </a:ln>
          <a:effectLst/>
        </p:spPr>
        <p:txBody>
          <a:bodyPr wrap="none">
            <a:spAutoFit/>
          </a:bodyPr>
          <a:lstStyle/>
          <a:p>
            <a:r>
              <a:rPr lang="en-US"/>
              <a:t>Implication-- electrons would be in little</a:t>
            </a:r>
          </a:p>
          <a:p>
            <a:r>
              <a:rPr lang="en-US"/>
              <a:t>orbits going around proton like planets,</a:t>
            </a:r>
          </a:p>
          <a:p>
            <a:r>
              <a:rPr lang="en-US"/>
              <a:t>but only allowed to have certain energies.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56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566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56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62" grpId="0"/>
      <p:bldP spid="15566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p:cNvSpPr>
            <a:spLocks noGrp="1"/>
          </p:cNvSpPr>
          <p:nvPr>
            <p:ph type="sldNum" sz="quarter" idx="12"/>
          </p:nvPr>
        </p:nvSpPr>
        <p:spPr/>
        <p:txBody>
          <a:bodyPr/>
          <a:lstStyle/>
          <a:p>
            <a:fld id="{81DAD206-C5DC-4079-BDF2-C1BB64BB51B1}" type="slidenum">
              <a:rPr lang="en-US"/>
              <a:pPr/>
              <a:t>16</a:t>
            </a:fld>
            <a:endParaRPr lang="en-US"/>
          </a:p>
        </p:txBody>
      </p:sp>
      <p:sp>
        <p:nvSpPr>
          <p:cNvPr id="164868" name="Text Box 4"/>
          <p:cNvSpPr txBox="1">
            <a:spLocks noChangeArrowheads="1"/>
          </p:cNvSpPr>
          <p:nvPr/>
        </p:nvSpPr>
        <p:spPr bwMode="auto">
          <a:xfrm>
            <a:off x="800100" y="120650"/>
            <a:ext cx="7812088" cy="822325"/>
          </a:xfrm>
          <a:prstGeom prst="rect">
            <a:avLst/>
          </a:prstGeom>
          <a:noFill/>
          <a:ln w="9525">
            <a:noFill/>
            <a:miter lim="800000"/>
            <a:headEnd/>
            <a:tailEnd/>
          </a:ln>
          <a:effectLst/>
        </p:spPr>
        <p:txBody>
          <a:bodyPr wrap="none">
            <a:spAutoFit/>
          </a:bodyPr>
          <a:lstStyle/>
          <a:p>
            <a:r>
              <a:rPr lang="en-US"/>
              <a:t>If going around in little orbits, important implications from</a:t>
            </a:r>
          </a:p>
          <a:p>
            <a:r>
              <a:rPr lang="en-US"/>
              <a:t>classical physics </a:t>
            </a:r>
            <a:r>
              <a:rPr lang="en-US" i="1"/>
              <a:t>(review of phys I- planets etc)</a:t>
            </a:r>
          </a:p>
        </p:txBody>
      </p:sp>
      <p:sp>
        <p:nvSpPr>
          <p:cNvPr id="164870" name="Oval 6"/>
          <p:cNvSpPr>
            <a:spLocks noChangeArrowheads="1"/>
          </p:cNvSpPr>
          <p:nvPr/>
        </p:nvSpPr>
        <p:spPr bwMode="auto">
          <a:xfrm>
            <a:off x="3165475" y="2779713"/>
            <a:ext cx="255588" cy="254000"/>
          </a:xfrm>
          <a:prstGeom prst="ellipse">
            <a:avLst/>
          </a:prstGeom>
          <a:solidFill>
            <a:srgbClr val="990033"/>
          </a:solidFill>
          <a:ln w="9525">
            <a:solidFill>
              <a:schemeClr val="tx1"/>
            </a:solidFill>
            <a:round/>
            <a:headEnd/>
            <a:tailEnd/>
          </a:ln>
          <a:effectLst/>
        </p:spPr>
        <p:txBody>
          <a:bodyPr wrap="none" anchor="ctr"/>
          <a:lstStyle/>
          <a:p>
            <a:pPr algn="ctr">
              <a:lnSpc>
                <a:spcPct val="70000"/>
              </a:lnSpc>
            </a:pPr>
            <a:r>
              <a:rPr lang="en-US" sz="2200">
                <a:solidFill>
                  <a:schemeClr val="bg1"/>
                </a:solidFill>
              </a:rPr>
              <a:t>+</a:t>
            </a:r>
          </a:p>
        </p:txBody>
      </p:sp>
      <p:sp>
        <p:nvSpPr>
          <p:cNvPr id="164871" name="Oval 7"/>
          <p:cNvSpPr>
            <a:spLocks noChangeArrowheads="1"/>
          </p:cNvSpPr>
          <p:nvPr/>
        </p:nvSpPr>
        <p:spPr bwMode="auto">
          <a:xfrm>
            <a:off x="1679575" y="1427163"/>
            <a:ext cx="3195638" cy="2963862"/>
          </a:xfrm>
          <a:prstGeom prst="ellipse">
            <a:avLst/>
          </a:prstGeom>
          <a:noFill/>
          <a:ln w="9525">
            <a:solidFill>
              <a:schemeClr val="tx1"/>
            </a:solidFill>
            <a:prstDash val="dash"/>
            <a:round/>
            <a:headEnd/>
            <a:tailEnd/>
          </a:ln>
          <a:effectLst/>
        </p:spPr>
        <p:txBody>
          <a:bodyPr wrap="none" anchor="ctr"/>
          <a:lstStyle/>
          <a:p>
            <a:endParaRPr lang="en-CA"/>
          </a:p>
        </p:txBody>
      </p:sp>
      <p:sp>
        <p:nvSpPr>
          <p:cNvPr id="164872" name="Oval 8"/>
          <p:cNvSpPr>
            <a:spLocks noChangeArrowheads="1"/>
          </p:cNvSpPr>
          <p:nvPr/>
        </p:nvSpPr>
        <p:spPr bwMode="auto">
          <a:xfrm>
            <a:off x="3114675" y="1301750"/>
            <a:ext cx="200025" cy="222250"/>
          </a:xfrm>
          <a:prstGeom prst="ellipse">
            <a:avLst/>
          </a:prstGeom>
          <a:solidFill>
            <a:schemeClr val="accent1"/>
          </a:solidFill>
          <a:ln w="9525">
            <a:solidFill>
              <a:schemeClr val="tx1"/>
            </a:solidFill>
            <a:round/>
            <a:headEnd/>
            <a:tailEnd/>
          </a:ln>
          <a:effectLst/>
        </p:spPr>
        <p:txBody>
          <a:bodyPr wrap="none" anchor="ctr"/>
          <a:lstStyle/>
          <a:p>
            <a:pPr algn="ctr"/>
            <a:r>
              <a:rPr lang="en-US" b="1"/>
              <a:t>-</a:t>
            </a:r>
          </a:p>
        </p:txBody>
      </p:sp>
      <p:sp>
        <p:nvSpPr>
          <p:cNvPr id="164875" name="Line 11"/>
          <p:cNvSpPr>
            <a:spLocks noChangeShapeType="1"/>
          </p:cNvSpPr>
          <p:nvPr/>
        </p:nvSpPr>
        <p:spPr bwMode="auto">
          <a:xfrm flipV="1">
            <a:off x="3427413" y="2897188"/>
            <a:ext cx="1374775" cy="25400"/>
          </a:xfrm>
          <a:prstGeom prst="line">
            <a:avLst/>
          </a:prstGeom>
          <a:noFill/>
          <a:ln w="9525">
            <a:solidFill>
              <a:schemeClr val="tx1"/>
            </a:solidFill>
            <a:prstDash val="sysDot"/>
            <a:round/>
            <a:headEnd type="arrow" w="med" len="med"/>
            <a:tailEnd type="arrow" w="med" len="med"/>
          </a:ln>
          <a:effectLst/>
        </p:spPr>
        <p:txBody>
          <a:bodyPr/>
          <a:lstStyle/>
          <a:p>
            <a:endParaRPr lang="en-CA"/>
          </a:p>
        </p:txBody>
      </p:sp>
      <p:sp>
        <p:nvSpPr>
          <p:cNvPr id="164876" name="Text Box 12"/>
          <p:cNvSpPr txBox="1">
            <a:spLocks noChangeArrowheads="1"/>
          </p:cNvSpPr>
          <p:nvPr/>
        </p:nvSpPr>
        <p:spPr bwMode="auto">
          <a:xfrm>
            <a:off x="3854450" y="2444750"/>
            <a:ext cx="285750" cy="458788"/>
          </a:xfrm>
          <a:prstGeom prst="rect">
            <a:avLst/>
          </a:prstGeom>
          <a:noFill/>
          <a:ln w="9525">
            <a:noFill/>
            <a:miter lim="800000"/>
            <a:headEnd/>
            <a:tailEnd/>
          </a:ln>
          <a:effectLst/>
        </p:spPr>
        <p:txBody>
          <a:bodyPr wrap="none">
            <a:spAutoFit/>
          </a:bodyPr>
          <a:lstStyle/>
          <a:p>
            <a:r>
              <a:rPr lang="en-US"/>
              <a:t>r</a:t>
            </a:r>
          </a:p>
        </p:txBody>
      </p:sp>
      <p:sp>
        <p:nvSpPr>
          <p:cNvPr id="164879" name="Text Box 15"/>
          <p:cNvSpPr txBox="1">
            <a:spLocks noChangeArrowheads="1"/>
          </p:cNvSpPr>
          <p:nvPr/>
        </p:nvSpPr>
        <p:spPr bwMode="auto">
          <a:xfrm>
            <a:off x="3346450" y="981075"/>
            <a:ext cx="336550" cy="457200"/>
          </a:xfrm>
          <a:prstGeom prst="rect">
            <a:avLst/>
          </a:prstGeom>
          <a:noFill/>
          <a:ln w="9525">
            <a:noFill/>
            <a:miter lim="800000"/>
            <a:headEnd/>
            <a:tailEnd/>
          </a:ln>
          <a:effectLst/>
        </p:spPr>
        <p:txBody>
          <a:bodyPr wrap="none">
            <a:spAutoFit/>
          </a:bodyPr>
          <a:lstStyle/>
          <a:p>
            <a:r>
              <a:rPr lang="en-US"/>
              <a:t>v</a:t>
            </a:r>
          </a:p>
        </p:txBody>
      </p:sp>
      <p:sp>
        <p:nvSpPr>
          <p:cNvPr id="164880" name="Line 16"/>
          <p:cNvSpPr>
            <a:spLocks noChangeShapeType="1"/>
          </p:cNvSpPr>
          <p:nvPr/>
        </p:nvSpPr>
        <p:spPr bwMode="auto">
          <a:xfrm>
            <a:off x="3436938" y="1344613"/>
            <a:ext cx="319087" cy="42862"/>
          </a:xfrm>
          <a:prstGeom prst="line">
            <a:avLst/>
          </a:prstGeom>
          <a:noFill/>
          <a:ln w="9525">
            <a:solidFill>
              <a:schemeClr val="tx1"/>
            </a:solidFill>
            <a:round/>
            <a:headEnd/>
            <a:tailEnd type="triangle" w="med" len="med"/>
          </a:ln>
          <a:effectLst/>
        </p:spPr>
        <p:txBody>
          <a:bodyPr/>
          <a:lstStyle/>
          <a:p>
            <a:endParaRPr lang="en-CA"/>
          </a:p>
        </p:txBody>
      </p:sp>
      <p:sp>
        <p:nvSpPr>
          <p:cNvPr id="164881" name="Text Box 17"/>
          <p:cNvSpPr txBox="1">
            <a:spLocks noChangeArrowheads="1"/>
          </p:cNvSpPr>
          <p:nvPr/>
        </p:nvSpPr>
        <p:spPr bwMode="auto">
          <a:xfrm>
            <a:off x="5064125" y="1123950"/>
            <a:ext cx="3881438" cy="822325"/>
          </a:xfrm>
          <a:prstGeom prst="rect">
            <a:avLst/>
          </a:prstGeom>
          <a:noFill/>
          <a:ln w="9525">
            <a:noFill/>
            <a:miter lim="800000"/>
            <a:headEnd/>
            <a:tailEnd/>
          </a:ln>
          <a:effectLst/>
        </p:spPr>
        <p:txBody>
          <a:bodyPr wrap="none">
            <a:spAutoFit/>
          </a:bodyPr>
          <a:lstStyle/>
          <a:p>
            <a:r>
              <a:rPr lang="en-US"/>
              <a:t>Basic connections between</a:t>
            </a:r>
          </a:p>
          <a:p>
            <a:r>
              <a:rPr lang="en-US"/>
              <a:t>r, v, and energy!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3000" fill="hold" grpId="0" nodeType="afterEffect">
                                  <p:stCondLst>
                                    <p:cond delay="0"/>
                                  </p:stCondLst>
                                  <p:childTnLst>
                                    <p:animMotion origin="layout" path="M 1.11111E-6 3.69651E-6 C 0.09531 3.69651E-6 0.17326 0.09692 0.17326 0.21605 C 0.17326 0.33518 0.09531 0.43257 1.11111E-6 0.43257 C -0.09566 0.43257 -0.17326 0.33518 -0.17326 0.21605 C -0.17326 0.09692 -0.09566 3.69651E-6 1.11111E-6 3.69651E-6 Z " pathEditMode="relative" rAng="0" ptsTypes="fffff">
                                      <p:cBhvr>
                                        <p:cTn id="6" dur="2000" fill="hold"/>
                                        <p:tgtEl>
                                          <p:spTgt spid="164872"/>
                                        </p:tgtEl>
                                        <p:attrNameLst>
                                          <p:attrName>ppt_x</p:attrName>
                                          <p:attrName>ppt_y</p:attrName>
                                        </p:attrNameLst>
                                      </p:cBhvr>
                                      <p:rCtr x="0" y="216"/>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8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72" grpId="0" animBg="1"/>
      <p:bldP spid="16488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3"/>
          <p:cNvSpPr>
            <a:spLocks noGrp="1"/>
          </p:cNvSpPr>
          <p:nvPr>
            <p:ph type="sldNum" sz="quarter" idx="12"/>
          </p:nvPr>
        </p:nvSpPr>
        <p:spPr/>
        <p:txBody>
          <a:bodyPr/>
          <a:lstStyle/>
          <a:p>
            <a:fld id="{131D200E-FD16-44FF-94CB-523FF503E420}" type="slidenum">
              <a:rPr lang="en-US"/>
              <a:pPr/>
              <a:t>17</a:t>
            </a:fld>
            <a:endParaRPr lang="en-US"/>
          </a:p>
        </p:txBody>
      </p:sp>
      <p:sp>
        <p:nvSpPr>
          <p:cNvPr id="165890" name="Text Box 2"/>
          <p:cNvSpPr txBox="1">
            <a:spLocks noChangeArrowheads="1"/>
          </p:cNvSpPr>
          <p:nvPr/>
        </p:nvSpPr>
        <p:spPr bwMode="auto">
          <a:xfrm>
            <a:off x="800100" y="120650"/>
            <a:ext cx="7812088" cy="822325"/>
          </a:xfrm>
          <a:prstGeom prst="rect">
            <a:avLst/>
          </a:prstGeom>
          <a:noFill/>
          <a:ln w="9525">
            <a:noFill/>
            <a:miter lim="800000"/>
            <a:headEnd/>
            <a:tailEnd/>
          </a:ln>
          <a:effectLst/>
        </p:spPr>
        <p:txBody>
          <a:bodyPr wrap="none">
            <a:spAutoFit/>
          </a:bodyPr>
          <a:lstStyle/>
          <a:p>
            <a:r>
              <a:rPr lang="en-US"/>
              <a:t>If going around in little orbits, important implications from</a:t>
            </a:r>
          </a:p>
          <a:p>
            <a:r>
              <a:rPr lang="en-US"/>
              <a:t>classical physics </a:t>
            </a:r>
            <a:r>
              <a:rPr lang="en-US" i="1"/>
              <a:t>(review of phys I- planets etc)</a:t>
            </a:r>
          </a:p>
        </p:txBody>
      </p:sp>
      <p:sp>
        <p:nvSpPr>
          <p:cNvPr id="165891" name="Oval 3"/>
          <p:cNvSpPr>
            <a:spLocks noChangeArrowheads="1"/>
          </p:cNvSpPr>
          <p:nvPr/>
        </p:nvSpPr>
        <p:spPr bwMode="auto">
          <a:xfrm>
            <a:off x="3165475" y="2779713"/>
            <a:ext cx="255588" cy="254000"/>
          </a:xfrm>
          <a:prstGeom prst="ellipse">
            <a:avLst/>
          </a:prstGeom>
          <a:solidFill>
            <a:srgbClr val="990033"/>
          </a:solidFill>
          <a:ln w="9525">
            <a:solidFill>
              <a:schemeClr val="tx1"/>
            </a:solidFill>
            <a:round/>
            <a:headEnd/>
            <a:tailEnd/>
          </a:ln>
          <a:effectLst/>
        </p:spPr>
        <p:txBody>
          <a:bodyPr wrap="none" anchor="ctr"/>
          <a:lstStyle/>
          <a:p>
            <a:pPr algn="ctr">
              <a:lnSpc>
                <a:spcPct val="70000"/>
              </a:lnSpc>
            </a:pPr>
            <a:r>
              <a:rPr lang="en-US" sz="2200">
                <a:solidFill>
                  <a:schemeClr val="bg1"/>
                </a:solidFill>
              </a:rPr>
              <a:t>+</a:t>
            </a:r>
          </a:p>
        </p:txBody>
      </p:sp>
      <p:sp>
        <p:nvSpPr>
          <p:cNvPr id="165892" name="Oval 4"/>
          <p:cNvSpPr>
            <a:spLocks noChangeArrowheads="1"/>
          </p:cNvSpPr>
          <p:nvPr/>
        </p:nvSpPr>
        <p:spPr bwMode="auto">
          <a:xfrm>
            <a:off x="1679575" y="1427163"/>
            <a:ext cx="3195638" cy="2963862"/>
          </a:xfrm>
          <a:prstGeom prst="ellipse">
            <a:avLst/>
          </a:prstGeom>
          <a:noFill/>
          <a:ln w="9525">
            <a:solidFill>
              <a:schemeClr val="tx1"/>
            </a:solidFill>
            <a:prstDash val="dash"/>
            <a:round/>
            <a:headEnd/>
            <a:tailEnd/>
          </a:ln>
          <a:effectLst/>
        </p:spPr>
        <p:txBody>
          <a:bodyPr wrap="none" anchor="ctr"/>
          <a:lstStyle/>
          <a:p>
            <a:endParaRPr lang="en-CA"/>
          </a:p>
        </p:txBody>
      </p:sp>
      <p:sp>
        <p:nvSpPr>
          <p:cNvPr id="165893" name="Oval 5"/>
          <p:cNvSpPr>
            <a:spLocks noChangeArrowheads="1"/>
          </p:cNvSpPr>
          <p:nvPr/>
        </p:nvSpPr>
        <p:spPr bwMode="auto">
          <a:xfrm>
            <a:off x="3114675" y="1301750"/>
            <a:ext cx="200025" cy="222250"/>
          </a:xfrm>
          <a:prstGeom prst="ellipse">
            <a:avLst/>
          </a:prstGeom>
          <a:solidFill>
            <a:schemeClr val="accent1"/>
          </a:solidFill>
          <a:ln w="9525">
            <a:solidFill>
              <a:schemeClr val="tx1"/>
            </a:solidFill>
            <a:round/>
            <a:headEnd/>
            <a:tailEnd/>
          </a:ln>
          <a:effectLst/>
        </p:spPr>
        <p:txBody>
          <a:bodyPr wrap="none" anchor="ctr"/>
          <a:lstStyle/>
          <a:p>
            <a:pPr algn="ctr"/>
            <a:r>
              <a:rPr lang="en-US" b="1"/>
              <a:t>-</a:t>
            </a:r>
          </a:p>
        </p:txBody>
      </p:sp>
      <p:sp>
        <p:nvSpPr>
          <p:cNvPr id="165894" name="Line 6"/>
          <p:cNvSpPr>
            <a:spLocks noChangeShapeType="1"/>
          </p:cNvSpPr>
          <p:nvPr/>
        </p:nvSpPr>
        <p:spPr bwMode="auto">
          <a:xfrm flipH="1" flipV="1">
            <a:off x="3236913" y="1619250"/>
            <a:ext cx="25400" cy="1127125"/>
          </a:xfrm>
          <a:prstGeom prst="line">
            <a:avLst/>
          </a:prstGeom>
          <a:noFill/>
          <a:ln w="9525">
            <a:solidFill>
              <a:schemeClr val="tx1"/>
            </a:solidFill>
            <a:prstDash val="sysDot"/>
            <a:round/>
            <a:headEnd type="arrow" w="med" len="med"/>
            <a:tailEnd type="arrow" w="med" len="med"/>
          </a:ln>
          <a:effectLst/>
        </p:spPr>
        <p:txBody>
          <a:bodyPr/>
          <a:lstStyle/>
          <a:p>
            <a:endParaRPr lang="en-CA"/>
          </a:p>
        </p:txBody>
      </p:sp>
      <p:sp>
        <p:nvSpPr>
          <p:cNvPr id="165895" name="Text Box 7"/>
          <p:cNvSpPr txBox="1">
            <a:spLocks noChangeArrowheads="1"/>
          </p:cNvSpPr>
          <p:nvPr/>
        </p:nvSpPr>
        <p:spPr bwMode="auto">
          <a:xfrm>
            <a:off x="2973388" y="1938338"/>
            <a:ext cx="285750" cy="458787"/>
          </a:xfrm>
          <a:prstGeom prst="rect">
            <a:avLst/>
          </a:prstGeom>
          <a:noFill/>
          <a:ln w="9525">
            <a:noFill/>
            <a:miter lim="800000"/>
            <a:headEnd/>
            <a:tailEnd/>
          </a:ln>
          <a:effectLst/>
        </p:spPr>
        <p:txBody>
          <a:bodyPr wrap="none">
            <a:spAutoFit/>
          </a:bodyPr>
          <a:lstStyle/>
          <a:p>
            <a:r>
              <a:rPr lang="en-US"/>
              <a:t>r</a:t>
            </a:r>
          </a:p>
        </p:txBody>
      </p:sp>
      <p:sp>
        <p:nvSpPr>
          <p:cNvPr id="165896" name="Text Box 8"/>
          <p:cNvSpPr txBox="1">
            <a:spLocks noChangeArrowheads="1"/>
          </p:cNvSpPr>
          <p:nvPr/>
        </p:nvSpPr>
        <p:spPr bwMode="auto">
          <a:xfrm>
            <a:off x="3346450" y="981075"/>
            <a:ext cx="336550" cy="457200"/>
          </a:xfrm>
          <a:prstGeom prst="rect">
            <a:avLst/>
          </a:prstGeom>
          <a:noFill/>
          <a:ln w="9525">
            <a:noFill/>
            <a:miter lim="800000"/>
            <a:headEnd/>
            <a:tailEnd/>
          </a:ln>
          <a:effectLst/>
        </p:spPr>
        <p:txBody>
          <a:bodyPr wrap="none">
            <a:spAutoFit/>
          </a:bodyPr>
          <a:lstStyle/>
          <a:p>
            <a:r>
              <a:rPr lang="en-US"/>
              <a:t>v</a:t>
            </a:r>
          </a:p>
        </p:txBody>
      </p:sp>
      <p:sp>
        <p:nvSpPr>
          <p:cNvPr id="165897" name="Line 9"/>
          <p:cNvSpPr>
            <a:spLocks noChangeShapeType="1"/>
          </p:cNvSpPr>
          <p:nvPr/>
        </p:nvSpPr>
        <p:spPr bwMode="auto">
          <a:xfrm>
            <a:off x="3436938" y="1344613"/>
            <a:ext cx="319087" cy="42862"/>
          </a:xfrm>
          <a:prstGeom prst="line">
            <a:avLst/>
          </a:prstGeom>
          <a:noFill/>
          <a:ln w="9525">
            <a:solidFill>
              <a:schemeClr val="tx1"/>
            </a:solidFill>
            <a:round/>
            <a:headEnd/>
            <a:tailEnd type="triangle" w="med" len="med"/>
          </a:ln>
          <a:effectLst/>
        </p:spPr>
        <p:txBody>
          <a:bodyPr/>
          <a:lstStyle/>
          <a:p>
            <a:endParaRPr lang="en-CA"/>
          </a:p>
        </p:txBody>
      </p:sp>
      <p:sp>
        <p:nvSpPr>
          <p:cNvPr id="165898" name="Text Box 10"/>
          <p:cNvSpPr txBox="1">
            <a:spLocks noChangeArrowheads="1"/>
          </p:cNvSpPr>
          <p:nvPr/>
        </p:nvSpPr>
        <p:spPr bwMode="auto">
          <a:xfrm>
            <a:off x="4886325" y="936625"/>
            <a:ext cx="3881438" cy="822325"/>
          </a:xfrm>
          <a:prstGeom prst="rect">
            <a:avLst/>
          </a:prstGeom>
          <a:noFill/>
          <a:ln w="9525">
            <a:noFill/>
            <a:miter lim="800000"/>
            <a:headEnd/>
            <a:tailEnd/>
          </a:ln>
          <a:effectLst/>
        </p:spPr>
        <p:txBody>
          <a:bodyPr wrap="none">
            <a:spAutoFit/>
          </a:bodyPr>
          <a:lstStyle/>
          <a:p>
            <a:r>
              <a:rPr lang="en-US"/>
              <a:t>Basic connections between</a:t>
            </a:r>
          </a:p>
          <a:p>
            <a:r>
              <a:rPr lang="en-US"/>
              <a:t>r, v, and energy!</a:t>
            </a:r>
          </a:p>
        </p:txBody>
      </p:sp>
      <p:sp>
        <p:nvSpPr>
          <p:cNvPr id="165899" name="Text Box 11"/>
          <p:cNvSpPr txBox="1">
            <a:spLocks noChangeArrowheads="1"/>
          </p:cNvSpPr>
          <p:nvPr/>
        </p:nvSpPr>
        <p:spPr bwMode="auto">
          <a:xfrm>
            <a:off x="5030788" y="1774825"/>
            <a:ext cx="3830637" cy="3013075"/>
          </a:xfrm>
          <a:prstGeom prst="rect">
            <a:avLst/>
          </a:prstGeom>
          <a:noFill/>
          <a:ln w="9525">
            <a:noFill/>
            <a:miter lim="800000"/>
            <a:headEnd/>
            <a:tailEnd/>
          </a:ln>
          <a:effectLst/>
        </p:spPr>
        <p:txBody>
          <a:bodyPr wrap="none">
            <a:spAutoFit/>
          </a:bodyPr>
          <a:lstStyle/>
          <a:p>
            <a:r>
              <a:rPr lang="en-US"/>
              <a:t>F = ma= F</a:t>
            </a:r>
            <a:r>
              <a:rPr lang="en-US" baseline="-25000"/>
              <a:t>cent</a:t>
            </a:r>
            <a:r>
              <a:rPr lang="en-US"/>
              <a:t> = ?</a:t>
            </a:r>
          </a:p>
          <a:p>
            <a:r>
              <a:rPr lang="en-US"/>
              <a:t>(quick memory check)</a:t>
            </a:r>
          </a:p>
          <a:p>
            <a:r>
              <a:rPr lang="en-US"/>
              <a:t>a. -mv</a:t>
            </a:r>
          </a:p>
          <a:p>
            <a:r>
              <a:rPr lang="en-US"/>
              <a:t>b. -mv</a:t>
            </a:r>
            <a:r>
              <a:rPr lang="en-US" baseline="30000"/>
              <a:t>2</a:t>
            </a:r>
            <a:r>
              <a:rPr lang="en-US"/>
              <a:t>/r</a:t>
            </a:r>
          </a:p>
          <a:p>
            <a:r>
              <a:rPr lang="en-US"/>
              <a:t>c. -v</a:t>
            </a:r>
            <a:r>
              <a:rPr lang="en-US" baseline="30000"/>
              <a:t>2</a:t>
            </a:r>
            <a:r>
              <a:rPr lang="en-US"/>
              <a:t>/r</a:t>
            </a:r>
            <a:r>
              <a:rPr lang="en-US" baseline="30000"/>
              <a:t>2</a:t>
            </a:r>
          </a:p>
          <a:p>
            <a:r>
              <a:rPr lang="en-US"/>
              <a:t>d. -mvr</a:t>
            </a:r>
          </a:p>
          <a:p>
            <a:r>
              <a:rPr lang="en-US"/>
              <a:t>e. don’t remember learning</a:t>
            </a:r>
          </a:p>
          <a:p>
            <a:r>
              <a:rPr lang="en-US"/>
              <a:t>anything related to this</a:t>
            </a:r>
            <a:endParaRPr lang="en-US" baseline="-25000"/>
          </a:p>
        </p:txBody>
      </p:sp>
      <p:sp>
        <p:nvSpPr>
          <p:cNvPr id="165900" name="Line 12"/>
          <p:cNvSpPr>
            <a:spLocks noChangeShapeType="1"/>
          </p:cNvSpPr>
          <p:nvPr/>
        </p:nvSpPr>
        <p:spPr bwMode="auto">
          <a:xfrm>
            <a:off x="4130675" y="2897188"/>
            <a:ext cx="0" cy="0"/>
          </a:xfrm>
          <a:prstGeom prst="line">
            <a:avLst/>
          </a:prstGeom>
          <a:noFill/>
          <a:ln w="9525">
            <a:solidFill>
              <a:schemeClr val="tx1"/>
            </a:solidFill>
            <a:round/>
            <a:headEnd/>
            <a:tailEnd type="triangle" w="med" len="med"/>
          </a:ln>
          <a:effectLst/>
        </p:spPr>
        <p:txBody>
          <a:bodyPr/>
          <a:lstStyle/>
          <a:p>
            <a:endParaRPr lang="en-CA"/>
          </a:p>
        </p:txBody>
      </p:sp>
      <p:sp>
        <p:nvSpPr>
          <p:cNvPr id="165901" name="Text Box 13"/>
          <p:cNvSpPr txBox="1">
            <a:spLocks noChangeArrowheads="1"/>
          </p:cNvSpPr>
          <p:nvPr/>
        </p:nvSpPr>
        <p:spPr bwMode="auto">
          <a:xfrm>
            <a:off x="690563" y="4725988"/>
            <a:ext cx="8021748" cy="1200329"/>
          </a:xfrm>
          <a:prstGeom prst="rect">
            <a:avLst/>
          </a:prstGeom>
          <a:noFill/>
          <a:ln w="9525">
            <a:noFill/>
            <a:miter lim="800000"/>
            <a:headEnd/>
            <a:tailEnd/>
          </a:ln>
          <a:effectLst/>
        </p:spPr>
        <p:txBody>
          <a:bodyPr wrap="none">
            <a:spAutoFit/>
          </a:bodyPr>
          <a:lstStyle/>
          <a:p>
            <a:r>
              <a:rPr lang="en-US" dirty="0" err="1"/>
              <a:t>F</a:t>
            </a:r>
            <a:r>
              <a:rPr lang="en-US" baseline="-25000" dirty="0" err="1"/>
              <a:t>cent</a:t>
            </a:r>
            <a:r>
              <a:rPr lang="en-US" dirty="0"/>
              <a:t> = -mv</a:t>
            </a:r>
            <a:r>
              <a:rPr lang="en-US" baseline="30000" dirty="0"/>
              <a:t>2</a:t>
            </a:r>
            <a:r>
              <a:rPr lang="en-US" dirty="0"/>
              <a:t>/r </a:t>
            </a:r>
          </a:p>
          <a:p>
            <a:r>
              <a:rPr lang="en-US" dirty="0"/>
              <a:t>for Coulomb force, = </a:t>
            </a:r>
            <a:r>
              <a:rPr lang="en-US" dirty="0" err="1"/>
              <a:t>kq</a:t>
            </a:r>
            <a:r>
              <a:rPr lang="en-US" baseline="-25000" dirty="0"/>
              <a:t>+</a:t>
            </a:r>
            <a:r>
              <a:rPr lang="en-US" dirty="0"/>
              <a:t> q</a:t>
            </a:r>
            <a:r>
              <a:rPr lang="en-US" baseline="-25000" dirty="0"/>
              <a:t>-</a:t>
            </a:r>
            <a:r>
              <a:rPr lang="en-US" dirty="0"/>
              <a:t>/r</a:t>
            </a:r>
            <a:r>
              <a:rPr lang="en-US" baseline="30000" dirty="0"/>
              <a:t>2</a:t>
            </a:r>
            <a:r>
              <a:rPr lang="en-US" dirty="0"/>
              <a:t>, so mv</a:t>
            </a:r>
            <a:r>
              <a:rPr lang="en-US" baseline="30000" dirty="0"/>
              <a:t>2</a:t>
            </a:r>
            <a:r>
              <a:rPr lang="en-US" dirty="0"/>
              <a:t>/r =ke</a:t>
            </a:r>
            <a:r>
              <a:rPr lang="en-US" baseline="30000" dirty="0"/>
              <a:t>2</a:t>
            </a:r>
            <a:r>
              <a:rPr lang="en-US" dirty="0"/>
              <a:t>/r</a:t>
            </a:r>
            <a:r>
              <a:rPr lang="en-US" baseline="30000" dirty="0"/>
              <a:t>2</a:t>
            </a:r>
            <a:r>
              <a:rPr lang="en-US" dirty="0"/>
              <a:t>, mv</a:t>
            </a:r>
            <a:r>
              <a:rPr lang="en-US" baseline="30000" dirty="0"/>
              <a:t>2</a:t>
            </a:r>
            <a:r>
              <a:rPr lang="en-US" dirty="0"/>
              <a:t> =</a:t>
            </a:r>
            <a:r>
              <a:rPr lang="en-US" dirty="0" smtClean="0"/>
              <a:t>ke</a:t>
            </a:r>
            <a:r>
              <a:rPr lang="en-US" baseline="30000" dirty="0" smtClean="0"/>
              <a:t>2</a:t>
            </a:r>
            <a:r>
              <a:rPr lang="en-US" dirty="0" smtClean="0"/>
              <a:t>/r</a:t>
            </a:r>
          </a:p>
          <a:p>
            <a:endParaRPr lang="en-US" dirty="0"/>
          </a:p>
        </p:txBody>
      </p:sp>
      <p:sp>
        <p:nvSpPr>
          <p:cNvPr id="165902" name="Line 14"/>
          <p:cNvSpPr>
            <a:spLocks noChangeShapeType="1"/>
          </p:cNvSpPr>
          <p:nvPr/>
        </p:nvSpPr>
        <p:spPr bwMode="auto">
          <a:xfrm>
            <a:off x="3305175" y="1652588"/>
            <a:ext cx="33338" cy="649287"/>
          </a:xfrm>
          <a:prstGeom prst="line">
            <a:avLst/>
          </a:prstGeom>
          <a:noFill/>
          <a:ln w="9525">
            <a:solidFill>
              <a:schemeClr val="tx1"/>
            </a:solidFill>
            <a:round/>
            <a:headEnd/>
            <a:tailEnd type="triangle" w="med" len="med"/>
          </a:ln>
          <a:effectLst/>
        </p:spPr>
        <p:txBody>
          <a:bodyPr/>
          <a:lstStyle/>
          <a:p>
            <a:endParaRPr lang="en-CA"/>
          </a:p>
        </p:txBody>
      </p:sp>
      <p:sp>
        <p:nvSpPr>
          <p:cNvPr id="165903" name="Text Box 15"/>
          <p:cNvSpPr txBox="1">
            <a:spLocks noChangeArrowheads="1"/>
          </p:cNvSpPr>
          <p:nvPr/>
        </p:nvSpPr>
        <p:spPr bwMode="auto">
          <a:xfrm>
            <a:off x="3300413" y="1641475"/>
            <a:ext cx="754062" cy="457200"/>
          </a:xfrm>
          <a:prstGeom prst="rect">
            <a:avLst/>
          </a:prstGeom>
          <a:noFill/>
          <a:ln w="9525">
            <a:noFill/>
            <a:miter lim="800000"/>
            <a:headEnd/>
            <a:tailEnd/>
          </a:ln>
          <a:effectLst/>
        </p:spPr>
        <p:txBody>
          <a:bodyPr wrap="none">
            <a:spAutoFit/>
          </a:bodyPr>
          <a:lstStyle/>
          <a:p>
            <a:r>
              <a:rPr lang="en-US"/>
              <a:t>F</a:t>
            </a:r>
            <a:r>
              <a:rPr lang="en-US" baseline="-25000"/>
              <a:t>cent</a:t>
            </a:r>
          </a:p>
        </p:txBody>
      </p:sp>
      <p:sp>
        <p:nvSpPr>
          <p:cNvPr id="165904" name="Text Box 16"/>
          <p:cNvSpPr txBox="1">
            <a:spLocks noChangeArrowheads="1"/>
          </p:cNvSpPr>
          <p:nvPr/>
        </p:nvSpPr>
        <p:spPr bwMode="auto">
          <a:xfrm>
            <a:off x="5568496" y="6191931"/>
            <a:ext cx="2890838" cy="457200"/>
          </a:xfrm>
          <a:prstGeom prst="rect">
            <a:avLst/>
          </a:prstGeom>
          <a:noFill/>
          <a:ln w="9525">
            <a:noFill/>
            <a:miter lim="800000"/>
            <a:headEnd/>
            <a:tailEnd/>
          </a:ln>
          <a:effectLst/>
        </p:spPr>
        <p:txBody>
          <a:bodyPr wrap="none">
            <a:spAutoFit/>
          </a:bodyPr>
          <a:lstStyle/>
          <a:p>
            <a:r>
              <a:rPr lang="en-US" dirty="0"/>
              <a:t>k =1/4</a:t>
            </a:r>
            <a:r>
              <a:rPr lang="el-GR" dirty="0">
                <a:cs typeface="Arial" charset="0"/>
              </a:rPr>
              <a:t>π</a:t>
            </a:r>
            <a:r>
              <a:rPr lang="el-GR" dirty="0">
                <a:cs typeface="Arial" charset="0"/>
                <a:sym typeface="Symbol" pitchFamily="18" charset="2"/>
              </a:rPr>
              <a:t></a:t>
            </a:r>
            <a:r>
              <a:rPr lang="en-US" baseline="-25000" dirty="0">
                <a:cs typeface="Arial" charset="0"/>
                <a:sym typeface="Symbol" pitchFamily="18" charset="2"/>
              </a:rPr>
              <a:t>0 </a:t>
            </a:r>
            <a:r>
              <a:rPr lang="en-US" dirty="0">
                <a:cs typeface="Arial" charset="0"/>
                <a:sym typeface="Symbol" pitchFamily="18" charset="2"/>
              </a:rPr>
              <a:t>(textbook)</a:t>
            </a:r>
            <a:endParaRPr lang="el-GR" baseline="-25000" dirty="0">
              <a:cs typeface="Arial" charset="0"/>
              <a:sym typeface="Symbol" pitchFamily="18" charset="2"/>
            </a:endParaRPr>
          </a:p>
        </p:txBody>
      </p:sp>
      <p:sp>
        <p:nvSpPr>
          <p:cNvPr id="18" name="Rectangle 17"/>
          <p:cNvSpPr/>
          <p:nvPr/>
        </p:nvSpPr>
        <p:spPr>
          <a:xfrm>
            <a:off x="486229" y="5684131"/>
            <a:ext cx="5783942" cy="461665"/>
          </a:xfrm>
          <a:prstGeom prst="rect">
            <a:avLst/>
          </a:prstGeom>
        </p:spPr>
        <p:txBody>
          <a:bodyPr wrap="square">
            <a:spAutoFit/>
          </a:bodyPr>
          <a:lstStyle/>
          <a:p>
            <a:r>
              <a:rPr lang="en-US" dirty="0" smtClean="0"/>
              <a:t>( </a:t>
            </a:r>
            <a:r>
              <a:rPr lang="en-US" dirty="0" err="1" smtClean="0"/>
              <a:t>q</a:t>
            </a:r>
            <a:r>
              <a:rPr lang="en-US" baseline="-25000" dirty="0" err="1" smtClean="0"/>
              <a:t>+</a:t>
            </a:r>
            <a:r>
              <a:rPr lang="en-US" dirty="0" err="1" smtClean="0"/>
              <a:t>q</a:t>
            </a:r>
            <a:r>
              <a:rPr lang="en-US" baseline="-25000" dirty="0" smtClean="0"/>
              <a:t>-</a:t>
            </a:r>
            <a:r>
              <a:rPr lang="en-US" dirty="0" smtClean="0"/>
              <a:t> = -e</a:t>
            </a:r>
            <a:r>
              <a:rPr lang="en-US" baseline="30000" dirty="0" smtClean="0"/>
              <a:t>2</a:t>
            </a:r>
            <a:r>
              <a:rPr lang="en-US" dirty="0" smtClean="0"/>
              <a:t>, (e = 1.6 x 10</a:t>
            </a:r>
            <a:r>
              <a:rPr lang="en-US" baseline="30000" dirty="0" smtClean="0"/>
              <a:t>-19</a:t>
            </a:r>
            <a:r>
              <a:rPr lang="en-US" dirty="0" smtClean="0"/>
              <a:t> Coulomb)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590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590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901" grpId="0"/>
      <p:bldP spid="165904"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3"/>
          <p:cNvSpPr>
            <a:spLocks noGrp="1"/>
          </p:cNvSpPr>
          <p:nvPr>
            <p:ph type="sldNum" sz="quarter" idx="12"/>
          </p:nvPr>
        </p:nvSpPr>
        <p:spPr/>
        <p:txBody>
          <a:bodyPr/>
          <a:lstStyle/>
          <a:p>
            <a:fld id="{B4E67452-3784-4CA3-ABDC-38054F39B33A}" type="slidenum">
              <a:rPr lang="en-US"/>
              <a:pPr/>
              <a:t>18</a:t>
            </a:fld>
            <a:endParaRPr lang="en-US"/>
          </a:p>
        </p:txBody>
      </p:sp>
      <p:sp>
        <p:nvSpPr>
          <p:cNvPr id="167938" name="Text Box 2"/>
          <p:cNvSpPr txBox="1">
            <a:spLocks noChangeArrowheads="1"/>
          </p:cNvSpPr>
          <p:nvPr/>
        </p:nvSpPr>
        <p:spPr bwMode="auto">
          <a:xfrm>
            <a:off x="800100" y="120650"/>
            <a:ext cx="7812088" cy="822325"/>
          </a:xfrm>
          <a:prstGeom prst="rect">
            <a:avLst/>
          </a:prstGeom>
          <a:noFill/>
          <a:ln w="9525">
            <a:noFill/>
            <a:miter lim="800000"/>
            <a:headEnd/>
            <a:tailEnd/>
          </a:ln>
          <a:effectLst/>
        </p:spPr>
        <p:txBody>
          <a:bodyPr wrap="none">
            <a:spAutoFit/>
          </a:bodyPr>
          <a:lstStyle/>
          <a:p>
            <a:r>
              <a:rPr lang="en-US" dirty="0"/>
              <a:t>If going around in little orbits, important implications from</a:t>
            </a:r>
          </a:p>
          <a:p>
            <a:r>
              <a:rPr lang="en-US" dirty="0"/>
              <a:t>classical physics </a:t>
            </a:r>
            <a:r>
              <a:rPr lang="en-US" i="1" dirty="0"/>
              <a:t>(review of phys I- planets etc)</a:t>
            </a:r>
          </a:p>
        </p:txBody>
      </p:sp>
      <p:sp>
        <p:nvSpPr>
          <p:cNvPr id="167944" name="Text Box 8"/>
          <p:cNvSpPr txBox="1">
            <a:spLocks noChangeArrowheads="1"/>
          </p:cNvSpPr>
          <p:nvPr/>
        </p:nvSpPr>
        <p:spPr bwMode="auto">
          <a:xfrm>
            <a:off x="3346450" y="981075"/>
            <a:ext cx="336550" cy="457200"/>
          </a:xfrm>
          <a:prstGeom prst="rect">
            <a:avLst/>
          </a:prstGeom>
          <a:noFill/>
          <a:ln w="9525">
            <a:noFill/>
            <a:miter lim="800000"/>
            <a:headEnd/>
            <a:tailEnd/>
          </a:ln>
          <a:effectLst/>
        </p:spPr>
        <p:txBody>
          <a:bodyPr wrap="none">
            <a:spAutoFit/>
          </a:bodyPr>
          <a:lstStyle/>
          <a:p>
            <a:r>
              <a:rPr lang="en-US"/>
              <a:t>v</a:t>
            </a:r>
          </a:p>
        </p:txBody>
      </p:sp>
      <p:sp>
        <p:nvSpPr>
          <p:cNvPr id="167946" name="Text Box 10"/>
          <p:cNvSpPr txBox="1">
            <a:spLocks noChangeArrowheads="1"/>
          </p:cNvSpPr>
          <p:nvPr/>
        </p:nvSpPr>
        <p:spPr bwMode="auto">
          <a:xfrm>
            <a:off x="4886325" y="936625"/>
            <a:ext cx="3881438" cy="822325"/>
          </a:xfrm>
          <a:prstGeom prst="rect">
            <a:avLst/>
          </a:prstGeom>
          <a:noFill/>
          <a:ln w="9525">
            <a:noFill/>
            <a:miter lim="800000"/>
            <a:headEnd/>
            <a:tailEnd/>
          </a:ln>
          <a:effectLst/>
        </p:spPr>
        <p:txBody>
          <a:bodyPr wrap="none">
            <a:spAutoFit/>
          </a:bodyPr>
          <a:lstStyle/>
          <a:p>
            <a:r>
              <a:rPr lang="en-US"/>
              <a:t>Basic connections between</a:t>
            </a:r>
          </a:p>
          <a:p>
            <a:r>
              <a:rPr lang="en-US"/>
              <a:t>r, v, and energy!</a:t>
            </a:r>
          </a:p>
        </p:txBody>
      </p:sp>
      <p:sp>
        <p:nvSpPr>
          <p:cNvPr id="167949" name="Text Box 13"/>
          <p:cNvSpPr txBox="1">
            <a:spLocks noChangeArrowheads="1"/>
          </p:cNvSpPr>
          <p:nvPr/>
        </p:nvSpPr>
        <p:spPr bwMode="auto">
          <a:xfrm>
            <a:off x="3857171" y="1760311"/>
            <a:ext cx="4766048" cy="461665"/>
          </a:xfrm>
          <a:prstGeom prst="rect">
            <a:avLst/>
          </a:prstGeom>
          <a:noFill/>
          <a:ln w="9525">
            <a:noFill/>
            <a:miter lim="800000"/>
            <a:headEnd/>
            <a:tailEnd/>
          </a:ln>
          <a:effectLst/>
        </p:spPr>
        <p:txBody>
          <a:bodyPr wrap="none">
            <a:spAutoFit/>
          </a:bodyPr>
          <a:lstStyle/>
          <a:p>
            <a:r>
              <a:rPr lang="en-US" dirty="0" smtClean="0"/>
              <a:t> balance of forces give mv</a:t>
            </a:r>
            <a:r>
              <a:rPr lang="en-US" baseline="30000" dirty="0" smtClean="0"/>
              <a:t>2</a:t>
            </a:r>
            <a:r>
              <a:rPr lang="en-US" dirty="0" smtClean="0"/>
              <a:t> </a:t>
            </a:r>
            <a:r>
              <a:rPr lang="en-US" dirty="0"/>
              <a:t>=ke</a:t>
            </a:r>
            <a:r>
              <a:rPr lang="en-US" baseline="30000" dirty="0"/>
              <a:t>2</a:t>
            </a:r>
            <a:r>
              <a:rPr lang="en-US" dirty="0"/>
              <a:t>/r</a:t>
            </a:r>
            <a:endParaRPr lang="en-US" baseline="30000" dirty="0"/>
          </a:p>
        </p:txBody>
      </p:sp>
      <p:grpSp>
        <p:nvGrpSpPr>
          <p:cNvPr id="167953" name="Group 17"/>
          <p:cNvGrpSpPr>
            <a:grpSpLocks/>
          </p:cNvGrpSpPr>
          <p:nvPr/>
        </p:nvGrpSpPr>
        <p:grpSpPr bwMode="auto">
          <a:xfrm>
            <a:off x="879475" y="935038"/>
            <a:ext cx="2381250" cy="2301875"/>
            <a:chOff x="1058" y="820"/>
            <a:chExt cx="2013" cy="1946"/>
          </a:xfrm>
        </p:grpSpPr>
        <p:sp>
          <p:nvSpPr>
            <p:cNvPr id="167939" name="Oval 3"/>
            <p:cNvSpPr>
              <a:spLocks noChangeArrowheads="1"/>
            </p:cNvSpPr>
            <p:nvPr/>
          </p:nvSpPr>
          <p:spPr bwMode="auto">
            <a:xfrm>
              <a:off x="1994" y="1751"/>
              <a:ext cx="161" cy="160"/>
            </a:xfrm>
            <a:prstGeom prst="ellipse">
              <a:avLst/>
            </a:prstGeom>
            <a:solidFill>
              <a:srgbClr val="990033"/>
            </a:solidFill>
            <a:ln w="9525">
              <a:solidFill>
                <a:schemeClr val="tx1"/>
              </a:solidFill>
              <a:round/>
              <a:headEnd/>
              <a:tailEnd/>
            </a:ln>
            <a:effectLst/>
          </p:spPr>
          <p:txBody>
            <a:bodyPr wrap="none" anchor="ctr"/>
            <a:lstStyle/>
            <a:p>
              <a:pPr algn="ctr">
                <a:lnSpc>
                  <a:spcPct val="70000"/>
                </a:lnSpc>
              </a:pPr>
              <a:r>
                <a:rPr lang="en-US" sz="2200">
                  <a:solidFill>
                    <a:schemeClr val="bg1"/>
                  </a:solidFill>
                </a:rPr>
                <a:t>+</a:t>
              </a:r>
            </a:p>
          </p:txBody>
        </p:sp>
        <p:sp>
          <p:nvSpPr>
            <p:cNvPr id="167940" name="Oval 4"/>
            <p:cNvSpPr>
              <a:spLocks noChangeArrowheads="1"/>
            </p:cNvSpPr>
            <p:nvPr/>
          </p:nvSpPr>
          <p:spPr bwMode="auto">
            <a:xfrm>
              <a:off x="1058" y="899"/>
              <a:ext cx="2013" cy="1867"/>
            </a:xfrm>
            <a:prstGeom prst="ellipse">
              <a:avLst/>
            </a:prstGeom>
            <a:noFill/>
            <a:ln w="9525">
              <a:solidFill>
                <a:schemeClr val="tx1"/>
              </a:solidFill>
              <a:prstDash val="dash"/>
              <a:round/>
              <a:headEnd/>
              <a:tailEnd/>
            </a:ln>
            <a:effectLst/>
          </p:spPr>
          <p:txBody>
            <a:bodyPr wrap="none" anchor="ctr"/>
            <a:lstStyle/>
            <a:p>
              <a:endParaRPr lang="en-CA"/>
            </a:p>
          </p:txBody>
        </p:sp>
        <p:sp>
          <p:nvSpPr>
            <p:cNvPr id="167941" name="Oval 5"/>
            <p:cNvSpPr>
              <a:spLocks noChangeArrowheads="1"/>
            </p:cNvSpPr>
            <p:nvPr/>
          </p:nvSpPr>
          <p:spPr bwMode="auto">
            <a:xfrm>
              <a:off x="1962" y="820"/>
              <a:ext cx="126" cy="140"/>
            </a:xfrm>
            <a:prstGeom prst="ellipse">
              <a:avLst/>
            </a:prstGeom>
            <a:solidFill>
              <a:schemeClr val="accent1"/>
            </a:solidFill>
            <a:ln w="9525">
              <a:solidFill>
                <a:schemeClr val="tx1"/>
              </a:solidFill>
              <a:round/>
              <a:headEnd/>
              <a:tailEnd/>
            </a:ln>
            <a:effectLst/>
          </p:spPr>
          <p:txBody>
            <a:bodyPr wrap="none" anchor="ctr"/>
            <a:lstStyle/>
            <a:p>
              <a:pPr algn="ctr"/>
              <a:r>
                <a:rPr lang="en-US" b="1"/>
                <a:t>-</a:t>
              </a:r>
            </a:p>
          </p:txBody>
        </p:sp>
        <p:sp>
          <p:nvSpPr>
            <p:cNvPr id="167942" name="Line 6"/>
            <p:cNvSpPr>
              <a:spLocks noChangeShapeType="1"/>
            </p:cNvSpPr>
            <p:nvPr/>
          </p:nvSpPr>
          <p:spPr bwMode="auto">
            <a:xfrm flipH="1" flipV="1">
              <a:off x="2039" y="1020"/>
              <a:ext cx="16" cy="710"/>
            </a:xfrm>
            <a:prstGeom prst="line">
              <a:avLst/>
            </a:prstGeom>
            <a:noFill/>
            <a:ln w="9525">
              <a:solidFill>
                <a:schemeClr val="tx1"/>
              </a:solidFill>
              <a:prstDash val="sysDot"/>
              <a:round/>
              <a:headEnd type="arrow" w="med" len="med"/>
              <a:tailEnd type="arrow" w="med" len="med"/>
            </a:ln>
            <a:effectLst/>
          </p:spPr>
          <p:txBody>
            <a:bodyPr/>
            <a:lstStyle/>
            <a:p>
              <a:endParaRPr lang="en-CA"/>
            </a:p>
          </p:txBody>
        </p:sp>
        <p:sp>
          <p:nvSpPr>
            <p:cNvPr id="167943" name="Text Box 7"/>
            <p:cNvSpPr txBox="1">
              <a:spLocks noChangeArrowheads="1"/>
            </p:cNvSpPr>
            <p:nvPr/>
          </p:nvSpPr>
          <p:spPr bwMode="auto">
            <a:xfrm>
              <a:off x="1873" y="1221"/>
              <a:ext cx="241" cy="387"/>
            </a:xfrm>
            <a:prstGeom prst="rect">
              <a:avLst/>
            </a:prstGeom>
            <a:noFill/>
            <a:ln w="9525">
              <a:noFill/>
              <a:miter lim="800000"/>
              <a:headEnd/>
              <a:tailEnd/>
            </a:ln>
            <a:effectLst/>
          </p:spPr>
          <p:txBody>
            <a:bodyPr wrap="none">
              <a:spAutoFit/>
            </a:bodyPr>
            <a:lstStyle/>
            <a:p>
              <a:r>
                <a:rPr lang="en-US"/>
                <a:t>r</a:t>
              </a:r>
            </a:p>
          </p:txBody>
        </p:sp>
        <p:sp>
          <p:nvSpPr>
            <p:cNvPr id="167945" name="Line 9"/>
            <p:cNvSpPr>
              <a:spLocks noChangeShapeType="1"/>
            </p:cNvSpPr>
            <p:nvPr/>
          </p:nvSpPr>
          <p:spPr bwMode="auto">
            <a:xfrm>
              <a:off x="2165" y="847"/>
              <a:ext cx="201" cy="27"/>
            </a:xfrm>
            <a:prstGeom prst="line">
              <a:avLst/>
            </a:prstGeom>
            <a:noFill/>
            <a:ln w="9525">
              <a:solidFill>
                <a:schemeClr val="tx1"/>
              </a:solidFill>
              <a:round/>
              <a:headEnd/>
              <a:tailEnd type="triangle" w="med" len="med"/>
            </a:ln>
            <a:effectLst/>
          </p:spPr>
          <p:txBody>
            <a:bodyPr/>
            <a:lstStyle/>
            <a:p>
              <a:endParaRPr lang="en-CA"/>
            </a:p>
          </p:txBody>
        </p:sp>
        <p:sp>
          <p:nvSpPr>
            <p:cNvPr id="167948" name="Line 12"/>
            <p:cNvSpPr>
              <a:spLocks noChangeShapeType="1"/>
            </p:cNvSpPr>
            <p:nvPr/>
          </p:nvSpPr>
          <p:spPr bwMode="auto">
            <a:xfrm>
              <a:off x="2602" y="1825"/>
              <a:ext cx="0" cy="0"/>
            </a:xfrm>
            <a:prstGeom prst="line">
              <a:avLst/>
            </a:prstGeom>
            <a:noFill/>
            <a:ln w="9525">
              <a:solidFill>
                <a:schemeClr val="tx1"/>
              </a:solidFill>
              <a:round/>
              <a:headEnd/>
              <a:tailEnd type="triangle" w="med" len="med"/>
            </a:ln>
            <a:effectLst/>
          </p:spPr>
          <p:txBody>
            <a:bodyPr/>
            <a:lstStyle/>
            <a:p>
              <a:endParaRPr lang="en-CA"/>
            </a:p>
          </p:txBody>
        </p:sp>
        <p:sp>
          <p:nvSpPr>
            <p:cNvPr id="167950" name="Line 14"/>
            <p:cNvSpPr>
              <a:spLocks noChangeShapeType="1"/>
            </p:cNvSpPr>
            <p:nvPr/>
          </p:nvSpPr>
          <p:spPr bwMode="auto">
            <a:xfrm>
              <a:off x="2082" y="1041"/>
              <a:ext cx="21" cy="409"/>
            </a:xfrm>
            <a:prstGeom prst="line">
              <a:avLst/>
            </a:prstGeom>
            <a:noFill/>
            <a:ln w="9525">
              <a:solidFill>
                <a:schemeClr val="tx1"/>
              </a:solidFill>
              <a:round/>
              <a:headEnd/>
              <a:tailEnd type="triangle" w="med" len="med"/>
            </a:ln>
            <a:effectLst/>
          </p:spPr>
          <p:txBody>
            <a:bodyPr/>
            <a:lstStyle/>
            <a:p>
              <a:endParaRPr lang="en-CA"/>
            </a:p>
          </p:txBody>
        </p:sp>
        <p:sp>
          <p:nvSpPr>
            <p:cNvPr id="167951" name="Text Box 15"/>
            <p:cNvSpPr txBox="1">
              <a:spLocks noChangeArrowheads="1"/>
            </p:cNvSpPr>
            <p:nvPr/>
          </p:nvSpPr>
          <p:spPr bwMode="auto">
            <a:xfrm>
              <a:off x="2079" y="1033"/>
              <a:ext cx="638" cy="387"/>
            </a:xfrm>
            <a:prstGeom prst="rect">
              <a:avLst/>
            </a:prstGeom>
            <a:noFill/>
            <a:ln w="9525">
              <a:noFill/>
              <a:miter lim="800000"/>
              <a:headEnd/>
              <a:tailEnd/>
            </a:ln>
            <a:effectLst/>
          </p:spPr>
          <p:txBody>
            <a:bodyPr wrap="none">
              <a:spAutoFit/>
            </a:bodyPr>
            <a:lstStyle/>
            <a:p>
              <a:r>
                <a:rPr lang="en-US"/>
                <a:t>F</a:t>
              </a:r>
              <a:r>
                <a:rPr lang="en-US" baseline="-25000"/>
                <a:t>cent</a:t>
              </a:r>
            </a:p>
          </p:txBody>
        </p:sp>
      </p:grpSp>
      <p:sp>
        <p:nvSpPr>
          <p:cNvPr id="167954" name="Text Box 18"/>
          <p:cNvSpPr txBox="1">
            <a:spLocks noChangeArrowheads="1"/>
          </p:cNvSpPr>
          <p:nvPr/>
        </p:nvSpPr>
        <p:spPr bwMode="auto">
          <a:xfrm>
            <a:off x="3599317" y="2292350"/>
            <a:ext cx="5322291" cy="461665"/>
          </a:xfrm>
          <a:prstGeom prst="rect">
            <a:avLst/>
          </a:prstGeom>
          <a:noFill/>
          <a:ln w="9525">
            <a:noFill/>
            <a:miter lim="800000"/>
            <a:headEnd/>
            <a:tailEnd/>
          </a:ln>
          <a:effectLst/>
        </p:spPr>
        <p:txBody>
          <a:bodyPr wrap="none">
            <a:spAutoFit/>
          </a:bodyPr>
          <a:lstStyle/>
          <a:p>
            <a:r>
              <a:rPr lang="en-US" dirty="0" smtClean="0"/>
              <a:t>Energy:  E </a:t>
            </a:r>
            <a:r>
              <a:rPr lang="en-US" dirty="0"/>
              <a:t>= </a:t>
            </a:r>
            <a:r>
              <a:rPr lang="en-US" dirty="0" err="1"/>
              <a:t>KE</a:t>
            </a:r>
            <a:r>
              <a:rPr lang="en-US" dirty="0"/>
              <a:t> + PE =(0.5) mv</a:t>
            </a:r>
            <a:r>
              <a:rPr lang="en-US" baseline="30000" dirty="0"/>
              <a:t>2</a:t>
            </a:r>
            <a:r>
              <a:rPr lang="en-US" dirty="0"/>
              <a:t> +PE</a:t>
            </a:r>
          </a:p>
        </p:txBody>
      </p:sp>
      <p:sp>
        <p:nvSpPr>
          <p:cNvPr id="167995" name="Text Box 59"/>
          <p:cNvSpPr txBox="1">
            <a:spLocks noChangeArrowheads="1"/>
          </p:cNvSpPr>
          <p:nvPr/>
        </p:nvSpPr>
        <p:spPr bwMode="auto">
          <a:xfrm>
            <a:off x="5813425" y="2776538"/>
            <a:ext cx="1031051" cy="461665"/>
          </a:xfrm>
          <a:prstGeom prst="rect">
            <a:avLst/>
          </a:prstGeom>
          <a:noFill/>
          <a:ln w="9525">
            <a:noFill/>
            <a:miter lim="800000"/>
            <a:headEnd/>
            <a:tailEnd/>
          </a:ln>
          <a:effectLst/>
        </p:spPr>
        <p:txBody>
          <a:bodyPr wrap="none">
            <a:spAutoFit/>
          </a:bodyPr>
          <a:lstStyle/>
          <a:p>
            <a:r>
              <a:rPr lang="en-US" dirty="0"/>
              <a:t>PE </a:t>
            </a:r>
            <a:r>
              <a:rPr lang="en-US" dirty="0" smtClean="0"/>
              <a:t>=?</a:t>
            </a:r>
            <a:endParaRPr lang="en-US" dirty="0"/>
          </a:p>
        </p:txBody>
      </p:sp>
      <p:grpSp>
        <p:nvGrpSpPr>
          <p:cNvPr id="167999" name="Group 63"/>
          <p:cNvGrpSpPr>
            <a:grpSpLocks/>
          </p:cNvGrpSpPr>
          <p:nvPr/>
        </p:nvGrpSpPr>
        <p:grpSpPr bwMode="auto">
          <a:xfrm>
            <a:off x="546100" y="2959100"/>
            <a:ext cx="5183188" cy="3176588"/>
            <a:chOff x="344" y="1864"/>
            <a:chExt cx="3265" cy="2001"/>
          </a:xfrm>
        </p:grpSpPr>
        <p:sp>
          <p:nvSpPr>
            <p:cNvPr id="167956" name="Line 20"/>
            <p:cNvSpPr>
              <a:spLocks noChangeShapeType="1"/>
            </p:cNvSpPr>
            <p:nvPr/>
          </p:nvSpPr>
          <p:spPr bwMode="auto">
            <a:xfrm>
              <a:off x="1249" y="3863"/>
              <a:ext cx="41" cy="2"/>
            </a:xfrm>
            <a:prstGeom prst="line">
              <a:avLst/>
            </a:prstGeom>
            <a:noFill/>
            <a:ln w="0">
              <a:solidFill>
                <a:schemeClr val="tx1"/>
              </a:solidFill>
              <a:round/>
              <a:headEnd/>
              <a:tailEnd/>
            </a:ln>
          </p:spPr>
          <p:txBody>
            <a:bodyPr/>
            <a:lstStyle/>
            <a:p>
              <a:endParaRPr lang="en-CA"/>
            </a:p>
          </p:txBody>
        </p:sp>
        <p:sp>
          <p:nvSpPr>
            <p:cNvPr id="167957" name="Line 21"/>
            <p:cNvSpPr>
              <a:spLocks noChangeShapeType="1"/>
            </p:cNvSpPr>
            <p:nvPr/>
          </p:nvSpPr>
          <p:spPr bwMode="auto">
            <a:xfrm>
              <a:off x="1249" y="3595"/>
              <a:ext cx="41" cy="2"/>
            </a:xfrm>
            <a:prstGeom prst="line">
              <a:avLst/>
            </a:prstGeom>
            <a:noFill/>
            <a:ln w="0">
              <a:solidFill>
                <a:schemeClr val="tx1"/>
              </a:solidFill>
              <a:round/>
              <a:headEnd/>
              <a:tailEnd/>
            </a:ln>
          </p:spPr>
          <p:txBody>
            <a:bodyPr/>
            <a:lstStyle/>
            <a:p>
              <a:endParaRPr lang="en-CA"/>
            </a:p>
          </p:txBody>
        </p:sp>
        <p:sp>
          <p:nvSpPr>
            <p:cNvPr id="167958" name="Line 22"/>
            <p:cNvSpPr>
              <a:spLocks noChangeShapeType="1"/>
            </p:cNvSpPr>
            <p:nvPr/>
          </p:nvSpPr>
          <p:spPr bwMode="auto">
            <a:xfrm>
              <a:off x="1249" y="2236"/>
              <a:ext cx="41" cy="2"/>
            </a:xfrm>
            <a:prstGeom prst="line">
              <a:avLst/>
            </a:prstGeom>
            <a:noFill/>
            <a:ln w="0">
              <a:solidFill>
                <a:schemeClr val="tx1"/>
              </a:solidFill>
              <a:round/>
              <a:headEnd/>
              <a:tailEnd/>
            </a:ln>
          </p:spPr>
          <p:txBody>
            <a:bodyPr/>
            <a:lstStyle/>
            <a:p>
              <a:endParaRPr lang="en-CA"/>
            </a:p>
          </p:txBody>
        </p:sp>
        <p:sp>
          <p:nvSpPr>
            <p:cNvPr id="167955" name="Line 19"/>
            <p:cNvSpPr>
              <a:spLocks noChangeShapeType="1"/>
            </p:cNvSpPr>
            <p:nvPr/>
          </p:nvSpPr>
          <p:spPr bwMode="auto">
            <a:xfrm>
              <a:off x="1298" y="2236"/>
              <a:ext cx="2" cy="1627"/>
            </a:xfrm>
            <a:prstGeom prst="line">
              <a:avLst/>
            </a:prstGeom>
            <a:noFill/>
            <a:ln w="0">
              <a:solidFill>
                <a:schemeClr val="tx1"/>
              </a:solidFill>
              <a:round/>
              <a:headEnd/>
              <a:tailEnd/>
            </a:ln>
          </p:spPr>
          <p:txBody>
            <a:bodyPr/>
            <a:lstStyle/>
            <a:p>
              <a:endParaRPr lang="en-CA"/>
            </a:p>
          </p:txBody>
        </p:sp>
        <p:sp>
          <p:nvSpPr>
            <p:cNvPr id="167959" name="Line 23"/>
            <p:cNvSpPr>
              <a:spLocks noChangeShapeType="1"/>
            </p:cNvSpPr>
            <p:nvPr/>
          </p:nvSpPr>
          <p:spPr bwMode="auto">
            <a:xfrm>
              <a:off x="1276" y="2236"/>
              <a:ext cx="1918" cy="2"/>
            </a:xfrm>
            <a:prstGeom prst="line">
              <a:avLst/>
            </a:prstGeom>
            <a:noFill/>
            <a:ln w="0">
              <a:solidFill>
                <a:schemeClr val="tx1"/>
              </a:solidFill>
              <a:round/>
              <a:headEnd/>
              <a:tailEnd/>
            </a:ln>
          </p:spPr>
          <p:txBody>
            <a:bodyPr/>
            <a:lstStyle/>
            <a:p>
              <a:endParaRPr lang="en-CA"/>
            </a:p>
          </p:txBody>
        </p:sp>
        <p:sp>
          <p:nvSpPr>
            <p:cNvPr id="167963" name="Line 27"/>
            <p:cNvSpPr>
              <a:spLocks noChangeShapeType="1"/>
            </p:cNvSpPr>
            <p:nvPr/>
          </p:nvSpPr>
          <p:spPr bwMode="auto">
            <a:xfrm flipV="1">
              <a:off x="1298" y="2236"/>
              <a:ext cx="2" cy="19"/>
            </a:xfrm>
            <a:prstGeom prst="line">
              <a:avLst/>
            </a:prstGeom>
            <a:noFill/>
            <a:ln w="0">
              <a:solidFill>
                <a:schemeClr val="tx1"/>
              </a:solidFill>
              <a:round/>
              <a:headEnd/>
              <a:tailEnd/>
            </a:ln>
          </p:spPr>
          <p:txBody>
            <a:bodyPr/>
            <a:lstStyle/>
            <a:p>
              <a:endParaRPr lang="en-CA"/>
            </a:p>
          </p:txBody>
        </p:sp>
        <p:sp>
          <p:nvSpPr>
            <p:cNvPr id="167964" name="Line 28"/>
            <p:cNvSpPr>
              <a:spLocks noChangeShapeType="1"/>
            </p:cNvSpPr>
            <p:nvPr/>
          </p:nvSpPr>
          <p:spPr bwMode="auto">
            <a:xfrm flipV="1">
              <a:off x="1672" y="2236"/>
              <a:ext cx="3" cy="19"/>
            </a:xfrm>
            <a:prstGeom prst="line">
              <a:avLst/>
            </a:prstGeom>
            <a:noFill/>
            <a:ln w="0">
              <a:solidFill>
                <a:schemeClr val="tx1"/>
              </a:solidFill>
              <a:round/>
              <a:headEnd/>
              <a:tailEnd/>
            </a:ln>
          </p:spPr>
          <p:txBody>
            <a:bodyPr/>
            <a:lstStyle/>
            <a:p>
              <a:endParaRPr lang="en-CA"/>
            </a:p>
          </p:txBody>
        </p:sp>
        <p:sp>
          <p:nvSpPr>
            <p:cNvPr id="167965" name="Line 29"/>
            <p:cNvSpPr>
              <a:spLocks noChangeShapeType="1"/>
            </p:cNvSpPr>
            <p:nvPr/>
          </p:nvSpPr>
          <p:spPr bwMode="auto">
            <a:xfrm flipV="1">
              <a:off x="2061" y="2236"/>
              <a:ext cx="3" cy="19"/>
            </a:xfrm>
            <a:prstGeom prst="line">
              <a:avLst/>
            </a:prstGeom>
            <a:noFill/>
            <a:ln w="0">
              <a:solidFill>
                <a:schemeClr val="tx1"/>
              </a:solidFill>
              <a:round/>
              <a:headEnd/>
              <a:tailEnd/>
            </a:ln>
          </p:spPr>
          <p:txBody>
            <a:bodyPr/>
            <a:lstStyle/>
            <a:p>
              <a:endParaRPr lang="en-CA"/>
            </a:p>
          </p:txBody>
        </p:sp>
        <p:sp>
          <p:nvSpPr>
            <p:cNvPr id="167966" name="Line 30"/>
            <p:cNvSpPr>
              <a:spLocks noChangeShapeType="1"/>
            </p:cNvSpPr>
            <p:nvPr/>
          </p:nvSpPr>
          <p:spPr bwMode="auto">
            <a:xfrm flipV="1">
              <a:off x="2433" y="2236"/>
              <a:ext cx="3" cy="19"/>
            </a:xfrm>
            <a:prstGeom prst="line">
              <a:avLst/>
            </a:prstGeom>
            <a:noFill/>
            <a:ln w="0">
              <a:solidFill>
                <a:schemeClr val="tx1"/>
              </a:solidFill>
              <a:round/>
              <a:headEnd/>
              <a:tailEnd/>
            </a:ln>
          </p:spPr>
          <p:txBody>
            <a:bodyPr/>
            <a:lstStyle/>
            <a:p>
              <a:endParaRPr lang="en-CA"/>
            </a:p>
          </p:txBody>
        </p:sp>
        <p:sp>
          <p:nvSpPr>
            <p:cNvPr id="167967" name="Line 31"/>
            <p:cNvSpPr>
              <a:spLocks noChangeShapeType="1"/>
            </p:cNvSpPr>
            <p:nvPr/>
          </p:nvSpPr>
          <p:spPr bwMode="auto">
            <a:xfrm flipV="1">
              <a:off x="2820" y="2236"/>
              <a:ext cx="5" cy="19"/>
            </a:xfrm>
            <a:prstGeom prst="line">
              <a:avLst/>
            </a:prstGeom>
            <a:noFill/>
            <a:ln w="0">
              <a:solidFill>
                <a:schemeClr val="tx1"/>
              </a:solidFill>
              <a:round/>
              <a:headEnd/>
              <a:tailEnd/>
            </a:ln>
          </p:spPr>
          <p:txBody>
            <a:bodyPr/>
            <a:lstStyle/>
            <a:p>
              <a:endParaRPr lang="en-CA"/>
            </a:p>
          </p:txBody>
        </p:sp>
        <p:sp>
          <p:nvSpPr>
            <p:cNvPr id="167968" name="Line 32"/>
            <p:cNvSpPr>
              <a:spLocks noChangeShapeType="1"/>
            </p:cNvSpPr>
            <p:nvPr/>
          </p:nvSpPr>
          <p:spPr bwMode="auto">
            <a:xfrm flipV="1">
              <a:off x="3194" y="2236"/>
              <a:ext cx="3" cy="19"/>
            </a:xfrm>
            <a:prstGeom prst="line">
              <a:avLst/>
            </a:prstGeom>
            <a:noFill/>
            <a:ln w="0">
              <a:solidFill>
                <a:schemeClr val="tx1"/>
              </a:solidFill>
              <a:round/>
              <a:headEnd/>
              <a:tailEnd/>
            </a:ln>
          </p:spPr>
          <p:txBody>
            <a:bodyPr/>
            <a:lstStyle/>
            <a:p>
              <a:endParaRPr lang="en-CA"/>
            </a:p>
          </p:txBody>
        </p:sp>
        <p:sp>
          <p:nvSpPr>
            <p:cNvPr id="167988" name="Line 52"/>
            <p:cNvSpPr>
              <a:spLocks noChangeShapeType="1"/>
            </p:cNvSpPr>
            <p:nvPr/>
          </p:nvSpPr>
          <p:spPr bwMode="auto">
            <a:xfrm>
              <a:off x="1561" y="2136"/>
              <a:ext cx="765" cy="0"/>
            </a:xfrm>
            <a:prstGeom prst="line">
              <a:avLst/>
            </a:prstGeom>
            <a:noFill/>
            <a:ln w="9525">
              <a:solidFill>
                <a:schemeClr val="tx1"/>
              </a:solidFill>
              <a:round/>
              <a:headEnd/>
              <a:tailEnd type="triangle" w="med" len="med"/>
            </a:ln>
            <a:effectLst/>
          </p:spPr>
          <p:txBody>
            <a:bodyPr/>
            <a:lstStyle/>
            <a:p>
              <a:endParaRPr lang="en-CA"/>
            </a:p>
          </p:txBody>
        </p:sp>
        <p:sp>
          <p:nvSpPr>
            <p:cNvPr id="167989" name="Text Box 53"/>
            <p:cNvSpPr txBox="1">
              <a:spLocks noChangeArrowheads="1"/>
            </p:cNvSpPr>
            <p:nvPr/>
          </p:nvSpPr>
          <p:spPr bwMode="auto">
            <a:xfrm>
              <a:off x="1361" y="1864"/>
              <a:ext cx="1867" cy="288"/>
            </a:xfrm>
            <a:prstGeom prst="rect">
              <a:avLst/>
            </a:prstGeom>
            <a:noFill/>
            <a:ln w="9525">
              <a:noFill/>
              <a:miter lim="800000"/>
              <a:headEnd/>
              <a:tailEnd/>
            </a:ln>
            <a:effectLst/>
          </p:spPr>
          <p:txBody>
            <a:bodyPr wrap="none">
              <a:spAutoFit/>
            </a:bodyPr>
            <a:lstStyle/>
            <a:p>
              <a:r>
                <a:rPr lang="en-US"/>
                <a:t>distance from proton</a:t>
              </a:r>
            </a:p>
          </p:txBody>
        </p:sp>
        <p:sp>
          <p:nvSpPr>
            <p:cNvPr id="167990" name="Text Box 54"/>
            <p:cNvSpPr txBox="1">
              <a:spLocks noChangeArrowheads="1"/>
            </p:cNvSpPr>
            <p:nvPr/>
          </p:nvSpPr>
          <p:spPr bwMode="auto">
            <a:xfrm>
              <a:off x="1187" y="1936"/>
              <a:ext cx="223" cy="288"/>
            </a:xfrm>
            <a:prstGeom prst="rect">
              <a:avLst/>
            </a:prstGeom>
            <a:noFill/>
            <a:ln w="9525">
              <a:noFill/>
              <a:miter lim="800000"/>
              <a:headEnd/>
              <a:tailEnd/>
            </a:ln>
            <a:effectLst/>
          </p:spPr>
          <p:txBody>
            <a:bodyPr wrap="none">
              <a:spAutoFit/>
            </a:bodyPr>
            <a:lstStyle/>
            <a:p>
              <a:r>
                <a:rPr lang="en-US"/>
                <a:t>0</a:t>
              </a:r>
            </a:p>
          </p:txBody>
        </p:sp>
        <p:sp>
          <p:nvSpPr>
            <p:cNvPr id="167991" name="Text Box 55"/>
            <p:cNvSpPr txBox="1">
              <a:spLocks noChangeArrowheads="1"/>
            </p:cNvSpPr>
            <p:nvPr/>
          </p:nvSpPr>
          <p:spPr bwMode="auto">
            <a:xfrm>
              <a:off x="344" y="2521"/>
              <a:ext cx="843" cy="518"/>
            </a:xfrm>
            <a:prstGeom prst="rect">
              <a:avLst/>
            </a:prstGeom>
            <a:noFill/>
            <a:ln w="9525">
              <a:noFill/>
              <a:miter lim="800000"/>
              <a:headEnd/>
              <a:tailEnd/>
            </a:ln>
            <a:effectLst/>
          </p:spPr>
          <p:txBody>
            <a:bodyPr wrap="none">
              <a:spAutoFit/>
            </a:bodyPr>
            <a:lstStyle/>
            <a:p>
              <a:r>
                <a:rPr lang="en-US"/>
                <a:t>potential</a:t>
              </a:r>
            </a:p>
            <a:p>
              <a:r>
                <a:rPr lang="en-US"/>
                <a:t>energy</a:t>
              </a:r>
            </a:p>
          </p:txBody>
        </p:sp>
        <p:sp>
          <p:nvSpPr>
            <p:cNvPr id="167992" name="Line 56"/>
            <p:cNvSpPr>
              <a:spLocks noChangeShapeType="1"/>
            </p:cNvSpPr>
            <p:nvPr/>
          </p:nvSpPr>
          <p:spPr bwMode="auto">
            <a:xfrm>
              <a:off x="1174" y="2604"/>
              <a:ext cx="0" cy="1012"/>
            </a:xfrm>
            <a:prstGeom prst="line">
              <a:avLst/>
            </a:prstGeom>
            <a:noFill/>
            <a:ln w="9525">
              <a:solidFill>
                <a:schemeClr val="tx1"/>
              </a:solidFill>
              <a:round/>
              <a:headEnd/>
              <a:tailEnd type="triangle" w="med" len="med"/>
            </a:ln>
            <a:effectLst/>
          </p:spPr>
          <p:txBody>
            <a:bodyPr/>
            <a:lstStyle/>
            <a:p>
              <a:endParaRPr lang="en-CA"/>
            </a:p>
          </p:txBody>
        </p:sp>
        <p:sp>
          <p:nvSpPr>
            <p:cNvPr id="167997" name="Freeform 61"/>
            <p:cNvSpPr>
              <a:spLocks/>
            </p:cNvSpPr>
            <p:nvPr/>
          </p:nvSpPr>
          <p:spPr bwMode="auto">
            <a:xfrm>
              <a:off x="1332" y="2281"/>
              <a:ext cx="2277" cy="1478"/>
            </a:xfrm>
            <a:custGeom>
              <a:avLst/>
              <a:gdLst/>
              <a:ahLst/>
              <a:cxnLst>
                <a:cxn ang="0">
                  <a:pos x="0" y="1478"/>
                </a:cxn>
                <a:cxn ang="0">
                  <a:pos x="28" y="1208"/>
                </a:cxn>
                <a:cxn ang="0">
                  <a:pos x="105" y="701"/>
                </a:cxn>
                <a:cxn ang="0">
                  <a:pos x="202" y="403"/>
                </a:cxn>
                <a:cxn ang="0">
                  <a:pos x="382" y="208"/>
                </a:cxn>
                <a:cxn ang="0">
                  <a:pos x="833" y="84"/>
                </a:cxn>
                <a:cxn ang="0">
                  <a:pos x="1652" y="28"/>
                </a:cxn>
                <a:cxn ang="0">
                  <a:pos x="2277" y="0"/>
                </a:cxn>
              </a:cxnLst>
              <a:rect l="0" t="0" r="r" b="b"/>
              <a:pathLst>
                <a:path w="2277" h="1478">
                  <a:moveTo>
                    <a:pt x="0" y="1478"/>
                  </a:moveTo>
                  <a:cubicBezTo>
                    <a:pt x="5" y="1407"/>
                    <a:pt x="11" y="1337"/>
                    <a:pt x="28" y="1208"/>
                  </a:cubicBezTo>
                  <a:cubicBezTo>
                    <a:pt x="45" y="1079"/>
                    <a:pt x="76" y="835"/>
                    <a:pt x="105" y="701"/>
                  </a:cubicBezTo>
                  <a:cubicBezTo>
                    <a:pt x="134" y="567"/>
                    <a:pt x="156" y="485"/>
                    <a:pt x="202" y="403"/>
                  </a:cubicBezTo>
                  <a:cubicBezTo>
                    <a:pt x="248" y="321"/>
                    <a:pt x="277" y="261"/>
                    <a:pt x="382" y="208"/>
                  </a:cubicBezTo>
                  <a:cubicBezTo>
                    <a:pt x="487" y="155"/>
                    <a:pt x="621" y="114"/>
                    <a:pt x="833" y="84"/>
                  </a:cubicBezTo>
                  <a:cubicBezTo>
                    <a:pt x="1045" y="54"/>
                    <a:pt x="1411" y="42"/>
                    <a:pt x="1652" y="28"/>
                  </a:cubicBezTo>
                  <a:cubicBezTo>
                    <a:pt x="1893" y="14"/>
                    <a:pt x="2173" y="5"/>
                    <a:pt x="2277" y="0"/>
                  </a:cubicBezTo>
                </a:path>
              </a:pathLst>
            </a:custGeom>
            <a:noFill/>
            <a:ln w="28575">
              <a:solidFill>
                <a:schemeClr val="tx1"/>
              </a:solidFill>
              <a:round/>
              <a:headEnd/>
              <a:tailEnd/>
            </a:ln>
            <a:effectLst/>
          </p:spPr>
          <p:txBody>
            <a:bodyPr/>
            <a:lstStyle/>
            <a:p>
              <a:endParaRPr lang="en-CA"/>
            </a:p>
          </p:txBody>
        </p:sp>
      </p:grpSp>
      <p:sp>
        <p:nvSpPr>
          <p:cNvPr id="39" name="TextBox 38"/>
          <p:cNvSpPr txBox="1"/>
          <p:nvPr/>
        </p:nvSpPr>
        <p:spPr>
          <a:xfrm>
            <a:off x="5849256" y="3251201"/>
            <a:ext cx="3057247" cy="1938992"/>
          </a:xfrm>
          <a:prstGeom prst="rect">
            <a:avLst/>
          </a:prstGeom>
          <a:noFill/>
        </p:spPr>
        <p:txBody>
          <a:bodyPr wrap="none" rtlCol="0">
            <a:spAutoFit/>
          </a:bodyPr>
          <a:lstStyle/>
          <a:p>
            <a:r>
              <a:rPr lang="en-US" dirty="0" smtClean="0"/>
              <a:t>Larger when ?</a:t>
            </a:r>
          </a:p>
          <a:p>
            <a:r>
              <a:rPr lang="en-US" dirty="0" smtClean="0"/>
              <a:t>a. closer to proton</a:t>
            </a:r>
          </a:p>
          <a:p>
            <a:r>
              <a:rPr lang="en-US" dirty="0" smtClean="0"/>
              <a:t>b. does not depend</a:t>
            </a:r>
          </a:p>
          <a:p>
            <a:r>
              <a:rPr lang="en-US" dirty="0" smtClean="0"/>
              <a:t>on distance r.</a:t>
            </a:r>
          </a:p>
          <a:p>
            <a:r>
              <a:rPr lang="en-US" dirty="0" smtClean="0"/>
              <a:t>c. farther from proton</a:t>
            </a:r>
            <a:endParaRPr lang="en-CA" dirty="0"/>
          </a:p>
        </p:txBody>
      </p:sp>
      <p:sp>
        <p:nvSpPr>
          <p:cNvPr id="40" name="TextBox 39"/>
          <p:cNvSpPr txBox="1"/>
          <p:nvPr/>
        </p:nvSpPr>
        <p:spPr>
          <a:xfrm>
            <a:off x="3744686" y="5196114"/>
            <a:ext cx="4862622" cy="1569660"/>
          </a:xfrm>
          <a:prstGeom prst="rect">
            <a:avLst/>
          </a:prstGeom>
          <a:noFill/>
        </p:spPr>
        <p:txBody>
          <a:bodyPr wrap="square" rtlCol="0">
            <a:spAutoFit/>
          </a:bodyPr>
          <a:lstStyle/>
          <a:p>
            <a:r>
              <a:rPr lang="en-US" dirty="0" smtClean="0"/>
              <a:t>trick question :larger and negative closer to proton</a:t>
            </a:r>
          </a:p>
          <a:p>
            <a:r>
              <a:rPr lang="en-US" dirty="0" smtClean="0"/>
              <a:t> PE = kq</a:t>
            </a:r>
            <a:r>
              <a:rPr lang="en-US" baseline="-25000" dirty="0" smtClean="0"/>
              <a:t>1</a:t>
            </a:r>
            <a:r>
              <a:rPr lang="en-US" dirty="0" smtClean="0"/>
              <a:t> q</a:t>
            </a:r>
            <a:r>
              <a:rPr lang="en-US" baseline="-25000" dirty="0" smtClean="0"/>
              <a:t>2</a:t>
            </a:r>
            <a:r>
              <a:rPr lang="en-US" dirty="0" smtClean="0"/>
              <a:t>/r , but q</a:t>
            </a:r>
            <a:r>
              <a:rPr lang="en-US" baseline="-25000" dirty="0" smtClean="0"/>
              <a:t>1</a:t>
            </a:r>
            <a:r>
              <a:rPr lang="en-US" dirty="0" smtClean="0"/>
              <a:t>q</a:t>
            </a:r>
            <a:r>
              <a:rPr lang="en-US" baseline="-25000" dirty="0" smtClean="0"/>
              <a:t>2</a:t>
            </a:r>
            <a:r>
              <a:rPr lang="en-US" dirty="0" smtClean="0"/>
              <a:t> = -e</a:t>
            </a:r>
            <a:r>
              <a:rPr lang="en-US" baseline="30000" dirty="0" smtClean="0"/>
              <a:t>2</a:t>
            </a:r>
          </a:p>
          <a:p>
            <a:r>
              <a:rPr lang="en-US" dirty="0" smtClean="0"/>
              <a:t>(e = 1.6 x 10</a:t>
            </a:r>
            <a:r>
              <a:rPr lang="en-US" baseline="30000" dirty="0" smtClean="0"/>
              <a:t>-19</a:t>
            </a:r>
            <a:r>
              <a:rPr lang="en-US" dirty="0" smtClean="0"/>
              <a:t> Coulomb)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799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3"/>
          <p:cNvSpPr>
            <a:spLocks noGrp="1"/>
          </p:cNvSpPr>
          <p:nvPr>
            <p:ph type="sldNum" sz="quarter" idx="12"/>
          </p:nvPr>
        </p:nvSpPr>
        <p:spPr/>
        <p:txBody>
          <a:bodyPr/>
          <a:lstStyle/>
          <a:p>
            <a:fld id="{B4E67452-3784-4CA3-ABDC-38054F39B33A}" type="slidenum">
              <a:rPr lang="en-US"/>
              <a:pPr/>
              <a:t>19</a:t>
            </a:fld>
            <a:endParaRPr lang="en-US"/>
          </a:p>
        </p:txBody>
      </p:sp>
      <p:sp>
        <p:nvSpPr>
          <p:cNvPr id="167938" name="Text Box 2"/>
          <p:cNvSpPr txBox="1">
            <a:spLocks noChangeArrowheads="1"/>
          </p:cNvSpPr>
          <p:nvPr/>
        </p:nvSpPr>
        <p:spPr bwMode="auto">
          <a:xfrm>
            <a:off x="800100" y="120650"/>
            <a:ext cx="7812088" cy="822325"/>
          </a:xfrm>
          <a:prstGeom prst="rect">
            <a:avLst/>
          </a:prstGeom>
          <a:noFill/>
          <a:ln w="9525">
            <a:noFill/>
            <a:miter lim="800000"/>
            <a:headEnd/>
            <a:tailEnd/>
          </a:ln>
          <a:effectLst/>
        </p:spPr>
        <p:txBody>
          <a:bodyPr wrap="none">
            <a:spAutoFit/>
          </a:bodyPr>
          <a:lstStyle/>
          <a:p>
            <a:r>
              <a:rPr lang="en-US"/>
              <a:t>If going around in little orbits, important implications from</a:t>
            </a:r>
          </a:p>
          <a:p>
            <a:r>
              <a:rPr lang="en-US"/>
              <a:t>classical physics </a:t>
            </a:r>
            <a:r>
              <a:rPr lang="en-US" i="1"/>
              <a:t>(review of phys I- planets etc)</a:t>
            </a:r>
          </a:p>
        </p:txBody>
      </p:sp>
      <p:sp>
        <p:nvSpPr>
          <p:cNvPr id="167944" name="Text Box 8"/>
          <p:cNvSpPr txBox="1">
            <a:spLocks noChangeArrowheads="1"/>
          </p:cNvSpPr>
          <p:nvPr/>
        </p:nvSpPr>
        <p:spPr bwMode="auto">
          <a:xfrm>
            <a:off x="3346450" y="981075"/>
            <a:ext cx="336550" cy="457200"/>
          </a:xfrm>
          <a:prstGeom prst="rect">
            <a:avLst/>
          </a:prstGeom>
          <a:noFill/>
          <a:ln w="9525">
            <a:noFill/>
            <a:miter lim="800000"/>
            <a:headEnd/>
            <a:tailEnd/>
          </a:ln>
          <a:effectLst/>
        </p:spPr>
        <p:txBody>
          <a:bodyPr wrap="none">
            <a:spAutoFit/>
          </a:bodyPr>
          <a:lstStyle/>
          <a:p>
            <a:r>
              <a:rPr lang="en-US"/>
              <a:t>v</a:t>
            </a:r>
          </a:p>
        </p:txBody>
      </p:sp>
      <p:sp>
        <p:nvSpPr>
          <p:cNvPr id="167946" name="Text Box 10"/>
          <p:cNvSpPr txBox="1">
            <a:spLocks noChangeArrowheads="1"/>
          </p:cNvSpPr>
          <p:nvPr/>
        </p:nvSpPr>
        <p:spPr bwMode="auto">
          <a:xfrm>
            <a:off x="4886325" y="936625"/>
            <a:ext cx="3881438" cy="822325"/>
          </a:xfrm>
          <a:prstGeom prst="rect">
            <a:avLst/>
          </a:prstGeom>
          <a:noFill/>
          <a:ln w="9525">
            <a:noFill/>
            <a:miter lim="800000"/>
            <a:headEnd/>
            <a:tailEnd/>
          </a:ln>
          <a:effectLst/>
        </p:spPr>
        <p:txBody>
          <a:bodyPr wrap="none">
            <a:spAutoFit/>
          </a:bodyPr>
          <a:lstStyle/>
          <a:p>
            <a:r>
              <a:rPr lang="en-US"/>
              <a:t>Basic connections between</a:t>
            </a:r>
          </a:p>
          <a:p>
            <a:r>
              <a:rPr lang="en-US"/>
              <a:t>r, v, and energy!</a:t>
            </a:r>
          </a:p>
        </p:txBody>
      </p:sp>
      <p:sp>
        <p:nvSpPr>
          <p:cNvPr id="167949" name="Text Box 13"/>
          <p:cNvSpPr txBox="1">
            <a:spLocks noChangeArrowheads="1"/>
          </p:cNvSpPr>
          <p:nvPr/>
        </p:nvSpPr>
        <p:spPr bwMode="auto">
          <a:xfrm>
            <a:off x="3900714" y="1687739"/>
            <a:ext cx="4115229" cy="461665"/>
          </a:xfrm>
          <a:prstGeom prst="rect">
            <a:avLst/>
          </a:prstGeom>
          <a:noFill/>
          <a:ln w="9525">
            <a:noFill/>
            <a:miter lim="800000"/>
            <a:headEnd/>
            <a:tailEnd/>
          </a:ln>
          <a:effectLst/>
        </p:spPr>
        <p:txBody>
          <a:bodyPr wrap="none">
            <a:spAutoFit/>
          </a:bodyPr>
          <a:lstStyle/>
          <a:p>
            <a:r>
              <a:rPr lang="en-US" dirty="0" smtClean="0"/>
              <a:t> balance of forces mv</a:t>
            </a:r>
            <a:r>
              <a:rPr lang="en-US" baseline="30000" dirty="0" smtClean="0"/>
              <a:t>2</a:t>
            </a:r>
            <a:r>
              <a:rPr lang="en-US" dirty="0" smtClean="0"/>
              <a:t> </a:t>
            </a:r>
            <a:r>
              <a:rPr lang="en-US" dirty="0"/>
              <a:t>=ke</a:t>
            </a:r>
            <a:r>
              <a:rPr lang="en-US" baseline="30000" dirty="0"/>
              <a:t>2</a:t>
            </a:r>
            <a:r>
              <a:rPr lang="en-US" dirty="0"/>
              <a:t>/r</a:t>
            </a:r>
            <a:endParaRPr lang="en-US" baseline="30000" dirty="0"/>
          </a:p>
        </p:txBody>
      </p:sp>
      <p:grpSp>
        <p:nvGrpSpPr>
          <p:cNvPr id="2" name="Group 17"/>
          <p:cNvGrpSpPr>
            <a:grpSpLocks/>
          </p:cNvGrpSpPr>
          <p:nvPr/>
        </p:nvGrpSpPr>
        <p:grpSpPr bwMode="auto">
          <a:xfrm>
            <a:off x="879475" y="935038"/>
            <a:ext cx="2381250" cy="2301875"/>
            <a:chOff x="1058" y="820"/>
            <a:chExt cx="2013" cy="1946"/>
          </a:xfrm>
        </p:grpSpPr>
        <p:sp>
          <p:nvSpPr>
            <p:cNvPr id="167939" name="Oval 3"/>
            <p:cNvSpPr>
              <a:spLocks noChangeArrowheads="1"/>
            </p:cNvSpPr>
            <p:nvPr/>
          </p:nvSpPr>
          <p:spPr bwMode="auto">
            <a:xfrm>
              <a:off x="1994" y="1751"/>
              <a:ext cx="161" cy="160"/>
            </a:xfrm>
            <a:prstGeom prst="ellipse">
              <a:avLst/>
            </a:prstGeom>
            <a:solidFill>
              <a:srgbClr val="990033"/>
            </a:solidFill>
            <a:ln w="9525">
              <a:solidFill>
                <a:schemeClr val="tx1"/>
              </a:solidFill>
              <a:round/>
              <a:headEnd/>
              <a:tailEnd/>
            </a:ln>
            <a:effectLst/>
          </p:spPr>
          <p:txBody>
            <a:bodyPr wrap="none" anchor="ctr"/>
            <a:lstStyle/>
            <a:p>
              <a:pPr algn="ctr">
                <a:lnSpc>
                  <a:spcPct val="70000"/>
                </a:lnSpc>
              </a:pPr>
              <a:r>
                <a:rPr lang="en-US" sz="2200">
                  <a:solidFill>
                    <a:schemeClr val="bg1"/>
                  </a:solidFill>
                </a:rPr>
                <a:t>+</a:t>
              </a:r>
            </a:p>
          </p:txBody>
        </p:sp>
        <p:sp>
          <p:nvSpPr>
            <p:cNvPr id="167940" name="Oval 4"/>
            <p:cNvSpPr>
              <a:spLocks noChangeArrowheads="1"/>
            </p:cNvSpPr>
            <p:nvPr/>
          </p:nvSpPr>
          <p:spPr bwMode="auto">
            <a:xfrm>
              <a:off x="1058" y="899"/>
              <a:ext cx="2013" cy="1867"/>
            </a:xfrm>
            <a:prstGeom prst="ellipse">
              <a:avLst/>
            </a:prstGeom>
            <a:noFill/>
            <a:ln w="9525">
              <a:solidFill>
                <a:schemeClr val="tx1"/>
              </a:solidFill>
              <a:prstDash val="dash"/>
              <a:round/>
              <a:headEnd/>
              <a:tailEnd/>
            </a:ln>
            <a:effectLst/>
          </p:spPr>
          <p:txBody>
            <a:bodyPr wrap="none" anchor="ctr"/>
            <a:lstStyle/>
            <a:p>
              <a:endParaRPr lang="en-CA"/>
            </a:p>
          </p:txBody>
        </p:sp>
        <p:sp>
          <p:nvSpPr>
            <p:cNvPr id="167941" name="Oval 5"/>
            <p:cNvSpPr>
              <a:spLocks noChangeArrowheads="1"/>
            </p:cNvSpPr>
            <p:nvPr/>
          </p:nvSpPr>
          <p:spPr bwMode="auto">
            <a:xfrm>
              <a:off x="1962" y="820"/>
              <a:ext cx="126" cy="140"/>
            </a:xfrm>
            <a:prstGeom prst="ellipse">
              <a:avLst/>
            </a:prstGeom>
            <a:solidFill>
              <a:schemeClr val="accent1"/>
            </a:solidFill>
            <a:ln w="9525">
              <a:solidFill>
                <a:schemeClr val="tx1"/>
              </a:solidFill>
              <a:round/>
              <a:headEnd/>
              <a:tailEnd/>
            </a:ln>
            <a:effectLst/>
          </p:spPr>
          <p:txBody>
            <a:bodyPr wrap="none" anchor="ctr"/>
            <a:lstStyle/>
            <a:p>
              <a:pPr algn="ctr"/>
              <a:r>
                <a:rPr lang="en-US" b="1"/>
                <a:t>-</a:t>
              </a:r>
            </a:p>
          </p:txBody>
        </p:sp>
        <p:sp>
          <p:nvSpPr>
            <p:cNvPr id="167942" name="Line 6"/>
            <p:cNvSpPr>
              <a:spLocks noChangeShapeType="1"/>
            </p:cNvSpPr>
            <p:nvPr/>
          </p:nvSpPr>
          <p:spPr bwMode="auto">
            <a:xfrm flipH="1" flipV="1">
              <a:off x="2039" y="1020"/>
              <a:ext cx="16" cy="710"/>
            </a:xfrm>
            <a:prstGeom prst="line">
              <a:avLst/>
            </a:prstGeom>
            <a:noFill/>
            <a:ln w="9525">
              <a:solidFill>
                <a:schemeClr val="tx1"/>
              </a:solidFill>
              <a:prstDash val="sysDot"/>
              <a:round/>
              <a:headEnd type="arrow" w="med" len="med"/>
              <a:tailEnd type="arrow" w="med" len="med"/>
            </a:ln>
            <a:effectLst/>
          </p:spPr>
          <p:txBody>
            <a:bodyPr/>
            <a:lstStyle/>
            <a:p>
              <a:endParaRPr lang="en-CA"/>
            </a:p>
          </p:txBody>
        </p:sp>
        <p:sp>
          <p:nvSpPr>
            <p:cNvPr id="167943" name="Text Box 7"/>
            <p:cNvSpPr txBox="1">
              <a:spLocks noChangeArrowheads="1"/>
            </p:cNvSpPr>
            <p:nvPr/>
          </p:nvSpPr>
          <p:spPr bwMode="auto">
            <a:xfrm>
              <a:off x="1873" y="1221"/>
              <a:ext cx="241" cy="387"/>
            </a:xfrm>
            <a:prstGeom prst="rect">
              <a:avLst/>
            </a:prstGeom>
            <a:noFill/>
            <a:ln w="9525">
              <a:noFill/>
              <a:miter lim="800000"/>
              <a:headEnd/>
              <a:tailEnd/>
            </a:ln>
            <a:effectLst/>
          </p:spPr>
          <p:txBody>
            <a:bodyPr wrap="none">
              <a:spAutoFit/>
            </a:bodyPr>
            <a:lstStyle/>
            <a:p>
              <a:r>
                <a:rPr lang="en-US"/>
                <a:t>r</a:t>
              </a:r>
            </a:p>
          </p:txBody>
        </p:sp>
        <p:sp>
          <p:nvSpPr>
            <p:cNvPr id="167945" name="Line 9"/>
            <p:cNvSpPr>
              <a:spLocks noChangeShapeType="1"/>
            </p:cNvSpPr>
            <p:nvPr/>
          </p:nvSpPr>
          <p:spPr bwMode="auto">
            <a:xfrm>
              <a:off x="2165" y="847"/>
              <a:ext cx="201" cy="27"/>
            </a:xfrm>
            <a:prstGeom prst="line">
              <a:avLst/>
            </a:prstGeom>
            <a:noFill/>
            <a:ln w="9525">
              <a:solidFill>
                <a:schemeClr val="tx1"/>
              </a:solidFill>
              <a:round/>
              <a:headEnd/>
              <a:tailEnd type="triangle" w="med" len="med"/>
            </a:ln>
            <a:effectLst/>
          </p:spPr>
          <p:txBody>
            <a:bodyPr/>
            <a:lstStyle/>
            <a:p>
              <a:endParaRPr lang="en-CA"/>
            </a:p>
          </p:txBody>
        </p:sp>
        <p:sp>
          <p:nvSpPr>
            <p:cNvPr id="167948" name="Line 12"/>
            <p:cNvSpPr>
              <a:spLocks noChangeShapeType="1"/>
            </p:cNvSpPr>
            <p:nvPr/>
          </p:nvSpPr>
          <p:spPr bwMode="auto">
            <a:xfrm>
              <a:off x="2602" y="1825"/>
              <a:ext cx="0" cy="0"/>
            </a:xfrm>
            <a:prstGeom prst="line">
              <a:avLst/>
            </a:prstGeom>
            <a:noFill/>
            <a:ln w="9525">
              <a:solidFill>
                <a:schemeClr val="tx1"/>
              </a:solidFill>
              <a:round/>
              <a:headEnd/>
              <a:tailEnd type="triangle" w="med" len="med"/>
            </a:ln>
            <a:effectLst/>
          </p:spPr>
          <p:txBody>
            <a:bodyPr/>
            <a:lstStyle/>
            <a:p>
              <a:endParaRPr lang="en-CA"/>
            </a:p>
          </p:txBody>
        </p:sp>
        <p:sp>
          <p:nvSpPr>
            <p:cNvPr id="167950" name="Line 14"/>
            <p:cNvSpPr>
              <a:spLocks noChangeShapeType="1"/>
            </p:cNvSpPr>
            <p:nvPr/>
          </p:nvSpPr>
          <p:spPr bwMode="auto">
            <a:xfrm>
              <a:off x="2082" y="1041"/>
              <a:ext cx="21" cy="409"/>
            </a:xfrm>
            <a:prstGeom prst="line">
              <a:avLst/>
            </a:prstGeom>
            <a:noFill/>
            <a:ln w="9525">
              <a:solidFill>
                <a:schemeClr val="tx1"/>
              </a:solidFill>
              <a:round/>
              <a:headEnd/>
              <a:tailEnd type="triangle" w="med" len="med"/>
            </a:ln>
            <a:effectLst/>
          </p:spPr>
          <p:txBody>
            <a:bodyPr/>
            <a:lstStyle/>
            <a:p>
              <a:endParaRPr lang="en-CA"/>
            </a:p>
          </p:txBody>
        </p:sp>
        <p:sp>
          <p:nvSpPr>
            <p:cNvPr id="167951" name="Text Box 15"/>
            <p:cNvSpPr txBox="1">
              <a:spLocks noChangeArrowheads="1"/>
            </p:cNvSpPr>
            <p:nvPr/>
          </p:nvSpPr>
          <p:spPr bwMode="auto">
            <a:xfrm>
              <a:off x="2079" y="1033"/>
              <a:ext cx="638" cy="387"/>
            </a:xfrm>
            <a:prstGeom prst="rect">
              <a:avLst/>
            </a:prstGeom>
            <a:noFill/>
            <a:ln w="9525">
              <a:noFill/>
              <a:miter lim="800000"/>
              <a:headEnd/>
              <a:tailEnd/>
            </a:ln>
            <a:effectLst/>
          </p:spPr>
          <p:txBody>
            <a:bodyPr wrap="none">
              <a:spAutoFit/>
            </a:bodyPr>
            <a:lstStyle/>
            <a:p>
              <a:r>
                <a:rPr lang="en-US"/>
                <a:t>F</a:t>
              </a:r>
              <a:r>
                <a:rPr lang="en-US" baseline="-25000"/>
                <a:t>cent</a:t>
              </a:r>
            </a:p>
          </p:txBody>
        </p:sp>
      </p:grpSp>
      <p:sp>
        <p:nvSpPr>
          <p:cNvPr id="167954" name="Text Box 18"/>
          <p:cNvSpPr txBox="1">
            <a:spLocks noChangeArrowheads="1"/>
          </p:cNvSpPr>
          <p:nvPr/>
        </p:nvSpPr>
        <p:spPr bwMode="auto">
          <a:xfrm>
            <a:off x="4281488" y="2292350"/>
            <a:ext cx="4052887" cy="457200"/>
          </a:xfrm>
          <a:prstGeom prst="rect">
            <a:avLst/>
          </a:prstGeom>
          <a:noFill/>
          <a:ln w="9525">
            <a:noFill/>
            <a:miter lim="800000"/>
            <a:headEnd/>
            <a:tailEnd/>
          </a:ln>
          <a:effectLst/>
        </p:spPr>
        <p:txBody>
          <a:bodyPr wrap="none">
            <a:spAutoFit/>
          </a:bodyPr>
          <a:lstStyle/>
          <a:p>
            <a:r>
              <a:rPr lang="en-US"/>
              <a:t>E = KE + PE =(0.5) mv</a:t>
            </a:r>
            <a:r>
              <a:rPr lang="en-US" baseline="30000"/>
              <a:t>2</a:t>
            </a:r>
            <a:r>
              <a:rPr lang="en-US"/>
              <a:t> +PE</a:t>
            </a:r>
          </a:p>
        </p:txBody>
      </p:sp>
      <p:sp>
        <p:nvSpPr>
          <p:cNvPr id="167995" name="Text Box 59"/>
          <p:cNvSpPr txBox="1">
            <a:spLocks noChangeArrowheads="1"/>
          </p:cNvSpPr>
          <p:nvPr/>
        </p:nvSpPr>
        <p:spPr bwMode="auto">
          <a:xfrm>
            <a:off x="5813425" y="2776538"/>
            <a:ext cx="1673856" cy="461665"/>
          </a:xfrm>
          <a:prstGeom prst="rect">
            <a:avLst/>
          </a:prstGeom>
          <a:noFill/>
          <a:ln w="9525">
            <a:noFill/>
            <a:miter lim="800000"/>
            <a:headEnd/>
            <a:tailEnd/>
          </a:ln>
          <a:effectLst/>
        </p:spPr>
        <p:txBody>
          <a:bodyPr wrap="none">
            <a:spAutoFit/>
          </a:bodyPr>
          <a:lstStyle/>
          <a:p>
            <a:r>
              <a:rPr lang="en-US" dirty="0" smtClean="0"/>
              <a:t>PE </a:t>
            </a:r>
            <a:r>
              <a:rPr lang="en-US" dirty="0"/>
              <a:t>= -ke</a:t>
            </a:r>
            <a:r>
              <a:rPr lang="en-US" baseline="30000" dirty="0"/>
              <a:t>2</a:t>
            </a:r>
            <a:r>
              <a:rPr lang="en-US" dirty="0"/>
              <a:t>/r</a:t>
            </a:r>
          </a:p>
        </p:txBody>
      </p:sp>
      <p:sp>
        <p:nvSpPr>
          <p:cNvPr id="167996" name="Text Box 60"/>
          <p:cNvSpPr txBox="1">
            <a:spLocks noChangeArrowheads="1"/>
          </p:cNvSpPr>
          <p:nvPr/>
        </p:nvSpPr>
        <p:spPr bwMode="auto">
          <a:xfrm>
            <a:off x="4048125" y="3757613"/>
            <a:ext cx="4629150" cy="1562100"/>
          </a:xfrm>
          <a:prstGeom prst="rect">
            <a:avLst/>
          </a:prstGeom>
          <a:noFill/>
          <a:ln w="9525">
            <a:solidFill>
              <a:srgbClr val="FF0000"/>
            </a:solidFill>
            <a:miter lim="800000"/>
            <a:headEnd/>
            <a:tailEnd/>
          </a:ln>
          <a:effectLst/>
        </p:spPr>
        <p:txBody>
          <a:bodyPr wrap="none">
            <a:spAutoFit/>
          </a:bodyPr>
          <a:lstStyle/>
          <a:p>
            <a:r>
              <a:rPr lang="en-US" b="1">
                <a:solidFill>
                  <a:srgbClr val="FF0000"/>
                </a:solidFill>
              </a:rPr>
              <a:t>so E = 0.5 ke</a:t>
            </a:r>
            <a:r>
              <a:rPr lang="en-US" b="1" baseline="30000">
                <a:solidFill>
                  <a:srgbClr val="FF0000"/>
                </a:solidFill>
              </a:rPr>
              <a:t>2</a:t>
            </a:r>
            <a:r>
              <a:rPr lang="en-US" b="1">
                <a:solidFill>
                  <a:srgbClr val="FF0000"/>
                </a:solidFill>
              </a:rPr>
              <a:t>/r -ke</a:t>
            </a:r>
            <a:r>
              <a:rPr lang="en-US" b="1" baseline="30000">
                <a:solidFill>
                  <a:srgbClr val="FF0000"/>
                </a:solidFill>
              </a:rPr>
              <a:t>2</a:t>
            </a:r>
            <a:r>
              <a:rPr lang="en-US" b="1">
                <a:solidFill>
                  <a:srgbClr val="FF0000"/>
                </a:solidFill>
              </a:rPr>
              <a:t>/r = -.5 ke</a:t>
            </a:r>
            <a:r>
              <a:rPr lang="en-US" b="1" baseline="30000">
                <a:solidFill>
                  <a:srgbClr val="FF0000"/>
                </a:solidFill>
              </a:rPr>
              <a:t>2</a:t>
            </a:r>
            <a:r>
              <a:rPr lang="en-US" b="1">
                <a:solidFill>
                  <a:srgbClr val="FF0000"/>
                </a:solidFill>
              </a:rPr>
              <a:t>/r</a:t>
            </a:r>
          </a:p>
          <a:p>
            <a:r>
              <a:rPr lang="en-US" b="1">
                <a:solidFill>
                  <a:srgbClr val="FF0000"/>
                </a:solidFill>
              </a:rPr>
              <a:t>if know E, know r!</a:t>
            </a:r>
          </a:p>
          <a:p>
            <a:r>
              <a:rPr lang="en-US" b="1">
                <a:solidFill>
                  <a:srgbClr val="FF0000"/>
                </a:solidFill>
              </a:rPr>
              <a:t>if know r, know E!</a:t>
            </a:r>
          </a:p>
          <a:p>
            <a:r>
              <a:rPr lang="en-US" b="1">
                <a:solidFill>
                  <a:srgbClr val="FF0000"/>
                </a:solidFill>
              </a:rPr>
              <a:t>if know r or E, know v!</a:t>
            </a:r>
          </a:p>
        </p:txBody>
      </p:sp>
      <p:grpSp>
        <p:nvGrpSpPr>
          <p:cNvPr id="3" name="Group 63"/>
          <p:cNvGrpSpPr>
            <a:grpSpLocks/>
          </p:cNvGrpSpPr>
          <p:nvPr/>
        </p:nvGrpSpPr>
        <p:grpSpPr bwMode="auto">
          <a:xfrm>
            <a:off x="546100" y="2959100"/>
            <a:ext cx="5183188" cy="3176588"/>
            <a:chOff x="344" y="1864"/>
            <a:chExt cx="3265" cy="2001"/>
          </a:xfrm>
        </p:grpSpPr>
        <p:sp>
          <p:nvSpPr>
            <p:cNvPr id="167956" name="Line 20"/>
            <p:cNvSpPr>
              <a:spLocks noChangeShapeType="1"/>
            </p:cNvSpPr>
            <p:nvPr/>
          </p:nvSpPr>
          <p:spPr bwMode="auto">
            <a:xfrm>
              <a:off x="1249" y="3863"/>
              <a:ext cx="41" cy="2"/>
            </a:xfrm>
            <a:prstGeom prst="line">
              <a:avLst/>
            </a:prstGeom>
            <a:noFill/>
            <a:ln w="0">
              <a:solidFill>
                <a:schemeClr val="tx1"/>
              </a:solidFill>
              <a:round/>
              <a:headEnd/>
              <a:tailEnd/>
            </a:ln>
          </p:spPr>
          <p:txBody>
            <a:bodyPr/>
            <a:lstStyle/>
            <a:p>
              <a:endParaRPr lang="en-CA"/>
            </a:p>
          </p:txBody>
        </p:sp>
        <p:sp>
          <p:nvSpPr>
            <p:cNvPr id="167957" name="Line 21"/>
            <p:cNvSpPr>
              <a:spLocks noChangeShapeType="1"/>
            </p:cNvSpPr>
            <p:nvPr/>
          </p:nvSpPr>
          <p:spPr bwMode="auto">
            <a:xfrm>
              <a:off x="1249" y="3595"/>
              <a:ext cx="41" cy="2"/>
            </a:xfrm>
            <a:prstGeom prst="line">
              <a:avLst/>
            </a:prstGeom>
            <a:noFill/>
            <a:ln w="0">
              <a:solidFill>
                <a:schemeClr val="tx1"/>
              </a:solidFill>
              <a:round/>
              <a:headEnd/>
              <a:tailEnd/>
            </a:ln>
          </p:spPr>
          <p:txBody>
            <a:bodyPr/>
            <a:lstStyle/>
            <a:p>
              <a:endParaRPr lang="en-CA"/>
            </a:p>
          </p:txBody>
        </p:sp>
        <p:sp>
          <p:nvSpPr>
            <p:cNvPr id="167958" name="Line 22"/>
            <p:cNvSpPr>
              <a:spLocks noChangeShapeType="1"/>
            </p:cNvSpPr>
            <p:nvPr/>
          </p:nvSpPr>
          <p:spPr bwMode="auto">
            <a:xfrm>
              <a:off x="1249" y="2236"/>
              <a:ext cx="41" cy="2"/>
            </a:xfrm>
            <a:prstGeom prst="line">
              <a:avLst/>
            </a:prstGeom>
            <a:noFill/>
            <a:ln w="0">
              <a:solidFill>
                <a:schemeClr val="tx1"/>
              </a:solidFill>
              <a:round/>
              <a:headEnd/>
              <a:tailEnd/>
            </a:ln>
          </p:spPr>
          <p:txBody>
            <a:bodyPr/>
            <a:lstStyle/>
            <a:p>
              <a:endParaRPr lang="en-CA"/>
            </a:p>
          </p:txBody>
        </p:sp>
        <p:sp>
          <p:nvSpPr>
            <p:cNvPr id="167955" name="Line 19"/>
            <p:cNvSpPr>
              <a:spLocks noChangeShapeType="1"/>
            </p:cNvSpPr>
            <p:nvPr/>
          </p:nvSpPr>
          <p:spPr bwMode="auto">
            <a:xfrm>
              <a:off x="1298" y="2236"/>
              <a:ext cx="2" cy="1627"/>
            </a:xfrm>
            <a:prstGeom prst="line">
              <a:avLst/>
            </a:prstGeom>
            <a:noFill/>
            <a:ln w="0">
              <a:solidFill>
                <a:schemeClr val="tx1"/>
              </a:solidFill>
              <a:round/>
              <a:headEnd/>
              <a:tailEnd/>
            </a:ln>
          </p:spPr>
          <p:txBody>
            <a:bodyPr/>
            <a:lstStyle/>
            <a:p>
              <a:endParaRPr lang="en-CA"/>
            </a:p>
          </p:txBody>
        </p:sp>
        <p:sp>
          <p:nvSpPr>
            <p:cNvPr id="167959" name="Line 23"/>
            <p:cNvSpPr>
              <a:spLocks noChangeShapeType="1"/>
            </p:cNvSpPr>
            <p:nvPr/>
          </p:nvSpPr>
          <p:spPr bwMode="auto">
            <a:xfrm>
              <a:off x="1276" y="2236"/>
              <a:ext cx="1918" cy="2"/>
            </a:xfrm>
            <a:prstGeom prst="line">
              <a:avLst/>
            </a:prstGeom>
            <a:noFill/>
            <a:ln w="0">
              <a:solidFill>
                <a:schemeClr val="tx1"/>
              </a:solidFill>
              <a:round/>
              <a:headEnd/>
              <a:tailEnd/>
            </a:ln>
          </p:spPr>
          <p:txBody>
            <a:bodyPr/>
            <a:lstStyle/>
            <a:p>
              <a:endParaRPr lang="en-CA"/>
            </a:p>
          </p:txBody>
        </p:sp>
        <p:sp>
          <p:nvSpPr>
            <p:cNvPr id="167963" name="Line 27"/>
            <p:cNvSpPr>
              <a:spLocks noChangeShapeType="1"/>
            </p:cNvSpPr>
            <p:nvPr/>
          </p:nvSpPr>
          <p:spPr bwMode="auto">
            <a:xfrm flipV="1">
              <a:off x="1298" y="2236"/>
              <a:ext cx="2" cy="19"/>
            </a:xfrm>
            <a:prstGeom prst="line">
              <a:avLst/>
            </a:prstGeom>
            <a:noFill/>
            <a:ln w="0">
              <a:solidFill>
                <a:schemeClr val="tx1"/>
              </a:solidFill>
              <a:round/>
              <a:headEnd/>
              <a:tailEnd/>
            </a:ln>
          </p:spPr>
          <p:txBody>
            <a:bodyPr/>
            <a:lstStyle/>
            <a:p>
              <a:endParaRPr lang="en-CA"/>
            </a:p>
          </p:txBody>
        </p:sp>
        <p:sp>
          <p:nvSpPr>
            <p:cNvPr id="167964" name="Line 28"/>
            <p:cNvSpPr>
              <a:spLocks noChangeShapeType="1"/>
            </p:cNvSpPr>
            <p:nvPr/>
          </p:nvSpPr>
          <p:spPr bwMode="auto">
            <a:xfrm flipV="1">
              <a:off x="1672" y="2236"/>
              <a:ext cx="3" cy="19"/>
            </a:xfrm>
            <a:prstGeom prst="line">
              <a:avLst/>
            </a:prstGeom>
            <a:noFill/>
            <a:ln w="0">
              <a:solidFill>
                <a:schemeClr val="tx1"/>
              </a:solidFill>
              <a:round/>
              <a:headEnd/>
              <a:tailEnd/>
            </a:ln>
          </p:spPr>
          <p:txBody>
            <a:bodyPr/>
            <a:lstStyle/>
            <a:p>
              <a:endParaRPr lang="en-CA"/>
            </a:p>
          </p:txBody>
        </p:sp>
        <p:sp>
          <p:nvSpPr>
            <p:cNvPr id="167965" name="Line 29"/>
            <p:cNvSpPr>
              <a:spLocks noChangeShapeType="1"/>
            </p:cNvSpPr>
            <p:nvPr/>
          </p:nvSpPr>
          <p:spPr bwMode="auto">
            <a:xfrm flipV="1">
              <a:off x="2061" y="2236"/>
              <a:ext cx="3" cy="19"/>
            </a:xfrm>
            <a:prstGeom prst="line">
              <a:avLst/>
            </a:prstGeom>
            <a:noFill/>
            <a:ln w="0">
              <a:solidFill>
                <a:schemeClr val="tx1"/>
              </a:solidFill>
              <a:round/>
              <a:headEnd/>
              <a:tailEnd/>
            </a:ln>
          </p:spPr>
          <p:txBody>
            <a:bodyPr/>
            <a:lstStyle/>
            <a:p>
              <a:endParaRPr lang="en-CA"/>
            </a:p>
          </p:txBody>
        </p:sp>
        <p:sp>
          <p:nvSpPr>
            <p:cNvPr id="167966" name="Line 30"/>
            <p:cNvSpPr>
              <a:spLocks noChangeShapeType="1"/>
            </p:cNvSpPr>
            <p:nvPr/>
          </p:nvSpPr>
          <p:spPr bwMode="auto">
            <a:xfrm flipV="1">
              <a:off x="2433" y="2236"/>
              <a:ext cx="3" cy="19"/>
            </a:xfrm>
            <a:prstGeom prst="line">
              <a:avLst/>
            </a:prstGeom>
            <a:noFill/>
            <a:ln w="0">
              <a:solidFill>
                <a:schemeClr val="tx1"/>
              </a:solidFill>
              <a:round/>
              <a:headEnd/>
              <a:tailEnd/>
            </a:ln>
          </p:spPr>
          <p:txBody>
            <a:bodyPr/>
            <a:lstStyle/>
            <a:p>
              <a:endParaRPr lang="en-CA"/>
            </a:p>
          </p:txBody>
        </p:sp>
        <p:sp>
          <p:nvSpPr>
            <p:cNvPr id="167967" name="Line 31"/>
            <p:cNvSpPr>
              <a:spLocks noChangeShapeType="1"/>
            </p:cNvSpPr>
            <p:nvPr/>
          </p:nvSpPr>
          <p:spPr bwMode="auto">
            <a:xfrm flipV="1">
              <a:off x="2820" y="2236"/>
              <a:ext cx="5" cy="19"/>
            </a:xfrm>
            <a:prstGeom prst="line">
              <a:avLst/>
            </a:prstGeom>
            <a:noFill/>
            <a:ln w="0">
              <a:solidFill>
                <a:schemeClr val="tx1"/>
              </a:solidFill>
              <a:round/>
              <a:headEnd/>
              <a:tailEnd/>
            </a:ln>
          </p:spPr>
          <p:txBody>
            <a:bodyPr/>
            <a:lstStyle/>
            <a:p>
              <a:endParaRPr lang="en-CA"/>
            </a:p>
          </p:txBody>
        </p:sp>
        <p:sp>
          <p:nvSpPr>
            <p:cNvPr id="167968" name="Line 32"/>
            <p:cNvSpPr>
              <a:spLocks noChangeShapeType="1"/>
            </p:cNvSpPr>
            <p:nvPr/>
          </p:nvSpPr>
          <p:spPr bwMode="auto">
            <a:xfrm flipV="1">
              <a:off x="3194" y="2236"/>
              <a:ext cx="3" cy="19"/>
            </a:xfrm>
            <a:prstGeom prst="line">
              <a:avLst/>
            </a:prstGeom>
            <a:noFill/>
            <a:ln w="0">
              <a:solidFill>
                <a:schemeClr val="tx1"/>
              </a:solidFill>
              <a:round/>
              <a:headEnd/>
              <a:tailEnd/>
            </a:ln>
          </p:spPr>
          <p:txBody>
            <a:bodyPr/>
            <a:lstStyle/>
            <a:p>
              <a:endParaRPr lang="en-CA"/>
            </a:p>
          </p:txBody>
        </p:sp>
        <p:sp>
          <p:nvSpPr>
            <p:cNvPr id="167988" name="Line 52"/>
            <p:cNvSpPr>
              <a:spLocks noChangeShapeType="1"/>
            </p:cNvSpPr>
            <p:nvPr/>
          </p:nvSpPr>
          <p:spPr bwMode="auto">
            <a:xfrm>
              <a:off x="1561" y="2136"/>
              <a:ext cx="765" cy="0"/>
            </a:xfrm>
            <a:prstGeom prst="line">
              <a:avLst/>
            </a:prstGeom>
            <a:noFill/>
            <a:ln w="9525">
              <a:solidFill>
                <a:schemeClr val="tx1"/>
              </a:solidFill>
              <a:round/>
              <a:headEnd/>
              <a:tailEnd type="triangle" w="med" len="med"/>
            </a:ln>
            <a:effectLst/>
          </p:spPr>
          <p:txBody>
            <a:bodyPr/>
            <a:lstStyle/>
            <a:p>
              <a:endParaRPr lang="en-CA"/>
            </a:p>
          </p:txBody>
        </p:sp>
        <p:sp>
          <p:nvSpPr>
            <p:cNvPr id="167989" name="Text Box 53"/>
            <p:cNvSpPr txBox="1">
              <a:spLocks noChangeArrowheads="1"/>
            </p:cNvSpPr>
            <p:nvPr/>
          </p:nvSpPr>
          <p:spPr bwMode="auto">
            <a:xfrm>
              <a:off x="1361" y="1864"/>
              <a:ext cx="1867" cy="288"/>
            </a:xfrm>
            <a:prstGeom prst="rect">
              <a:avLst/>
            </a:prstGeom>
            <a:noFill/>
            <a:ln w="9525">
              <a:noFill/>
              <a:miter lim="800000"/>
              <a:headEnd/>
              <a:tailEnd/>
            </a:ln>
            <a:effectLst/>
          </p:spPr>
          <p:txBody>
            <a:bodyPr wrap="none">
              <a:spAutoFit/>
            </a:bodyPr>
            <a:lstStyle/>
            <a:p>
              <a:r>
                <a:rPr lang="en-US"/>
                <a:t>distance from proton</a:t>
              </a:r>
            </a:p>
          </p:txBody>
        </p:sp>
        <p:sp>
          <p:nvSpPr>
            <p:cNvPr id="167990" name="Text Box 54"/>
            <p:cNvSpPr txBox="1">
              <a:spLocks noChangeArrowheads="1"/>
            </p:cNvSpPr>
            <p:nvPr/>
          </p:nvSpPr>
          <p:spPr bwMode="auto">
            <a:xfrm>
              <a:off x="1187" y="1936"/>
              <a:ext cx="223" cy="288"/>
            </a:xfrm>
            <a:prstGeom prst="rect">
              <a:avLst/>
            </a:prstGeom>
            <a:noFill/>
            <a:ln w="9525">
              <a:noFill/>
              <a:miter lim="800000"/>
              <a:headEnd/>
              <a:tailEnd/>
            </a:ln>
            <a:effectLst/>
          </p:spPr>
          <p:txBody>
            <a:bodyPr wrap="none">
              <a:spAutoFit/>
            </a:bodyPr>
            <a:lstStyle/>
            <a:p>
              <a:r>
                <a:rPr lang="en-US"/>
                <a:t>0</a:t>
              </a:r>
            </a:p>
          </p:txBody>
        </p:sp>
        <p:sp>
          <p:nvSpPr>
            <p:cNvPr id="167991" name="Text Box 55"/>
            <p:cNvSpPr txBox="1">
              <a:spLocks noChangeArrowheads="1"/>
            </p:cNvSpPr>
            <p:nvPr/>
          </p:nvSpPr>
          <p:spPr bwMode="auto">
            <a:xfrm>
              <a:off x="344" y="2521"/>
              <a:ext cx="843" cy="518"/>
            </a:xfrm>
            <a:prstGeom prst="rect">
              <a:avLst/>
            </a:prstGeom>
            <a:noFill/>
            <a:ln w="9525">
              <a:noFill/>
              <a:miter lim="800000"/>
              <a:headEnd/>
              <a:tailEnd/>
            </a:ln>
            <a:effectLst/>
          </p:spPr>
          <p:txBody>
            <a:bodyPr wrap="none">
              <a:spAutoFit/>
            </a:bodyPr>
            <a:lstStyle/>
            <a:p>
              <a:r>
                <a:rPr lang="en-US"/>
                <a:t>potential</a:t>
              </a:r>
            </a:p>
            <a:p>
              <a:r>
                <a:rPr lang="en-US"/>
                <a:t>energy</a:t>
              </a:r>
            </a:p>
          </p:txBody>
        </p:sp>
        <p:sp>
          <p:nvSpPr>
            <p:cNvPr id="167992" name="Line 56"/>
            <p:cNvSpPr>
              <a:spLocks noChangeShapeType="1"/>
            </p:cNvSpPr>
            <p:nvPr/>
          </p:nvSpPr>
          <p:spPr bwMode="auto">
            <a:xfrm>
              <a:off x="1174" y="2604"/>
              <a:ext cx="0" cy="1012"/>
            </a:xfrm>
            <a:prstGeom prst="line">
              <a:avLst/>
            </a:prstGeom>
            <a:noFill/>
            <a:ln w="9525">
              <a:solidFill>
                <a:schemeClr val="tx1"/>
              </a:solidFill>
              <a:round/>
              <a:headEnd/>
              <a:tailEnd type="triangle" w="med" len="med"/>
            </a:ln>
            <a:effectLst/>
          </p:spPr>
          <p:txBody>
            <a:bodyPr/>
            <a:lstStyle/>
            <a:p>
              <a:endParaRPr lang="en-CA"/>
            </a:p>
          </p:txBody>
        </p:sp>
        <p:sp>
          <p:nvSpPr>
            <p:cNvPr id="167997" name="Freeform 61"/>
            <p:cNvSpPr>
              <a:spLocks/>
            </p:cNvSpPr>
            <p:nvPr/>
          </p:nvSpPr>
          <p:spPr bwMode="auto">
            <a:xfrm>
              <a:off x="1332" y="2281"/>
              <a:ext cx="2277" cy="1478"/>
            </a:xfrm>
            <a:custGeom>
              <a:avLst/>
              <a:gdLst/>
              <a:ahLst/>
              <a:cxnLst>
                <a:cxn ang="0">
                  <a:pos x="0" y="1478"/>
                </a:cxn>
                <a:cxn ang="0">
                  <a:pos x="28" y="1208"/>
                </a:cxn>
                <a:cxn ang="0">
                  <a:pos x="105" y="701"/>
                </a:cxn>
                <a:cxn ang="0">
                  <a:pos x="202" y="403"/>
                </a:cxn>
                <a:cxn ang="0">
                  <a:pos x="382" y="208"/>
                </a:cxn>
                <a:cxn ang="0">
                  <a:pos x="833" y="84"/>
                </a:cxn>
                <a:cxn ang="0">
                  <a:pos x="1652" y="28"/>
                </a:cxn>
                <a:cxn ang="0">
                  <a:pos x="2277" y="0"/>
                </a:cxn>
              </a:cxnLst>
              <a:rect l="0" t="0" r="r" b="b"/>
              <a:pathLst>
                <a:path w="2277" h="1478">
                  <a:moveTo>
                    <a:pt x="0" y="1478"/>
                  </a:moveTo>
                  <a:cubicBezTo>
                    <a:pt x="5" y="1407"/>
                    <a:pt x="11" y="1337"/>
                    <a:pt x="28" y="1208"/>
                  </a:cubicBezTo>
                  <a:cubicBezTo>
                    <a:pt x="45" y="1079"/>
                    <a:pt x="76" y="835"/>
                    <a:pt x="105" y="701"/>
                  </a:cubicBezTo>
                  <a:cubicBezTo>
                    <a:pt x="134" y="567"/>
                    <a:pt x="156" y="485"/>
                    <a:pt x="202" y="403"/>
                  </a:cubicBezTo>
                  <a:cubicBezTo>
                    <a:pt x="248" y="321"/>
                    <a:pt x="277" y="261"/>
                    <a:pt x="382" y="208"/>
                  </a:cubicBezTo>
                  <a:cubicBezTo>
                    <a:pt x="487" y="155"/>
                    <a:pt x="621" y="114"/>
                    <a:pt x="833" y="84"/>
                  </a:cubicBezTo>
                  <a:cubicBezTo>
                    <a:pt x="1045" y="54"/>
                    <a:pt x="1411" y="42"/>
                    <a:pt x="1652" y="28"/>
                  </a:cubicBezTo>
                  <a:cubicBezTo>
                    <a:pt x="1893" y="14"/>
                    <a:pt x="2173" y="5"/>
                    <a:pt x="2277" y="0"/>
                  </a:cubicBezTo>
                </a:path>
              </a:pathLst>
            </a:custGeom>
            <a:noFill/>
            <a:ln w="28575">
              <a:solidFill>
                <a:schemeClr val="tx1"/>
              </a:solidFill>
              <a:round/>
              <a:headEnd/>
              <a:tailEnd/>
            </a:ln>
            <a:effectLst/>
          </p:spPr>
          <p:txBody>
            <a:bodyPr/>
            <a:lstStyle/>
            <a:p>
              <a:endParaRPr lang="en-CA"/>
            </a:p>
          </p:txBody>
        </p:sp>
      </p:grpSp>
      <p:sp>
        <p:nvSpPr>
          <p:cNvPr id="167998" name="Text Box 62"/>
          <p:cNvSpPr txBox="1">
            <a:spLocks noChangeArrowheads="1"/>
          </p:cNvSpPr>
          <p:nvPr/>
        </p:nvSpPr>
        <p:spPr bwMode="auto">
          <a:xfrm>
            <a:off x="2628900" y="5367338"/>
            <a:ext cx="5897563" cy="822325"/>
          </a:xfrm>
          <a:prstGeom prst="rect">
            <a:avLst/>
          </a:prstGeom>
          <a:noFill/>
          <a:ln w="9525">
            <a:noFill/>
            <a:miter lim="800000"/>
            <a:headEnd/>
            <a:tailEnd/>
          </a:ln>
          <a:effectLst/>
        </p:spPr>
        <p:txBody>
          <a:bodyPr wrap="none">
            <a:spAutoFit/>
          </a:bodyPr>
          <a:lstStyle/>
          <a:p>
            <a:r>
              <a:rPr lang="en-US"/>
              <a:t>Bohr hypothesis- only certain E levels</a:t>
            </a:r>
            <a:r>
              <a:rPr lang="en-US">
                <a:sym typeface="Symbol" pitchFamily="18" charset="2"/>
              </a:rPr>
              <a:t>. </a:t>
            </a:r>
          </a:p>
          <a:p>
            <a:r>
              <a:rPr lang="en-US">
                <a:sym typeface="Symbol" pitchFamily="18" charset="2"/>
              </a:rPr>
              <a:t>Hop down to lowest level, and then stable.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79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79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96" grpId="0" animBg="1"/>
      <p:bldP spid="16799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395029D-2B6F-45E7-8115-7A0F108233CF}" type="slidenum">
              <a:rPr lang="en-US" smtClean="0"/>
              <a:pPr/>
              <a:t>2</a:t>
            </a:fld>
            <a:endParaRPr lang="en-US"/>
          </a:p>
        </p:txBody>
      </p:sp>
      <p:sp>
        <p:nvSpPr>
          <p:cNvPr id="4" name="TextBox 3"/>
          <p:cNvSpPr txBox="1"/>
          <p:nvPr/>
        </p:nvSpPr>
        <p:spPr>
          <a:xfrm>
            <a:off x="424071" y="159026"/>
            <a:ext cx="8356188" cy="6740307"/>
          </a:xfrm>
          <a:prstGeom prst="rect">
            <a:avLst/>
          </a:prstGeom>
          <a:noFill/>
        </p:spPr>
        <p:txBody>
          <a:bodyPr wrap="square" rtlCol="0">
            <a:spAutoFit/>
          </a:bodyPr>
          <a:lstStyle/>
          <a:p>
            <a:r>
              <a:rPr lang="en-CA" sz="1200" b="1" u="sng" dirty="0" smtClean="0"/>
              <a:t>I. Quantum Mechanics</a:t>
            </a:r>
            <a:endParaRPr lang="en-CA" sz="1200" dirty="0" smtClean="0"/>
          </a:p>
          <a:p>
            <a:r>
              <a:rPr lang="en-CA" sz="1200" b="1" dirty="0" smtClean="0"/>
              <a:t>1. Modeling of physical systems.</a:t>
            </a:r>
            <a:endParaRPr lang="en-CA" sz="1200" dirty="0" smtClean="0"/>
          </a:p>
          <a:p>
            <a:r>
              <a:rPr lang="en-CA" sz="1200" dirty="0" smtClean="0"/>
              <a:t> Be able to described a physical situation that would correspond to simple potential energy curves.  Given a simple physical system, be able to draw the relevant potential energy curve needed to model dynamical behaviour.  Explain why models are useful in physics.</a:t>
            </a:r>
          </a:p>
          <a:p>
            <a:r>
              <a:rPr lang="en-CA" sz="1200" dirty="0" smtClean="0"/>
              <a:t> </a:t>
            </a:r>
          </a:p>
          <a:p>
            <a:r>
              <a:rPr lang="en-CA" sz="1200" b="1" dirty="0" smtClean="0"/>
              <a:t>2. Light as a Particle- why believe idea that there are particle and wave like properties to objects, role of probability in this interpretation</a:t>
            </a:r>
            <a:endParaRPr lang="en-CA" sz="1200" dirty="0" smtClean="0"/>
          </a:p>
          <a:p>
            <a:pPr lvl="0"/>
            <a:r>
              <a:rPr lang="en-CA" sz="1200" dirty="0" smtClean="0"/>
              <a:t>Write down the mathematical description of a classical electromagnetic wave, and relate the terms in the expression to the velocity, wavelength, and frequency of the wave.  </a:t>
            </a:r>
          </a:p>
          <a:p>
            <a:pPr lvl="0"/>
            <a:r>
              <a:rPr lang="en-CA" sz="1200" dirty="0" smtClean="0"/>
              <a:t>Be able to describe how the energy in a classical </a:t>
            </a:r>
            <a:r>
              <a:rPr lang="en-CA" sz="1200" dirty="0" err="1" smtClean="0"/>
              <a:t>EM</a:t>
            </a:r>
            <a:r>
              <a:rPr lang="en-CA" sz="1200" dirty="0" smtClean="0"/>
              <a:t> wave depends on the amplitude of the field, and describe what happens when an </a:t>
            </a:r>
            <a:r>
              <a:rPr lang="en-CA" sz="1200" dirty="0" err="1" smtClean="0"/>
              <a:t>EM</a:t>
            </a:r>
            <a:r>
              <a:rPr lang="en-CA" sz="1200" dirty="0" smtClean="0"/>
              <a:t> wave is absorbed by a material if the wavelength is long enough that it behaves classically.</a:t>
            </a:r>
          </a:p>
          <a:p>
            <a:pPr lvl="0"/>
            <a:r>
              <a:rPr lang="en-CA" sz="1200" dirty="0" smtClean="0"/>
              <a:t>Design an experiment to show that something behaves as a wave.</a:t>
            </a:r>
          </a:p>
          <a:p>
            <a:pPr lvl="0"/>
            <a:r>
              <a:rPr lang="en-CA" sz="1200" dirty="0" smtClean="0"/>
              <a:t>Qualitatively describe what is measured in the photoelectric effect experiment and explain how this implies a quantum picture of light, including explaining what results the classical interpretation of light would predict for this experiment.</a:t>
            </a:r>
          </a:p>
          <a:p>
            <a:pPr lvl="0"/>
            <a:r>
              <a:rPr lang="en-CA" sz="1200" dirty="0" smtClean="0"/>
              <a:t>Quantitatively analyze photoelectric data to deduce the relationship between energy of photons and frequency of light and predict how the emission of electrons will change if color of light, type of metal, or voltage of the metal is changed.  </a:t>
            </a:r>
          </a:p>
          <a:p>
            <a:pPr lvl="0"/>
            <a:r>
              <a:rPr lang="en-CA" sz="1200" dirty="0" smtClean="0"/>
              <a:t>Be able to design an experiment for determining the composition of an unknown pure metal based on the photoelectron effect.</a:t>
            </a:r>
          </a:p>
          <a:p>
            <a:pPr lvl="0"/>
            <a:r>
              <a:rPr lang="en-CA" sz="1200" dirty="0" smtClean="0"/>
              <a:t>Be able to explain the essential role of the quantization of light as demonstrated by the photoelectric effect in the operation of a photomultiplier tube, a solid state </a:t>
            </a:r>
            <a:r>
              <a:rPr lang="en-CA" sz="1200" dirty="0" err="1" smtClean="0"/>
              <a:t>photodector</a:t>
            </a:r>
            <a:r>
              <a:rPr lang="en-CA" sz="1200" dirty="0" smtClean="0"/>
              <a:t> such as used in motion sensors, and the human eye. (Essentially all sensitive detectors of light.)</a:t>
            </a:r>
          </a:p>
          <a:p>
            <a:pPr lvl="0"/>
            <a:r>
              <a:rPr lang="en-CA" sz="1200" dirty="0" smtClean="0"/>
              <a:t>In two slit interference pattern produced by light, relate the single particle detection of photons to the interference pattern from light beams. </a:t>
            </a:r>
          </a:p>
          <a:p>
            <a:r>
              <a:rPr lang="en-CA" sz="1200" b="1" dirty="0" smtClean="0"/>
              <a:t> </a:t>
            </a:r>
            <a:endParaRPr lang="en-CA" sz="1200" dirty="0" smtClean="0"/>
          </a:p>
          <a:p>
            <a:r>
              <a:rPr lang="en-CA" sz="1200" b="1" dirty="0" smtClean="0"/>
              <a:t>3. Electrons as waves and particles</a:t>
            </a:r>
            <a:endParaRPr lang="en-CA" sz="1200" dirty="0" smtClean="0"/>
          </a:p>
          <a:p>
            <a:r>
              <a:rPr lang="en-CA" sz="1200" b="1" dirty="0" smtClean="0"/>
              <a:t>a. emission and absorption of light by isolated atoms </a:t>
            </a:r>
            <a:endParaRPr lang="en-CA" sz="1200" dirty="0" smtClean="0"/>
          </a:p>
          <a:p>
            <a:pPr lvl="0"/>
            <a:r>
              <a:rPr lang="en-CA" sz="1200" dirty="0" smtClean="0"/>
              <a:t>Explain how the discrete colors produced by neon signs, mercury and sodium street lights, and other discharge lamps rule out Rutherford’s model of the atom as like a miniature solar system with electrons orbiting the nucleus.  </a:t>
            </a:r>
          </a:p>
          <a:p>
            <a:pPr lvl="0"/>
            <a:r>
              <a:rPr lang="en-CA" sz="1200" dirty="0" smtClean="0"/>
              <a:t>Relate the colors of light produced by a discharge lamp to energy levels of the electron in the atoms in the lamp.</a:t>
            </a:r>
          </a:p>
          <a:p>
            <a:pPr lvl="0"/>
            <a:r>
              <a:rPr lang="en-CA" sz="1200" dirty="0" smtClean="0"/>
              <a:t>Be able to explain why such light sources are so much more efficient than incandescent light bulbs.  </a:t>
            </a:r>
          </a:p>
          <a:p>
            <a:pPr lvl="0"/>
            <a:r>
              <a:rPr lang="en-CA" sz="1200" dirty="0" smtClean="0">
                <a:solidFill>
                  <a:schemeClr val="accent2"/>
                </a:solidFill>
              </a:rPr>
              <a:t>(part in blue on next exam, but not this one)</a:t>
            </a:r>
          </a:p>
          <a:p>
            <a:pPr lvl="0"/>
            <a:r>
              <a:rPr lang="en-CA" sz="1200" dirty="0" smtClean="0">
                <a:solidFill>
                  <a:schemeClr val="accent2"/>
                </a:solidFill>
              </a:rPr>
              <a:t>List the basic assumptions of the Bohr model of the atom and explain how those assumptions are consistent with the light emitted by a hydrogen discharge lamp. </a:t>
            </a:r>
          </a:p>
          <a:p>
            <a:pPr lvl="0"/>
            <a:r>
              <a:rPr lang="en-CA" sz="1200" dirty="0" smtClean="0">
                <a:solidFill>
                  <a:schemeClr val="accent2"/>
                </a:solidFill>
              </a:rPr>
              <a:t>Be able to provide a basic design for a gas laser, giving the basic components and qualitative requirements for it to operate.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C5155AAC-681D-40D5-B426-AF156FEB9E56}" type="slidenum">
              <a:rPr lang="en-US"/>
              <a:pPr/>
              <a:t>20</a:t>
            </a:fld>
            <a:endParaRPr lang="en-US"/>
          </a:p>
        </p:txBody>
      </p:sp>
      <p:sp>
        <p:nvSpPr>
          <p:cNvPr id="161832" name="Text Box 40"/>
          <p:cNvSpPr txBox="1">
            <a:spLocks noChangeArrowheads="1"/>
          </p:cNvSpPr>
          <p:nvPr/>
        </p:nvSpPr>
        <p:spPr bwMode="auto">
          <a:xfrm>
            <a:off x="6543675" y="339725"/>
            <a:ext cx="2016125" cy="822325"/>
          </a:xfrm>
          <a:prstGeom prst="rect">
            <a:avLst/>
          </a:prstGeom>
          <a:noFill/>
          <a:ln w="9525">
            <a:noFill/>
            <a:miter lim="800000"/>
            <a:headEnd/>
            <a:tailEnd/>
          </a:ln>
          <a:effectLst/>
        </p:spPr>
        <p:txBody>
          <a:bodyPr wrap="none">
            <a:spAutoFit/>
          </a:bodyPr>
          <a:lstStyle/>
          <a:p>
            <a:r>
              <a:rPr lang="en-US"/>
              <a:t>Energy levels</a:t>
            </a:r>
          </a:p>
          <a:p>
            <a:r>
              <a:rPr lang="en-US"/>
              <a:t>for electrons</a:t>
            </a:r>
          </a:p>
        </p:txBody>
      </p:sp>
      <p:sp>
        <p:nvSpPr>
          <p:cNvPr id="161833" name="Line 41"/>
          <p:cNvSpPr>
            <a:spLocks noChangeShapeType="1"/>
          </p:cNvSpPr>
          <p:nvPr/>
        </p:nvSpPr>
        <p:spPr bwMode="auto">
          <a:xfrm>
            <a:off x="6410325" y="3044825"/>
            <a:ext cx="1349375" cy="0"/>
          </a:xfrm>
          <a:prstGeom prst="line">
            <a:avLst/>
          </a:prstGeom>
          <a:noFill/>
          <a:ln w="38100">
            <a:solidFill>
              <a:schemeClr val="tx1"/>
            </a:solidFill>
            <a:round/>
            <a:headEnd/>
            <a:tailEnd/>
          </a:ln>
          <a:effectLst/>
        </p:spPr>
        <p:txBody>
          <a:bodyPr/>
          <a:lstStyle/>
          <a:p>
            <a:endParaRPr lang="en-CA"/>
          </a:p>
        </p:txBody>
      </p:sp>
      <p:sp>
        <p:nvSpPr>
          <p:cNvPr id="161834" name="Line 42"/>
          <p:cNvSpPr>
            <a:spLocks noChangeShapeType="1"/>
          </p:cNvSpPr>
          <p:nvPr/>
        </p:nvSpPr>
        <p:spPr bwMode="auto">
          <a:xfrm>
            <a:off x="6376988" y="2170113"/>
            <a:ext cx="1349375" cy="0"/>
          </a:xfrm>
          <a:prstGeom prst="line">
            <a:avLst/>
          </a:prstGeom>
          <a:noFill/>
          <a:ln w="38100">
            <a:solidFill>
              <a:schemeClr val="tx1"/>
            </a:solidFill>
            <a:round/>
            <a:headEnd/>
            <a:tailEnd/>
          </a:ln>
          <a:effectLst/>
        </p:spPr>
        <p:txBody>
          <a:bodyPr/>
          <a:lstStyle/>
          <a:p>
            <a:endParaRPr lang="en-CA"/>
          </a:p>
        </p:txBody>
      </p:sp>
      <p:sp>
        <p:nvSpPr>
          <p:cNvPr id="161835" name="Text Box 43"/>
          <p:cNvSpPr txBox="1">
            <a:spLocks noChangeArrowheads="1"/>
          </p:cNvSpPr>
          <p:nvPr/>
        </p:nvSpPr>
        <p:spPr bwMode="auto">
          <a:xfrm>
            <a:off x="6399213" y="3027363"/>
            <a:ext cx="1847850" cy="457200"/>
          </a:xfrm>
          <a:prstGeom prst="rect">
            <a:avLst/>
          </a:prstGeom>
          <a:noFill/>
          <a:ln w="9525">
            <a:noFill/>
            <a:miter lim="800000"/>
            <a:headEnd/>
            <a:tailEnd/>
          </a:ln>
          <a:effectLst/>
        </p:spPr>
        <p:txBody>
          <a:bodyPr wrap="none">
            <a:spAutoFit/>
          </a:bodyPr>
          <a:lstStyle/>
          <a:p>
            <a:r>
              <a:rPr lang="en-US"/>
              <a:t>ground level</a:t>
            </a:r>
          </a:p>
        </p:txBody>
      </p:sp>
      <p:sp>
        <p:nvSpPr>
          <p:cNvPr id="161836" name="Line 44"/>
          <p:cNvSpPr>
            <a:spLocks noChangeShapeType="1"/>
          </p:cNvSpPr>
          <p:nvPr/>
        </p:nvSpPr>
        <p:spPr bwMode="auto">
          <a:xfrm>
            <a:off x="6340475" y="1498600"/>
            <a:ext cx="1349375" cy="0"/>
          </a:xfrm>
          <a:prstGeom prst="line">
            <a:avLst/>
          </a:prstGeom>
          <a:noFill/>
          <a:ln w="38100">
            <a:solidFill>
              <a:schemeClr val="tx1"/>
            </a:solidFill>
            <a:round/>
            <a:headEnd/>
            <a:tailEnd/>
          </a:ln>
          <a:effectLst/>
        </p:spPr>
        <p:txBody>
          <a:bodyPr/>
          <a:lstStyle/>
          <a:p>
            <a:endParaRPr lang="en-CA"/>
          </a:p>
        </p:txBody>
      </p:sp>
      <p:sp>
        <p:nvSpPr>
          <p:cNvPr id="161837" name="Line 45"/>
          <p:cNvSpPr>
            <a:spLocks noChangeShapeType="1"/>
          </p:cNvSpPr>
          <p:nvPr/>
        </p:nvSpPr>
        <p:spPr bwMode="auto">
          <a:xfrm>
            <a:off x="6318250" y="1757363"/>
            <a:ext cx="1349375" cy="0"/>
          </a:xfrm>
          <a:prstGeom prst="line">
            <a:avLst/>
          </a:prstGeom>
          <a:noFill/>
          <a:ln w="38100">
            <a:solidFill>
              <a:schemeClr val="tx1"/>
            </a:solidFill>
            <a:round/>
            <a:headEnd/>
            <a:tailEnd/>
          </a:ln>
          <a:effectLst/>
        </p:spPr>
        <p:txBody>
          <a:bodyPr/>
          <a:lstStyle/>
          <a:p>
            <a:endParaRPr lang="en-CA"/>
          </a:p>
        </p:txBody>
      </p:sp>
      <p:sp>
        <p:nvSpPr>
          <p:cNvPr id="161838" name="Text Box 46"/>
          <p:cNvSpPr txBox="1">
            <a:spLocks noChangeArrowheads="1"/>
          </p:cNvSpPr>
          <p:nvPr/>
        </p:nvSpPr>
        <p:spPr bwMode="auto">
          <a:xfrm>
            <a:off x="7580313" y="2049463"/>
            <a:ext cx="1563687" cy="822325"/>
          </a:xfrm>
          <a:prstGeom prst="rect">
            <a:avLst/>
          </a:prstGeom>
          <a:noFill/>
          <a:ln w="9525">
            <a:noFill/>
            <a:miter lim="800000"/>
            <a:headEnd/>
            <a:tailEnd/>
          </a:ln>
          <a:effectLst/>
        </p:spPr>
        <p:txBody>
          <a:bodyPr wrap="none">
            <a:spAutoFit/>
          </a:bodyPr>
          <a:lstStyle/>
          <a:p>
            <a:r>
              <a:rPr lang="en-US"/>
              <a:t>1</a:t>
            </a:r>
            <a:r>
              <a:rPr lang="en-US" baseline="30000"/>
              <a:t>st</a:t>
            </a:r>
            <a:r>
              <a:rPr lang="en-US"/>
              <a:t> excited</a:t>
            </a:r>
          </a:p>
          <a:p>
            <a:r>
              <a:rPr lang="en-US"/>
              <a:t>level</a:t>
            </a:r>
          </a:p>
        </p:txBody>
      </p:sp>
      <p:sp>
        <p:nvSpPr>
          <p:cNvPr id="161839" name="Text Box 47"/>
          <p:cNvSpPr txBox="1">
            <a:spLocks noChangeArrowheads="1"/>
          </p:cNvSpPr>
          <p:nvPr/>
        </p:nvSpPr>
        <p:spPr bwMode="auto">
          <a:xfrm>
            <a:off x="7593013" y="1622425"/>
            <a:ext cx="1628775" cy="457200"/>
          </a:xfrm>
          <a:prstGeom prst="rect">
            <a:avLst/>
          </a:prstGeom>
          <a:noFill/>
          <a:ln w="9525">
            <a:noFill/>
            <a:miter lim="800000"/>
            <a:headEnd/>
            <a:tailEnd/>
          </a:ln>
          <a:effectLst/>
        </p:spPr>
        <p:txBody>
          <a:bodyPr wrap="none">
            <a:spAutoFit/>
          </a:bodyPr>
          <a:lstStyle/>
          <a:p>
            <a:r>
              <a:rPr lang="en-US"/>
              <a:t>2</a:t>
            </a:r>
            <a:r>
              <a:rPr lang="en-US" baseline="30000"/>
              <a:t>nd</a:t>
            </a:r>
            <a:r>
              <a:rPr lang="en-US"/>
              <a:t> ex. lev.</a:t>
            </a:r>
          </a:p>
        </p:txBody>
      </p:sp>
      <p:sp>
        <p:nvSpPr>
          <p:cNvPr id="161840" name="Text Box 48"/>
          <p:cNvSpPr txBox="1">
            <a:spLocks noChangeArrowheads="1"/>
          </p:cNvSpPr>
          <p:nvPr/>
        </p:nvSpPr>
        <p:spPr bwMode="auto">
          <a:xfrm>
            <a:off x="7600950" y="1228725"/>
            <a:ext cx="1674813" cy="457200"/>
          </a:xfrm>
          <a:prstGeom prst="rect">
            <a:avLst/>
          </a:prstGeom>
          <a:noFill/>
          <a:ln w="9525">
            <a:noFill/>
            <a:miter lim="800000"/>
            <a:headEnd/>
            <a:tailEnd/>
          </a:ln>
          <a:effectLst/>
        </p:spPr>
        <p:txBody>
          <a:bodyPr wrap="none">
            <a:spAutoFit/>
          </a:bodyPr>
          <a:lstStyle/>
          <a:p>
            <a:r>
              <a:rPr lang="en-US"/>
              <a:t>3rd ex. lev.</a:t>
            </a:r>
          </a:p>
        </p:txBody>
      </p:sp>
      <p:sp>
        <p:nvSpPr>
          <p:cNvPr id="161841" name="Text Box 49"/>
          <p:cNvSpPr txBox="1">
            <a:spLocks noChangeArrowheads="1"/>
          </p:cNvSpPr>
          <p:nvPr/>
        </p:nvSpPr>
        <p:spPr bwMode="auto">
          <a:xfrm>
            <a:off x="407988" y="3910013"/>
            <a:ext cx="8572500" cy="2647950"/>
          </a:xfrm>
          <a:prstGeom prst="rect">
            <a:avLst/>
          </a:prstGeom>
          <a:noFill/>
          <a:ln w="9525">
            <a:noFill/>
            <a:miter lim="800000"/>
            <a:headEnd/>
            <a:tailEnd/>
          </a:ln>
          <a:effectLst/>
        </p:spPr>
        <p:txBody>
          <a:bodyPr>
            <a:spAutoFit/>
          </a:bodyPr>
          <a:lstStyle/>
          <a:p>
            <a:r>
              <a:rPr lang="en-US"/>
              <a:t>Bohr- “Electron in orbit with only certain particular energies”.</a:t>
            </a:r>
          </a:p>
          <a:p>
            <a:r>
              <a:rPr lang="en-US"/>
              <a:t>This implies that an electron in Bohr model of hydrogen atom:</a:t>
            </a:r>
          </a:p>
          <a:p>
            <a:r>
              <a:rPr lang="en-US"/>
              <a:t>a. is always at one particular distance from nucleus</a:t>
            </a:r>
          </a:p>
          <a:p>
            <a:r>
              <a:rPr lang="en-US"/>
              <a:t>b. can be at any distance from nucleus. </a:t>
            </a:r>
          </a:p>
          <a:p>
            <a:r>
              <a:rPr lang="en-US"/>
              <a:t>c. can be at certain distances from nucleus corresponding to </a:t>
            </a:r>
          </a:p>
          <a:p>
            <a:r>
              <a:rPr lang="en-US"/>
              <a:t>energy levels it can be in.  </a:t>
            </a:r>
          </a:p>
          <a:p>
            <a:r>
              <a:rPr lang="en-US"/>
              <a:t>d. must always go into center where potential energy lowest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lide Number Placeholder 5"/>
          <p:cNvSpPr>
            <a:spLocks noGrp="1"/>
          </p:cNvSpPr>
          <p:nvPr>
            <p:ph type="sldNum" sz="quarter" idx="12"/>
          </p:nvPr>
        </p:nvSpPr>
        <p:spPr/>
        <p:txBody>
          <a:bodyPr/>
          <a:lstStyle/>
          <a:p>
            <a:fld id="{9E61F643-C402-4624-8102-40FBADF07BE2}" type="slidenum">
              <a:rPr lang="en-US"/>
              <a:pPr/>
              <a:t>21</a:t>
            </a:fld>
            <a:endParaRPr lang="en-US"/>
          </a:p>
        </p:txBody>
      </p:sp>
      <p:sp>
        <p:nvSpPr>
          <p:cNvPr id="162856" name="Text Box 40"/>
          <p:cNvSpPr txBox="1">
            <a:spLocks noChangeArrowheads="1"/>
          </p:cNvSpPr>
          <p:nvPr/>
        </p:nvSpPr>
        <p:spPr bwMode="auto">
          <a:xfrm>
            <a:off x="6543675" y="339725"/>
            <a:ext cx="2016125" cy="822325"/>
          </a:xfrm>
          <a:prstGeom prst="rect">
            <a:avLst/>
          </a:prstGeom>
          <a:noFill/>
          <a:ln w="9525">
            <a:noFill/>
            <a:miter lim="800000"/>
            <a:headEnd/>
            <a:tailEnd/>
          </a:ln>
          <a:effectLst/>
        </p:spPr>
        <p:txBody>
          <a:bodyPr wrap="none">
            <a:spAutoFit/>
          </a:bodyPr>
          <a:lstStyle/>
          <a:p>
            <a:r>
              <a:rPr lang="en-US"/>
              <a:t>Energy levels</a:t>
            </a:r>
          </a:p>
          <a:p>
            <a:r>
              <a:rPr lang="en-US"/>
              <a:t>for electrons</a:t>
            </a:r>
          </a:p>
        </p:txBody>
      </p:sp>
      <p:sp>
        <p:nvSpPr>
          <p:cNvPr id="162857" name="Line 41"/>
          <p:cNvSpPr>
            <a:spLocks noChangeShapeType="1"/>
          </p:cNvSpPr>
          <p:nvPr/>
        </p:nvSpPr>
        <p:spPr bwMode="auto">
          <a:xfrm>
            <a:off x="6410325" y="3078163"/>
            <a:ext cx="1349375" cy="0"/>
          </a:xfrm>
          <a:prstGeom prst="line">
            <a:avLst/>
          </a:prstGeom>
          <a:noFill/>
          <a:ln w="38100">
            <a:solidFill>
              <a:schemeClr val="tx1"/>
            </a:solidFill>
            <a:round/>
            <a:headEnd/>
            <a:tailEnd/>
          </a:ln>
          <a:effectLst/>
        </p:spPr>
        <p:txBody>
          <a:bodyPr/>
          <a:lstStyle/>
          <a:p>
            <a:endParaRPr lang="en-CA"/>
          </a:p>
        </p:txBody>
      </p:sp>
      <p:sp>
        <p:nvSpPr>
          <p:cNvPr id="162858" name="Line 42"/>
          <p:cNvSpPr>
            <a:spLocks noChangeShapeType="1"/>
          </p:cNvSpPr>
          <p:nvPr/>
        </p:nvSpPr>
        <p:spPr bwMode="auto">
          <a:xfrm>
            <a:off x="6376988" y="2170113"/>
            <a:ext cx="1349375" cy="0"/>
          </a:xfrm>
          <a:prstGeom prst="line">
            <a:avLst/>
          </a:prstGeom>
          <a:noFill/>
          <a:ln w="38100">
            <a:solidFill>
              <a:schemeClr val="tx1"/>
            </a:solidFill>
            <a:round/>
            <a:headEnd/>
            <a:tailEnd/>
          </a:ln>
          <a:effectLst/>
        </p:spPr>
        <p:txBody>
          <a:bodyPr/>
          <a:lstStyle/>
          <a:p>
            <a:endParaRPr lang="en-CA"/>
          </a:p>
        </p:txBody>
      </p:sp>
      <p:sp>
        <p:nvSpPr>
          <p:cNvPr id="162859" name="Text Box 43"/>
          <p:cNvSpPr txBox="1">
            <a:spLocks noChangeArrowheads="1"/>
          </p:cNvSpPr>
          <p:nvPr/>
        </p:nvSpPr>
        <p:spPr bwMode="auto">
          <a:xfrm>
            <a:off x="6399213" y="3060700"/>
            <a:ext cx="1847850" cy="457200"/>
          </a:xfrm>
          <a:prstGeom prst="rect">
            <a:avLst/>
          </a:prstGeom>
          <a:noFill/>
          <a:ln w="9525">
            <a:noFill/>
            <a:miter lim="800000"/>
            <a:headEnd/>
            <a:tailEnd/>
          </a:ln>
          <a:effectLst/>
        </p:spPr>
        <p:txBody>
          <a:bodyPr wrap="none">
            <a:spAutoFit/>
          </a:bodyPr>
          <a:lstStyle/>
          <a:p>
            <a:r>
              <a:rPr lang="en-US"/>
              <a:t>ground level</a:t>
            </a:r>
          </a:p>
        </p:txBody>
      </p:sp>
      <p:sp>
        <p:nvSpPr>
          <p:cNvPr id="162860" name="Line 44"/>
          <p:cNvSpPr>
            <a:spLocks noChangeShapeType="1"/>
          </p:cNvSpPr>
          <p:nvPr/>
        </p:nvSpPr>
        <p:spPr bwMode="auto">
          <a:xfrm>
            <a:off x="6340475" y="1498600"/>
            <a:ext cx="1349375" cy="0"/>
          </a:xfrm>
          <a:prstGeom prst="line">
            <a:avLst/>
          </a:prstGeom>
          <a:noFill/>
          <a:ln w="38100">
            <a:solidFill>
              <a:schemeClr val="tx1"/>
            </a:solidFill>
            <a:round/>
            <a:headEnd/>
            <a:tailEnd/>
          </a:ln>
          <a:effectLst/>
        </p:spPr>
        <p:txBody>
          <a:bodyPr/>
          <a:lstStyle/>
          <a:p>
            <a:endParaRPr lang="en-CA"/>
          </a:p>
        </p:txBody>
      </p:sp>
      <p:sp>
        <p:nvSpPr>
          <p:cNvPr id="162861" name="Line 45"/>
          <p:cNvSpPr>
            <a:spLocks noChangeShapeType="1"/>
          </p:cNvSpPr>
          <p:nvPr/>
        </p:nvSpPr>
        <p:spPr bwMode="auto">
          <a:xfrm>
            <a:off x="6318250" y="1757363"/>
            <a:ext cx="1349375" cy="0"/>
          </a:xfrm>
          <a:prstGeom prst="line">
            <a:avLst/>
          </a:prstGeom>
          <a:noFill/>
          <a:ln w="38100">
            <a:solidFill>
              <a:schemeClr val="tx1"/>
            </a:solidFill>
            <a:round/>
            <a:headEnd/>
            <a:tailEnd/>
          </a:ln>
          <a:effectLst/>
        </p:spPr>
        <p:txBody>
          <a:bodyPr/>
          <a:lstStyle/>
          <a:p>
            <a:endParaRPr lang="en-CA"/>
          </a:p>
        </p:txBody>
      </p:sp>
      <p:sp>
        <p:nvSpPr>
          <p:cNvPr id="162862" name="Text Box 46"/>
          <p:cNvSpPr txBox="1">
            <a:spLocks noChangeArrowheads="1"/>
          </p:cNvSpPr>
          <p:nvPr/>
        </p:nvSpPr>
        <p:spPr bwMode="auto">
          <a:xfrm>
            <a:off x="7580313" y="2049463"/>
            <a:ext cx="1563687" cy="822325"/>
          </a:xfrm>
          <a:prstGeom prst="rect">
            <a:avLst/>
          </a:prstGeom>
          <a:noFill/>
          <a:ln w="9525">
            <a:noFill/>
            <a:miter lim="800000"/>
            <a:headEnd/>
            <a:tailEnd/>
          </a:ln>
          <a:effectLst/>
        </p:spPr>
        <p:txBody>
          <a:bodyPr wrap="none">
            <a:spAutoFit/>
          </a:bodyPr>
          <a:lstStyle/>
          <a:p>
            <a:r>
              <a:rPr lang="en-US"/>
              <a:t>1</a:t>
            </a:r>
            <a:r>
              <a:rPr lang="en-US" baseline="30000"/>
              <a:t>st</a:t>
            </a:r>
            <a:r>
              <a:rPr lang="en-US"/>
              <a:t> excited</a:t>
            </a:r>
          </a:p>
          <a:p>
            <a:r>
              <a:rPr lang="en-US"/>
              <a:t>level</a:t>
            </a:r>
          </a:p>
        </p:txBody>
      </p:sp>
      <p:sp>
        <p:nvSpPr>
          <p:cNvPr id="162863" name="Text Box 47"/>
          <p:cNvSpPr txBox="1">
            <a:spLocks noChangeArrowheads="1"/>
          </p:cNvSpPr>
          <p:nvPr/>
        </p:nvSpPr>
        <p:spPr bwMode="auto">
          <a:xfrm>
            <a:off x="7593013" y="1622425"/>
            <a:ext cx="1628775" cy="457200"/>
          </a:xfrm>
          <a:prstGeom prst="rect">
            <a:avLst/>
          </a:prstGeom>
          <a:noFill/>
          <a:ln w="9525">
            <a:noFill/>
            <a:miter lim="800000"/>
            <a:headEnd/>
            <a:tailEnd/>
          </a:ln>
          <a:effectLst/>
        </p:spPr>
        <p:txBody>
          <a:bodyPr wrap="none">
            <a:spAutoFit/>
          </a:bodyPr>
          <a:lstStyle/>
          <a:p>
            <a:r>
              <a:rPr lang="en-US"/>
              <a:t>2</a:t>
            </a:r>
            <a:r>
              <a:rPr lang="en-US" baseline="30000"/>
              <a:t>nd</a:t>
            </a:r>
            <a:r>
              <a:rPr lang="en-US"/>
              <a:t> ex. lev.</a:t>
            </a:r>
          </a:p>
        </p:txBody>
      </p:sp>
      <p:sp>
        <p:nvSpPr>
          <p:cNvPr id="162864" name="Text Box 48"/>
          <p:cNvSpPr txBox="1">
            <a:spLocks noChangeArrowheads="1"/>
          </p:cNvSpPr>
          <p:nvPr/>
        </p:nvSpPr>
        <p:spPr bwMode="auto">
          <a:xfrm>
            <a:off x="7600950" y="1228725"/>
            <a:ext cx="1674813" cy="457200"/>
          </a:xfrm>
          <a:prstGeom prst="rect">
            <a:avLst/>
          </a:prstGeom>
          <a:noFill/>
          <a:ln w="9525">
            <a:noFill/>
            <a:miter lim="800000"/>
            <a:headEnd/>
            <a:tailEnd/>
          </a:ln>
          <a:effectLst/>
        </p:spPr>
        <p:txBody>
          <a:bodyPr wrap="none">
            <a:spAutoFit/>
          </a:bodyPr>
          <a:lstStyle/>
          <a:p>
            <a:r>
              <a:rPr lang="en-US"/>
              <a:t>3rd ex. lev.</a:t>
            </a:r>
          </a:p>
        </p:txBody>
      </p:sp>
      <p:sp>
        <p:nvSpPr>
          <p:cNvPr id="162865" name="Line 49"/>
          <p:cNvSpPr>
            <a:spLocks noChangeShapeType="1"/>
          </p:cNvSpPr>
          <p:nvPr/>
        </p:nvSpPr>
        <p:spPr bwMode="auto">
          <a:xfrm flipH="1">
            <a:off x="2184400" y="3089275"/>
            <a:ext cx="4160838" cy="0"/>
          </a:xfrm>
          <a:prstGeom prst="line">
            <a:avLst/>
          </a:prstGeom>
          <a:noFill/>
          <a:ln w="9525">
            <a:solidFill>
              <a:schemeClr val="tx1"/>
            </a:solidFill>
            <a:prstDash val="sysDot"/>
            <a:round/>
            <a:headEnd/>
            <a:tailEnd type="arrow" w="med" len="med"/>
          </a:ln>
          <a:effectLst/>
        </p:spPr>
        <p:txBody>
          <a:bodyPr/>
          <a:lstStyle/>
          <a:p>
            <a:endParaRPr lang="en-CA"/>
          </a:p>
        </p:txBody>
      </p:sp>
      <p:sp>
        <p:nvSpPr>
          <p:cNvPr id="162866" name="Line 50"/>
          <p:cNvSpPr>
            <a:spLocks noChangeShapeType="1"/>
          </p:cNvSpPr>
          <p:nvPr/>
        </p:nvSpPr>
        <p:spPr bwMode="auto">
          <a:xfrm flipH="1">
            <a:off x="2295525" y="2174875"/>
            <a:ext cx="4092575" cy="11113"/>
          </a:xfrm>
          <a:prstGeom prst="line">
            <a:avLst/>
          </a:prstGeom>
          <a:noFill/>
          <a:ln w="9525">
            <a:solidFill>
              <a:schemeClr val="tx1"/>
            </a:solidFill>
            <a:prstDash val="sysDot"/>
            <a:round/>
            <a:headEnd/>
            <a:tailEnd type="arrow" w="med" len="med"/>
          </a:ln>
          <a:effectLst/>
        </p:spPr>
        <p:txBody>
          <a:bodyPr/>
          <a:lstStyle/>
          <a:p>
            <a:endParaRPr lang="en-CA"/>
          </a:p>
        </p:txBody>
      </p:sp>
      <p:sp>
        <p:nvSpPr>
          <p:cNvPr id="162867" name="Line 51"/>
          <p:cNvSpPr>
            <a:spLocks noChangeShapeType="1"/>
          </p:cNvSpPr>
          <p:nvPr/>
        </p:nvSpPr>
        <p:spPr bwMode="auto">
          <a:xfrm flipH="1" flipV="1">
            <a:off x="2481263" y="1741488"/>
            <a:ext cx="3994150" cy="22225"/>
          </a:xfrm>
          <a:prstGeom prst="line">
            <a:avLst/>
          </a:prstGeom>
          <a:noFill/>
          <a:ln w="9525">
            <a:solidFill>
              <a:schemeClr val="tx1"/>
            </a:solidFill>
            <a:prstDash val="sysDot"/>
            <a:round/>
            <a:headEnd/>
            <a:tailEnd type="arrow" w="med" len="med"/>
          </a:ln>
          <a:effectLst/>
        </p:spPr>
        <p:txBody>
          <a:bodyPr/>
          <a:lstStyle/>
          <a:p>
            <a:endParaRPr lang="en-CA"/>
          </a:p>
        </p:txBody>
      </p:sp>
      <p:sp>
        <p:nvSpPr>
          <p:cNvPr id="162868" name="Line 52"/>
          <p:cNvSpPr>
            <a:spLocks noChangeShapeType="1"/>
          </p:cNvSpPr>
          <p:nvPr/>
        </p:nvSpPr>
        <p:spPr bwMode="auto">
          <a:xfrm flipH="1">
            <a:off x="2613025" y="1495425"/>
            <a:ext cx="4016375" cy="22225"/>
          </a:xfrm>
          <a:prstGeom prst="line">
            <a:avLst/>
          </a:prstGeom>
          <a:noFill/>
          <a:ln w="9525">
            <a:solidFill>
              <a:schemeClr val="tx1"/>
            </a:solidFill>
            <a:prstDash val="sysDot"/>
            <a:round/>
            <a:headEnd/>
            <a:tailEnd type="arrow" w="med" len="med"/>
          </a:ln>
          <a:effectLst/>
        </p:spPr>
        <p:txBody>
          <a:bodyPr/>
          <a:lstStyle/>
          <a:p>
            <a:endParaRPr lang="en-CA"/>
          </a:p>
        </p:txBody>
      </p:sp>
      <p:sp>
        <p:nvSpPr>
          <p:cNvPr id="162869" name="Text Box 53"/>
          <p:cNvSpPr txBox="1">
            <a:spLocks noChangeArrowheads="1"/>
          </p:cNvSpPr>
          <p:nvPr/>
        </p:nvSpPr>
        <p:spPr bwMode="auto">
          <a:xfrm>
            <a:off x="176213" y="3644900"/>
            <a:ext cx="8967787" cy="2647950"/>
          </a:xfrm>
          <a:prstGeom prst="rect">
            <a:avLst/>
          </a:prstGeom>
          <a:noFill/>
          <a:ln w="9525">
            <a:noFill/>
            <a:miter lim="800000"/>
            <a:headEnd/>
            <a:tailEnd/>
          </a:ln>
          <a:effectLst/>
        </p:spPr>
        <p:txBody>
          <a:bodyPr>
            <a:spAutoFit/>
          </a:bodyPr>
          <a:lstStyle/>
          <a:p>
            <a:r>
              <a:rPr lang="en-US"/>
              <a:t>Bohr- “Electron in orbit with only certain particular energies”.</a:t>
            </a:r>
          </a:p>
          <a:p>
            <a:r>
              <a:rPr lang="en-US"/>
              <a:t>This implies that an electron in Bohr model of hydrogen atom:</a:t>
            </a:r>
          </a:p>
          <a:p>
            <a:r>
              <a:rPr lang="en-US"/>
              <a:t>a. is always at one particular distance from nucleus</a:t>
            </a:r>
          </a:p>
          <a:p>
            <a:r>
              <a:rPr lang="en-US"/>
              <a:t>b. can be at any distance from nucleus. </a:t>
            </a:r>
          </a:p>
          <a:p>
            <a:r>
              <a:rPr lang="en-US">
                <a:solidFill>
                  <a:srgbClr val="FF3B3B"/>
                </a:solidFill>
              </a:rPr>
              <a:t>c. is at certain distances from nucleus corresponding to </a:t>
            </a:r>
          </a:p>
          <a:p>
            <a:r>
              <a:rPr lang="en-US">
                <a:solidFill>
                  <a:srgbClr val="FF3B3B"/>
                </a:solidFill>
              </a:rPr>
              <a:t>energy levels it can be in.  </a:t>
            </a:r>
          </a:p>
          <a:p>
            <a:r>
              <a:rPr lang="en-US"/>
              <a:t>d. must always go into center where potential energy lowest</a:t>
            </a:r>
          </a:p>
        </p:txBody>
      </p:sp>
      <p:sp>
        <p:nvSpPr>
          <p:cNvPr id="162870" name="Text Box 54"/>
          <p:cNvSpPr txBox="1">
            <a:spLocks noChangeArrowheads="1"/>
          </p:cNvSpPr>
          <p:nvPr/>
        </p:nvSpPr>
        <p:spPr bwMode="auto">
          <a:xfrm>
            <a:off x="307975" y="3376613"/>
            <a:ext cx="735013" cy="304800"/>
          </a:xfrm>
          <a:prstGeom prst="rect">
            <a:avLst/>
          </a:prstGeom>
          <a:noFill/>
          <a:ln w="9525">
            <a:noFill/>
            <a:miter lim="800000"/>
            <a:headEnd/>
            <a:tailEnd/>
          </a:ln>
          <a:effectLst/>
        </p:spPr>
        <p:txBody>
          <a:bodyPr wrap="none">
            <a:spAutoFit/>
          </a:bodyPr>
          <a:lstStyle/>
          <a:p>
            <a:r>
              <a:rPr lang="en-US" sz="1400"/>
              <a:t>graded</a:t>
            </a:r>
          </a:p>
        </p:txBody>
      </p:sp>
      <p:grpSp>
        <p:nvGrpSpPr>
          <p:cNvPr id="162871" name="Group 55"/>
          <p:cNvGrpSpPr>
            <a:grpSpLocks/>
          </p:cNvGrpSpPr>
          <p:nvPr/>
        </p:nvGrpSpPr>
        <p:grpSpPr bwMode="auto">
          <a:xfrm>
            <a:off x="546100" y="425450"/>
            <a:ext cx="5183188" cy="3276600"/>
            <a:chOff x="344" y="1864"/>
            <a:chExt cx="3265" cy="2001"/>
          </a:xfrm>
        </p:grpSpPr>
        <p:sp>
          <p:nvSpPr>
            <p:cNvPr id="162872" name="Line 56"/>
            <p:cNvSpPr>
              <a:spLocks noChangeShapeType="1"/>
            </p:cNvSpPr>
            <p:nvPr/>
          </p:nvSpPr>
          <p:spPr bwMode="auto">
            <a:xfrm>
              <a:off x="1249" y="3863"/>
              <a:ext cx="41" cy="2"/>
            </a:xfrm>
            <a:prstGeom prst="line">
              <a:avLst/>
            </a:prstGeom>
            <a:noFill/>
            <a:ln w="0">
              <a:solidFill>
                <a:schemeClr val="tx1"/>
              </a:solidFill>
              <a:round/>
              <a:headEnd/>
              <a:tailEnd/>
            </a:ln>
          </p:spPr>
          <p:txBody>
            <a:bodyPr/>
            <a:lstStyle/>
            <a:p>
              <a:endParaRPr lang="en-CA"/>
            </a:p>
          </p:txBody>
        </p:sp>
        <p:sp>
          <p:nvSpPr>
            <p:cNvPr id="162873" name="Line 57"/>
            <p:cNvSpPr>
              <a:spLocks noChangeShapeType="1"/>
            </p:cNvSpPr>
            <p:nvPr/>
          </p:nvSpPr>
          <p:spPr bwMode="auto">
            <a:xfrm>
              <a:off x="1249" y="3595"/>
              <a:ext cx="41" cy="2"/>
            </a:xfrm>
            <a:prstGeom prst="line">
              <a:avLst/>
            </a:prstGeom>
            <a:noFill/>
            <a:ln w="0">
              <a:solidFill>
                <a:schemeClr val="tx1"/>
              </a:solidFill>
              <a:round/>
              <a:headEnd/>
              <a:tailEnd/>
            </a:ln>
          </p:spPr>
          <p:txBody>
            <a:bodyPr/>
            <a:lstStyle/>
            <a:p>
              <a:endParaRPr lang="en-CA"/>
            </a:p>
          </p:txBody>
        </p:sp>
        <p:sp>
          <p:nvSpPr>
            <p:cNvPr id="162874" name="Line 58"/>
            <p:cNvSpPr>
              <a:spLocks noChangeShapeType="1"/>
            </p:cNvSpPr>
            <p:nvPr/>
          </p:nvSpPr>
          <p:spPr bwMode="auto">
            <a:xfrm>
              <a:off x="1249" y="2236"/>
              <a:ext cx="41" cy="2"/>
            </a:xfrm>
            <a:prstGeom prst="line">
              <a:avLst/>
            </a:prstGeom>
            <a:noFill/>
            <a:ln w="0">
              <a:solidFill>
                <a:schemeClr val="tx1"/>
              </a:solidFill>
              <a:round/>
              <a:headEnd/>
              <a:tailEnd/>
            </a:ln>
          </p:spPr>
          <p:txBody>
            <a:bodyPr/>
            <a:lstStyle/>
            <a:p>
              <a:endParaRPr lang="en-CA"/>
            </a:p>
          </p:txBody>
        </p:sp>
        <p:sp>
          <p:nvSpPr>
            <p:cNvPr id="162875" name="Line 59"/>
            <p:cNvSpPr>
              <a:spLocks noChangeShapeType="1"/>
            </p:cNvSpPr>
            <p:nvPr/>
          </p:nvSpPr>
          <p:spPr bwMode="auto">
            <a:xfrm>
              <a:off x="1298" y="2236"/>
              <a:ext cx="2" cy="1627"/>
            </a:xfrm>
            <a:prstGeom prst="line">
              <a:avLst/>
            </a:prstGeom>
            <a:noFill/>
            <a:ln w="0">
              <a:solidFill>
                <a:schemeClr val="tx1"/>
              </a:solidFill>
              <a:round/>
              <a:headEnd/>
              <a:tailEnd/>
            </a:ln>
          </p:spPr>
          <p:txBody>
            <a:bodyPr/>
            <a:lstStyle/>
            <a:p>
              <a:endParaRPr lang="en-CA"/>
            </a:p>
          </p:txBody>
        </p:sp>
        <p:sp>
          <p:nvSpPr>
            <p:cNvPr id="162876" name="Line 60"/>
            <p:cNvSpPr>
              <a:spLocks noChangeShapeType="1"/>
            </p:cNvSpPr>
            <p:nvPr/>
          </p:nvSpPr>
          <p:spPr bwMode="auto">
            <a:xfrm>
              <a:off x="1276" y="2236"/>
              <a:ext cx="1918" cy="2"/>
            </a:xfrm>
            <a:prstGeom prst="line">
              <a:avLst/>
            </a:prstGeom>
            <a:noFill/>
            <a:ln w="0">
              <a:solidFill>
                <a:schemeClr val="tx1"/>
              </a:solidFill>
              <a:round/>
              <a:headEnd/>
              <a:tailEnd/>
            </a:ln>
          </p:spPr>
          <p:txBody>
            <a:bodyPr/>
            <a:lstStyle/>
            <a:p>
              <a:endParaRPr lang="en-CA"/>
            </a:p>
          </p:txBody>
        </p:sp>
        <p:sp>
          <p:nvSpPr>
            <p:cNvPr id="162877" name="Line 61"/>
            <p:cNvSpPr>
              <a:spLocks noChangeShapeType="1"/>
            </p:cNvSpPr>
            <p:nvPr/>
          </p:nvSpPr>
          <p:spPr bwMode="auto">
            <a:xfrm flipV="1">
              <a:off x="1298" y="2236"/>
              <a:ext cx="2" cy="19"/>
            </a:xfrm>
            <a:prstGeom prst="line">
              <a:avLst/>
            </a:prstGeom>
            <a:noFill/>
            <a:ln w="0">
              <a:solidFill>
                <a:schemeClr val="tx1"/>
              </a:solidFill>
              <a:round/>
              <a:headEnd/>
              <a:tailEnd/>
            </a:ln>
          </p:spPr>
          <p:txBody>
            <a:bodyPr/>
            <a:lstStyle/>
            <a:p>
              <a:endParaRPr lang="en-CA"/>
            </a:p>
          </p:txBody>
        </p:sp>
        <p:sp>
          <p:nvSpPr>
            <p:cNvPr id="162878" name="Line 62"/>
            <p:cNvSpPr>
              <a:spLocks noChangeShapeType="1"/>
            </p:cNvSpPr>
            <p:nvPr/>
          </p:nvSpPr>
          <p:spPr bwMode="auto">
            <a:xfrm flipV="1">
              <a:off x="1672" y="2236"/>
              <a:ext cx="3" cy="19"/>
            </a:xfrm>
            <a:prstGeom prst="line">
              <a:avLst/>
            </a:prstGeom>
            <a:noFill/>
            <a:ln w="0">
              <a:solidFill>
                <a:schemeClr val="tx1"/>
              </a:solidFill>
              <a:round/>
              <a:headEnd/>
              <a:tailEnd/>
            </a:ln>
          </p:spPr>
          <p:txBody>
            <a:bodyPr/>
            <a:lstStyle/>
            <a:p>
              <a:endParaRPr lang="en-CA"/>
            </a:p>
          </p:txBody>
        </p:sp>
        <p:sp>
          <p:nvSpPr>
            <p:cNvPr id="162879" name="Line 63"/>
            <p:cNvSpPr>
              <a:spLocks noChangeShapeType="1"/>
            </p:cNvSpPr>
            <p:nvPr/>
          </p:nvSpPr>
          <p:spPr bwMode="auto">
            <a:xfrm flipV="1">
              <a:off x="2061" y="2236"/>
              <a:ext cx="3" cy="19"/>
            </a:xfrm>
            <a:prstGeom prst="line">
              <a:avLst/>
            </a:prstGeom>
            <a:noFill/>
            <a:ln w="0">
              <a:solidFill>
                <a:schemeClr val="tx1"/>
              </a:solidFill>
              <a:round/>
              <a:headEnd/>
              <a:tailEnd/>
            </a:ln>
          </p:spPr>
          <p:txBody>
            <a:bodyPr/>
            <a:lstStyle/>
            <a:p>
              <a:endParaRPr lang="en-CA"/>
            </a:p>
          </p:txBody>
        </p:sp>
        <p:sp>
          <p:nvSpPr>
            <p:cNvPr id="162880" name="Line 64"/>
            <p:cNvSpPr>
              <a:spLocks noChangeShapeType="1"/>
            </p:cNvSpPr>
            <p:nvPr/>
          </p:nvSpPr>
          <p:spPr bwMode="auto">
            <a:xfrm flipV="1">
              <a:off x="2433" y="2236"/>
              <a:ext cx="3" cy="19"/>
            </a:xfrm>
            <a:prstGeom prst="line">
              <a:avLst/>
            </a:prstGeom>
            <a:noFill/>
            <a:ln w="0">
              <a:solidFill>
                <a:schemeClr val="tx1"/>
              </a:solidFill>
              <a:round/>
              <a:headEnd/>
              <a:tailEnd/>
            </a:ln>
          </p:spPr>
          <p:txBody>
            <a:bodyPr/>
            <a:lstStyle/>
            <a:p>
              <a:endParaRPr lang="en-CA"/>
            </a:p>
          </p:txBody>
        </p:sp>
        <p:sp>
          <p:nvSpPr>
            <p:cNvPr id="162881" name="Line 65"/>
            <p:cNvSpPr>
              <a:spLocks noChangeShapeType="1"/>
            </p:cNvSpPr>
            <p:nvPr/>
          </p:nvSpPr>
          <p:spPr bwMode="auto">
            <a:xfrm flipV="1">
              <a:off x="2820" y="2236"/>
              <a:ext cx="5" cy="19"/>
            </a:xfrm>
            <a:prstGeom prst="line">
              <a:avLst/>
            </a:prstGeom>
            <a:noFill/>
            <a:ln w="0">
              <a:solidFill>
                <a:schemeClr val="tx1"/>
              </a:solidFill>
              <a:round/>
              <a:headEnd/>
              <a:tailEnd/>
            </a:ln>
          </p:spPr>
          <p:txBody>
            <a:bodyPr/>
            <a:lstStyle/>
            <a:p>
              <a:endParaRPr lang="en-CA"/>
            </a:p>
          </p:txBody>
        </p:sp>
        <p:sp>
          <p:nvSpPr>
            <p:cNvPr id="162882" name="Line 66"/>
            <p:cNvSpPr>
              <a:spLocks noChangeShapeType="1"/>
            </p:cNvSpPr>
            <p:nvPr/>
          </p:nvSpPr>
          <p:spPr bwMode="auto">
            <a:xfrm flipV="1">
              <a:off x="3194" y="2236"/>
              <a:ext cx="3" cy="19"/>
            </a:xfrm>
            <a:prstGeom prst="line">
              <a:avLst/>
            </a:prstGeom>
            <a:noFill/>
            <a:ln w="0">
              <a:solidFill>
                <a:schemeClr val="tx1"/>
              </a:solidFill>
              <a:round/>
              <a:headEnd/>
              <a:tailEnd/>
            </a:ln>
          </p:spPr>
          <p:txBody>
            <a:bodyPr/>
            <a:lstStyle/>
            <a:p>
              <a:endParaRPr lang="en-CA"/>
            </a:p>
          </p:txBody>
        </p:sp>
        <p:sp>
          <p:nvSpPr>
            <p:cNvPr id="162883" name="Line 67"/>
            <p:cNvSpPr>
              <a:spLocks noChangeShapeType="1"/>
            </p:cNvSpPr>
            <p:nvPr/>
          </p:nvSpPr>
          <p:spPr bwMode="auto">
            <a:xfrm>
              <a:off x="1561" y="2136"/>
              <a:ext cx="765" cy="0"/>
            </a:xfrm>
            <a:prstGeom prst="line">
              <a:avLst/>
            </a:prstGeom>
            <a:noFill/>
            <a:ln w="9525">
              <a:solidFill>
                <a:schemeClr val="tx1"/>
              </a:solidFill>
              <a:round/>
              <a:headEnd/>
              <a:tailEnd type="triangle" w="med" len="med"/>
            </a:ln>
            <a:effectLst/>
          </p:spPr>
          <p:txBody>
            <a:bodyPr/>
            <a:lstStyle/>
            <a:p>
              <a:endParaRPr lang="en-CA"/>
            </a:p>
          </p:txBody>
        </p:sp>
        <p:sp>
          <p:nvSpPr>
            <p:cNvPr id="162884" name="Text Box 68"/>
            <p:cNvSpPr txBox="1">
              <a:spLocks noChangeArrowheads="1"/>
            </p:cNvSpPr>
            <p:nvPr/>
          </p:nvSpPr>
          <p:spPr bwMode="auto">
            <a:xfrm>
              <a:off x="1361" y="1864"/>
              <a:ext cx="1867" cy="279"/>
            </a:xfrm>
            <a:prstGeom prst="rect">
              <a:avLst/>
            </a:prstGeom>
            <a:noFill/>
            <a:ln w="9525">
              <a:noFill/>
              <a:miter lim="800000"/>
              <a:headEnd/>
              <a:tailEnd/>
            </a:ln>
            <a:effectLst/>
          </p:spPr>
          <p:txBody>
            <a:bodyPr wrap="none">
              <a:spAutoFit/>
            </a:bodyPr>
            <a:lstStyle/>
            <a:p>
              <a:r>
                <a:rPr lang="en-US"/>
                <a:t>distance from proton</a:t>
              </a:r>
            </a:p>
          </p:txBody>
        </p:sp>
        <p:sp>
          <p:nvSpPr>
            <p:cNvPr id="162885" name="Text Box 69"/>
            <p:cNvSpPr txBox="1">
              <a:spLocks noChangeArrowheads="1"/>
            </p:cNvSpPr>
            <p:nvPr/>
          </p:nvSpPr>
          <p:spPr bwMode="auto">
            <a:xfrm>
              <a:off x="1187" y="1936"/>
              <a:ext cx="223" cy="279"/>
            </a:xfrm>
            <a:prstGeom prst="rect">
              <a:avLst/>
            </a:prstGeom>
            <a:noFill/>
            <a:ln w="9525">
              <a:noFill/>
              <a:miter lim="800000"/>
              <a:headEnd/>
              <a:tailEnd/>
            </a:ln>
            <a:effectLst/>
          </p:spPr>
          <p:txBody>
            <a:bodyPr wrap="none">
              <a:spAutoFit/>
            </a:bodyPr>
            <a:lstStyle/>
            <a:p>
              <a:r>
                <a:rPr lang="en-US"/>
                <a:t>0</a:t>
              </a:r>
            </a:p>
          </p:txBody>
        </p:sp>
        <p:sp>
          <p:nvSpPr>
            <p:cNvPr id="162886" name="Text Box 70"/>
            <p:cNvSpPr txBox="1">
              <a:spLocks noChangeArrowheads="1"/>
            </p:cNvSpPr>
            <p:nvPr/>
          </p:nvSpPr>
          <p:spPr bwMode="auto">
            <a:xfrm>
              <a:off x="344" y="2521"/>
              <a:ext cx="843" cy="502"/>
            </a:xfrm>
            <a:prstGeom prst="rect">
              <a:avLst/>
            </a:prstGeom>
            <a:noFill/>
            <a:ln w="9525">
              <a:noFill/>
              <a:miter lim="800000"/>
              <a:headEnd/>
              <a:tailEnd/>
            </a:ln>
            <a:effectLst/>
          </p:spPr>
          <p:txBody>
            <a:bodyPr wrap="none">
              <a:spAutoFit/>
            </a:bodyPr>
            <a:lstStyle/>
            <a:p>
              <a:r>
                <a:rPr lang="en-US"/>
                <a:t>potential</a:t>
              </a:r>
            </a:p>
            <a:p>
              <a:r>
                <a:rPr lang="en-US"/>
                <a:t>energy</a:t>
              </a:r>
            </a:p>
          </p:txBody>
        </p:sp>
        <p:sp>
          <p:nvSpPr>
            <p:cNvPr id="162887" name="Line 71"/>
            <p:cNvSpPr>
              <a:spLocks noChangeShapeType="1"/>
            </p:cNvSpPr>
            <p:nvPr/>
          </p:nvSpPr>
          <p:spPr bwMode="auto">
            <a:xfrm>
              <a:off x="1174" y="2604"/>
              <a:ext cx="0" cy="1012"/>
            </a:xfrm>
            <a:prstGeom prst="line">
              <a:avLst/>
            </a:prstGeom>
            <a:noFill/>
            <a:ln w="9525">
              <a:solidFill>
                <a:schemeClr val="tx1"/>
              </a:solidFill>
              <a:round/>
              <a:headEnd/>
              <a:tailEnd type="triangle" w="med" len="med"/>
            </a:ln>
            <a:effectLst/>
          </p:spPr>
          <p:txBody>
            <a:bodyPr/>
            <a:lstStyle/>
            <a:p>
              <a:endParaRPr lang="en-CA"/>
            </a:p>
          </p:txBody>
        </p:sp>
        <p:sp>
          <p:nvSpPr>
            <p:cNvPr id="162888" name="Freeform 72"/>
            <p:cNvSpPr>
              <a:spLocks/>
            </p:cNvSpPr>
            <p:nvPr/>
          </p:nvSpPr>
          <p:spPr bwMode="auto">
            <a:xfrm>
              <a:off x="1332" y="2281"/>
              <a:ext cx="2277" cy="1478"/>
            </a:xfrm>
            <a:custGeom>
              <a:avLst/>
              <a:gdLst/>
              <a:ahLst/>
              <a:cxnLst>
                <a:cxn ang="0">
                  <a:pos x="0" y="1478"/>
                </a:cxn>
                <a:cxn ang="0">
                  <a:pos x="28" y="1208"/>
                </a:cxn>
                <a:cxn ang="0">
                  <a:pos x="105" y="701"/>
                </a:cxn>
                <a:cxn ang="0">
                  <a:pos x="202" y="403"/>
                </a:cxn>
                <a:cxn ang="0">
                  <a:pos x="382" y="208"/>
                </a:cxn>
                <a:cxn ang="0">
                  <a:pos x="833" y="84"/>
                </a:cxn>
                <a:cxn ang="0">
                  <a:pos x="1652" y="28"/>
                </a:cxn>
                <a:cxn ang="0">
                  <a:pos x="2277" y="0"/>
                </a:cxn>
              </a:cxnLst>
              <a:rect l="0" t="0" r="r" b="b"/>
              <a:pathLst>
                <a:path w="2277" h="1478">
                  <a:moveTo>
                    <a:pt x="0" y="1478"/>
                  </a:moveTo>
                  <a:cubicBezTo>
                    <a:pt x="5" y="1407"/>
                    <a:pt x="11" y="1337"/>
                    <a:pt x="28" y="1208"/>
                  </a:cubicBezTo>
                  <a:cubicBezTo>
                    <a:pt x="45" y="1079"/>
                    <a:pt x="76" y="835"/>
                    <a:pt x="105" y="701"/>
                  </a:cubicBezTo>
                  <a:cubicBezTo>
                    <a:pt x="134" y="567"/>
                    <a:pt x="156" y="485"/>
                    <a:pt x="202" y="403"/>
                  </a:cubicBezTo>
                  <a:cubicBezTo>
                    <a:pt x="248" y="321"/>
                    <a:pt x="277" y="261"/>
                    <a:pt x="382" y="208"/>
                  </a:cubicBezTo>
                  <a:cubicBezTo>
                    <a:pt x="487" y="155"/>
                    <a:pt x="621" y="114"/>
                    <a:pt x="833" y="84"/>
                  </a:cubicBezTo>
                  <a:cubicBezTo>
                    <a:pt x="1045" y="54"/>
                    <a:pt x="1411" y="42"/>
                    <a:pt x="1652" y="28"/>
                  </a:cubicBezTo>
                  <a:cubicBezTo>
                    <a:pt x="1893" y="14"/>
                    <a:pt x="2173" y="5"/>
                    <a:pt x="2277" y="0"/>
                  </a:cubicBezTo>
                </a:path>
              </a:pathLst>
            </a:custGeom>
            <a:noFill/>
            <a:ln w="28575">
              <a:solidFill>
                <a:schemeClr val="tx1"/>
              </a:solidFill>
              <a:round/>
              <a:headEnd/>
              <a:tailEnd/>
            </a:ln>
            <a:effectLst/>
          </p:spPr>
          <p:txBody>
            <a:bodyPr/>
            <a:lstStyle/>
            <a:p>
              <a:endParaRPr lang="en-CA"/>
            </a:p>
          </p:txBody>
        </p:sp>
      </p:grpSp>
      <p:sp>
        <p:nvSpPr>
          <p:cNvPr id="162889" name="Line 73"/>
          <p:cNvSpPr>
            <a:spLocks noChangeShapeType="1"/>
          </p:cNvSpPr>
          <p:nvPr/>
        </p:nvSpPr>
        <p:spPr bwMode="auto">
          <a:xfrm flipV="1">
            <a:off x="2611438" y="1035050"/>
            <a:ext cx="0" cy="474663"/>
          </a:xfrm>
          <a:prstGeom prst="line">
            <a:avLst/>
          </a:prstGeom>
          <a:noFill/>
          <a:ln w="9525">
            <a:solidFill>
              <a:srgbClr val="FF0000"/>
            </a:solidFill>
            <a:round/>
            <a:headEnd/>
            <a:tailEnd type="triangle" w="med" len="med"/>
          </a:ln>
          <a:effectLst/>
        </p:spPr>
        <p:txBody>
          <a:bodyPr/>
          <a:lstStyle/>
          <a:p>
            <a:endParaRPr lang="en-CA"/>
          </a:p>
        </p:txBody>
      </p:sp>
      <p:sp>
        <p:nvSpPr>
          <p:cNvPr id="162890" name="Line 74"/>
          <p:cNvSpPr>
            <a:spLocks noChangeShapeType="1"/>
          </p:cNvSpPr>
          <p:nvPr/>
        </p:nvSpPr>
        <p:spPr bwMode="auto">
          <a:xfrm flipV="1">
            <a:off x="2478088" y="1035050"/>
            <a:ext cx="0" cy="695325"/>
          </a:xfrm>
          <a:prstGeom prst="line">
            <a:avLst/>
          </a:prstGeom>
          <a:noFill/>
          <a:ln w="9525">
            <a:solidFill>
              <a:srgbClr val="FF0000"/>
            </a:solidFill>
            <a:round/>
            <a:headEnd/>
            <a:tailEnd type="triangle" w="med" len="med"/>
          </a:ln>
          <a:effectLst/>
        </p:spPr>
        <p:txBody>
          <a:bodyPr/>
          <a:lstStyle/>
          <a:p>
            <a:endParaRPr lang="en-CA"/>
          </a:p>
        </p:txBody>
      </p:sp>
      <p:sp>
        <p:nvSpPr>
          <p:cNvPr id="162891" name="Line 75"/>
          <p:cNvSpPr>
            <a:spLocks noChangeShapeType="1"/>
          </p:cNvSpPr>
          <p:nvPr/>
        </p:nvSpPr>
        <p:spPr bwMode="auto">
          <a:xfrm flipV="1">
            <a:off x="2290763" y="1046163"/>
            <a:ext cx="0" cy="1123950"/>
          </a:xfrm>
          <a:prstGeom prst="line">
            <a:avLst/>
          </a:prstGeom>
          <a:noFill/>
          <a:ln w="9525">
            <a:solidFill>
              <a:srgbClr val="FF0000"/>
            </a:solidFill>
            <a:round/>
            <a:headEnd/>
            <a:tailEnd type="triangle" w="med" len="med"/>
          </a:ln>
          <a:effectLst/>
        </p:spPr>
        <p:txBody>
          <a:bodyPr/>
          <a:lstStyle/>
          <a:p>
            <a:endParaRPr lang="en-CA"/>
          </a:p>
        </p:txBody>
      </p:sp>
      <p:sp>
        <p:nvSpPr>
          <p:cNvPr id="162892" name="Line 76"/>
          <p:cNvSpPr>
            <a:spLocks noChangeShapeType="1"/>
          </p:cNvSpPr>
          <p:nvPr/>
        </p:nvSpPr>
        <p:spPr bwMode="auto">
          <a:xfrm flipV="1">
            <a:off x="2159000" y="1023938"/>
            <a:ext cx="0" cy="2071687"/>
          </a:xfrm>
          <a:prstGeom prst="line">
            <a:avLst/>
          </a:prstGeom>
          <a:noFill/>
          <a:ln w="9525">
            <a:solidFill>
              <a:srgbClr val="FF0000"/>
            </a:solidFill>
            <a:round/>
            <a:headEnd/>
            <a:tailEnd type="triangle" w="med" len="med"/>
          </a:ln>
          <a:effectLst/>
        </p:spPr>
        <p:txBody>
          <a:bodyPr/>
          <a:lstStyle/>
          <a:p>
            <a:endParaRPr lang="en-CA"/>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lide Number Placeholder 3"/>
          <p:cNvSpPr>
            <a:spLocks noGrp="1"/>
          </p:cNvSpPr>
          <p:nvPr>
            <p:ph type="sldNum" sz="quarter" idx="12"/>
          </p:nvPr>
        </p:nvSpPr>
        <p:spPr/>
        <p:txBody>
          <a:bodyPr/>
          <a:lstStyle/>
          <a:p>
            <a:fld id="{9D53237D-B55C-4D70-9793-DF4A684FDC6A}" type="slidenum">
              <a:rPr lang="en-US"/>
              <a:pPr/>
              <a:t>22</a:t>
            </a:fld>
            <a:endParaRPr lang="en-US"/>
          </a:p>
        </p:txBody>
      </p:sp>
      <p:sp>
        <p:nvSpPr>
          <p:cNvPr id="169987" name="Text Box 3"/>
          <p:cNvSpPr txBox="1">
            <a:spLocks noChangeArrowheads="1"/>
          </p:cNvSpPr>
          <p:nvPr/>
        </p:nvSpPr>
        <p:spPr bwMode="auto">
          <a:xfrm>
            <a:off x="1458913" y="-182563"/>
            <a:ext cx="336550" cy="457201"/>
          </a:xfrm>
          <a:prstGeom prst="rect">
            <a:avLst/>
          </a:prstGeom>
          <a:noFill/>
          <a:ln w="9525">
            <a:noFill/>
            <a:miter lim="800000"/>
            <a:headEnd/>
            <a:tailEnd/>
          </a:ln>
          <a:effectLst/>
        </p:spPr>
        <p:txBody>
          <a:bodyPr wrap="none">
            <a:spAutoFit/>
          </a:bodyPr>
          <a:lstStyle/>
          <a:p>
            <a:r>
              <a:rPr lang="en-US"/>
              <a:t>v</a:t>
            </a:r>
          </a:p>
        </p:txBody>
      </p:sp>
      <p:sp>
        <p:nvSpPr>
          <p:cNvPr id="169991" name="Oval 7"/>
          <p:cNvSpPr>
            <a:spLocks noChangeArrowheads="1"/>
          </p:cNvSpPr>
          <p:nvPr/>
        </p:nvSpPr>
        <p:spPr bwMode="auto">
          <a:xfrm>
            <a:off x="1552575" y="1325563"/>
            <a:ext cx="190500" cy="188912"/>
          </a:xfrm>
          <a:prstGeom prst="ellipse">
            <a:avLst/>
          </a:prstGeom>
          <a:solidFill>
            <a:srgbClr val="990033"/>
          </a:solidFill>
          <a:ln w="9525">
            <a:solidFill>
              <a:schemeClr val="tx1"/>
            </a:solidFill>
            <a:round/>
            <a:headEnd/>
            <a:tailEnd/>
          </a:ln>
          <a:effectLst/>
        </p:spPr>
        <p:txBody>
          <a:bodyPr wrap="none" anchor="ctr"/>
          <a:lstStyle/>
          <a:p>
            <a:pPr algn="ctr">
              <a:lnSpc>
                <a:spcPct val="70000"/>
              </a:lnSpc>
            </a:pPr>
            <a:r>
              <a:rPr lang="en-US" sz="2200">
                <a:solidFill>
                  <a:schemeClr val="bg1"/>
                </a:solidFill>
              </a:rPr>
              <a:t>+</a:t>
            </a:r>
          </a:p>
        </p:txBody>
      </p:sp>
      <p:sp>
        <p:nvSpPr>
          <p:cNvPr id="169992" name="Oval 8"/>
          <p:cNvSpPr>
            <a:spLocks noChangeArrowheads="1"/>
          </p:cNvSpPr>
          <p:nvPr/>
        </p:nvSpPr>
        <p:spPr bwMode="auto">
          <a:xfrm>
            <a:off x="446088" y="317500"/>
            <a:ext cx="2381250" cy="2208213"/>
          </a:xfrm>
          <a:prstGeom prst="ellipse">
            <a:avLst/>
          </a:prstGeom>
          <a:noFill/>
          <a:ln w="9525">
            <a:solidFill>
              <a:schemeClr val="tx1"/>
            </a:solidFill>
            <a:prstDash val="dash"/>
            <a:round/>
            <a:headEnd/>
            <a:tailEnd/>
          </a:ln>
          <a:effectLst/>
        </p:spPr>
        <p:txBody>
          <a:bodyPr wrap="none" anchor="ctr"/>
          <a:lstStyle/>
          <a:p>
            <a:endParaRPr lang="en-CA"/>
          </a:p>
        </p:txBody>
      </p:sp>
      <p:sp>
        <p:nvSpPr>
          <p:cNvPr id="169993" name="Oval 9"/>
          <p:cNvSpPr>
            <a:spLocks noChangeArrowheads="1"/>
          </p:cNvSpPr>
          <p:nvPr/>
        </p:nvSpPr>
        <p:spPr bwMode="auto">
          <a:xfrm>
            <a:off x="1516063" y="223838"/>
            <a:ext cx="149225" cy="165100"/>
          </a:xfrm>
          <a:prstGeom prst="ellipse">
            <a:avLst/>
          </a:prstGeom>
          <a:solidFill>
            <a:schemeClr val="accent1"/>
          </a:solidFill>
          <a:ln w="9525">
            <a:solidFill>
              <a:schemeClr val="tx1"/>
            </a:solidFill>
            <a:round/>
            <a:headEnd/>
            <a:tailEnd/>
          </a:ln>
          <a:effectLst/>
        </p:spPr>
        <p:txBody>
          <a:bodyPr wrap="none" anchor="ctr"/>
          <a:lstStyle/>
          <a:p>
            <a:pPr algn="ctr"/>
            <a:r>
              <a:rPr lang="en-US" b="1"/>
              <a:t>-</a:t>
            </a:r>
          </a:p>
        </p:txBody>
      </p:sp>
      <p:sp>
        <p:nvSpPr>
          <p:cNvPr id="169994" name="Line 10"/>
          <p:cNvSpPr>
            <a:spLocks noChangeShapeType="1"/>
          </p:cNvSpPr>
          <p:nvPr/>
        </p:nvSpPr>
        <p:spPr bwMode="auto">
          <a:xfrm flipH="1" flipV="1">
            <a:off x="1606550" y="460375"/>
            <a:ext cx="19050" cy="839788"/>
          </a:xfrm>
          <a:prstGeom prst="line">
            <a:avLst/>
          </a:prstGeom>
          <a:noFill/>
          <a:ln w="9525">
            <a:solidFill>
              <a:schemeClr val="tx1"/>
            </a:solidFill>
            <a:prstDash val="sysDot"/>
            <a:round/>
            <a:headEnd type="arrow" w="med" len="med"/>
            <a:tailEnd type="arrow" w="med" len="med"/>
          </a:ln>
          <a:effectLst/>
        </p:spPr>
        <p:txBody>
          <a:bodyPr/>
          <a:lstStyle/>
          <a:p>
            <a:endParaRPr lang="en-CA"/>
          </a:p>
        </p:txBody>
      </p:sp>
      <p:sp>
        <p:nvSpPr>
          <p:cNvPr id="169995" name="Text Box 11"/>
          <p:cNvSpPr txBox="1">
            <a:spLocks noChangeArrowheads="1"/>
          </p:cNvSpPr>
          <p:nvPr/>
        </p:nvSpPr>
        <p:spPr bwMode="auto">
          <a:xfrm>
            <a:off x="1409700" y="698500"/>
            <a:ext cx="285750" cy="457200"/>
          </a:xfrm>
          <a:prstGeom prst="rect">
            <a:avLst/>
          </a:prstGeom>
          <a:noFill/>
          <a:ln w="9525">
            <a:noFill/>
            <a:miter lim="800000"/>
            <a:headEnd/>
            <a:tailEnd/>
          </a:ln>
          <a:effectLst/>
        </p:spPr>
        <p:txBody>
          <a:bodyPr wrap="none">
            <a:spAutoFit/>
          </a:bodyPr>
          <a:lstStyle/>
          <a:p>
            <a:r>
              <a:rPr lang="en-US"/>
              <a:t>r</a:t>
            </a:r>
          </a:p>
        </p:txBody>
      </p:sp>
      <p:sp>
        <p:nvSpPr>
          <p:cNvPr id="169996" name="Line 12"/>
          <p:cNvSpPr>
            <a:spLocks noChangeShapeType="1"/>
          </p:cNvSpPr>
          <p:nvPr/>
        </p:nvSpPr>
        <p:spPr bwMode="auto">
          <a:xfrm>
            <a:off x="1755775" y="255588"/>
            <a:ext cx="238125" cy="31750"/>
          </a:xfrm>
          <a:prstGeom prst="line">
            <a:avLst/>
          </a:prstGeom>
          <a:noFill/>
          <a:ln w="9525">
            <a:solidFill>
              <a:schemeClr val="tx1"/>
            </a:solidFill>
            <a:round/>
            <a:headEnd/>
            <a:tailEnd type="triangle" w="med" len="med"/>
          </a:ln>
          <a:effectLst/>
        </p:spPr>
        <p:txBody>
          <a:bodyPr/>
          <a:lstStyle/>
          <a:p>
            <a:endParaRPr lang="en-CA"/>
          </a:p>
        </p:txBody>
      </p:sp>
      <p:sp>
        <p:nvSpPr>
          <p:cNvPr id="169997" name="Line 13"/>
          <p:cNvSpPr>
            <a:spLocks noChangeShapeType="1"/>
          </p:cNvSpPr>
          <p:nvPr/>
        </p:nvSpPr>
        <p:spPr bwMode="auto">
          <a:xfrm>
            <a:off x="2273300" y="1412875"/>
            <a:ext cx="0" cy="0"/>
          </a:xfrm>
          <a:prstGeom prst="line">
            <a:avLst/>
          </a:prstGeom>
          <a:noFill/>
          <a:ln w="9525">
            <a:solidFill>
              <a:schemeClr val="tx1"/>
            </a:solidFill>
            <a:round/>
            <a:headEnd/>
            <a:tailEnd type="triangle" w="med" len="med"/>
          </a:ln>
          <a:effectLst/>
        </p:spPr>
        <p:txBody>
          <a:bodyPr/>
          <a:lstStyle/>
          <a:p>
            <a:endParaRPr lang="en-CA"/>
          </a:p>
        </p:txBody>
      </p:sp>
      <p:sp>
        <p:nvSpPr>
          <p:cNvPr id="169998" name="Line 14"/>
          <p:cNvSpPr>
            <a:spLocks noChangeShapeType="1"/>
          </p:cNvSpPr>
          <p:nvPr/>
        </p:nvSpPr>
        <p:spPr bwMode="auto">
          <a:xfrm>
            <a:off x="1657350" y="485775"/>
            <a:ext cx="25400" cy="482600"/>
          </a:xfrm>
          <a:prstGeom prst="line">
            <a:avLst/>
          </a:prstGeom>
          <a:noFill/>
          <a:ln w="9525">
            <a:solidFill>
              <a:schemeClr val="tx1"/>
            </a:solidFill>
            <a:round/>
            <a:headEnd/>
            <a:tailEnd type="triangle" w="med" len="med"/>
          </a:ln>
          <a:effectLst/>
        </p:spPr>
        <p:txBody>
          <a:bodyPr/>
          <a:lstStyle/>
          <a:p>
            <a:endParaRPr lang="en-CA"/>
          </a:p>
        </p:txBody>
      </p:sp>
      <p:sp>
        <p:nvSpPr>
          <p:cNvPr id="169999" name="Text Box 15"/>
          <p:cNvSpPr txBox="1">
            <a:spLocks noChangeArrowheads="1"/>
          </p:cNvSpPr>
          <p:nvPr/>
        </p:nvSpPr>
        <p:spPr bwMode="auto">
          <a:xfrm>
            <a:off x="1654175" y="476250"/>
            <a:ext cx="754063" cy="457200"/>
          </a:xfrm>
          <a:prstGeom prst="rect">
            <a:avLst/>
          </a:prstGeom>
          <a:noFill/>
          <a:ln w="9525">
            <a:noFill/>
            <a:miter lim="800000"/>
            <a:headEnd/>
            <a:tailEnd/>
          </a:ln>
          <a:effectLst/>
        </p:spPr>
        <p:txBody>
          <a:bodyPr wrap="none">
            <a:spAutoFit/>
          </a:bodyPr>
          <a:lstStyle/>
          <a:p>
            <a:r>
              <a:rPr lang="en-US"/>
              <a:t>F</a:t>
            </a:r>
            <a:r>
              <a:rPr lang="en-US" baseline="-25000"/>
              <a:t>cent</a:t>
            </a:r>
          </a:p>
        </p:txBody>
      </p:sp>
      <p:sp>
        <p:nvSpPr>
          <p:cNvPr id="170002" name="Text Box 18"/>
          <p:cNvSpPr txBox="1">
            <a:spLocks noChangeArrowheads="1"/>
          </p:cNvSpPr>
          <p:nvPr/>
        </p:nvSpPr>
        <p:spPr bwMode="auto">
          <a:xfrm>
            <a:off x="3597275" y="0"/>
            <a:ext cx="4629150" cy="1562100"/>
          </a:xfrm>
          <a:prstGeom prst="rect">
            <a:avLst/>
          </a:prstGeom>
          <a:noFill/>
          <a:ln w="9525">
            <a:solidFill>
              <a:srgbClr val="FF0000"/>
            </a:solidFill>
            <a:miter lim="800000"/>
            <a:headEnd/>
            <a:tailEnd/>
          </a:ln>
          <a:effectLst/>
        </p:spPr>
        <p:txBody>
          <a:bodyPr wrap="none">
            <a:spAutoFit/>
          </a:bodyPr>
          <a:lstStyle/>
          <a:p>
            <a:r>
              <a:rPr lang="en-US" b="1">
                <a:solidFill>
                  <a:srgbClr val="FF0000"/>
                </a:solidFill>
              </a:rPr>
              <a:t>so E = 0.5 ke</a:t>
            </a:r>
            <a:r>
              <a:rPr lang="en-US" b="1" baseline="30000">
                <a:solidFill>
                  <a:srgbClr val="FF0000"/>
                </a:solidFill>
              </a:rPr>
              <a:t>2</a:t>
            </a:r>
            <a:r>
              <a:rPr lang="en-US" b="1">
                <a:solidFill>
                  <a:srgbClr val="FF0000"/>
                </a:solidFill>
              </a:rPr>
              <a:t>/r -ke</a:t>
            </a:r>
            <a:r>
              <a:rPr lang="en-US" b="1" baseline="30000">
                <a:solidFill>
                  <a:srgbClr val="FF0000"/>
                </a:solidFill>
              </a:rPr>
              <a:t>2</a:t>
            </a:r>
            <a:r>
              <a:rPr lang="en-US" b="1">
                <a:solidFill>
                  <a:srgbClr val="FF0000"/>
                </a:solidFill>
              </a:rPr>
              <a:t>/r = -.5 ke</a:t>
            </a:r>
            <a:r>
              <a:rPr lang="en-US" b="1" baseline="30000">
                <a:solidFill>
                  <a:srgbClr val="FF0000"/>
                </a:solidFill>
              </a:rPr>
              <a:t>2</a:t>
            </a:r>
            <a:r>
              <a:rPr lang="en-US" b="1">
                <a:solidFill>
                  <a:srgbClr val="FF0000"/>
                </a:solidFill>
              </a:rPr>
              <a:t>/r</a:t>
            </a:r>
          </a:p>
          <a:p>
            <a:r>
              <a:rPr lang="en-US" b="1">
                <a:solidFill>
                  <a:srgbClr val="FF0000"/>
                </a:solidFill>
              </a:rPr>
              <a:t>if know E, know r!</a:t>
            </a:r>
          </a:p>
          <a:p>
            <a:r>
              <a:rPr lang="en-US" b="1">
                <a:solidFill>
                  <a:srgbClr val="FF0000"/>
                </a:solidFill>
              </a:rPr>
              <a:t>if know r, know E!</a:t>
            </a:r>
          </a:p>
          <a:p>
            <a:r>
              <a:rPr lang="en-US" b="1">
                <a:solidFill>
                  <a:srgbClr val="FF0000"/>
                </a:solidFill>
              </a:rPr>
              <a:t>if know r or E, know v!</a:t>
            </a:r>
          </a:p>
        </p:txBody>
      </p:sp>
      <p:sp>
        <p:nvSpPr>
          <p:cNvPr id="170004" name="Line 20"/>
          <p:cNvSpPr>
            <a:spLocks noChangeShapeType="1"/>
          </p:cNvSpPr>
          <p:nvPr/>
        </p:nvSpPr>
        <p:spPr bwMode="auto">
          <a:xfrm>
            <a:off x="1471613" y="5899150"/>
            <a:ext cx="65087" cy="3175"/>
          </a:xfrm>
          <a:prstGeom prst="line">
            <a:avLst/>
          </a:prstGeom>
          <a:noFill/>
          <a:ln w="0">
            <a:solidFill>
              <a:schemeClr val="tx1"/>
            </a:solidFill>
            <a:round/>
            <a:headEnd/>
            <a:tailEnd/>
          </a:ln>
        </p:spPr>
        <p:txBody>
          <a:bodyPr/>
          <a:lstStyle/>
          <a:p>
            <a:endParaRPr lang="en-CA"/>
          </a:p>
        </p:txBody>
      </p:sp>
      <p:sp>
        <p:nvSpPr>
          <p:cNvPr id="170005" name="Line 21"/>
          <p:cNvSpPr>
            <a:spLocks noChangeShapeType="1"/>
          </p:cNvSpPr>
          <p:nvPr/>
        </p:nvSpPr>
        <p:spPr bwMode="auto">
          <a:xfrm>
            <a:off x="1471613" y="5473700"/>
            <a:ext cx="65087" cy="3175"/>
          </a:xfrm>
          <a:prstGeom prst="line">
            <a:avLst/>
          </a:prstGeom>
          <a:noFill/>
          <a:ln w="0">
            <a:solidFill>
              <a:schemeClr val="tx1"/>
            </a:solidFill>
            <a:round/>
            <a:headEnd/>
            <a:tailEnd/>
          </a:ln>
        </p:spPr>
        <p:txBody>
          <a:bodyPr/>
          <a:lstStyle/>
          <a:p>
            <a:endParaRPr lang="en-CA"/>
          </a:p>
        </p:txBody>
      </p:sp>
      <p:sp>
        <p:nvSpPr>
          <p:cNvPr id="170006" name="Line 22"/>
          <p:cNvSpPr>
            <a:spLocks noChangeShapeType="1"/>
          </p:cNvSpPr>
          <p:nvPr/>
        </p:nvSpPr>
        <p:spPr bwMode="auto">
          <a:xfrm>
            <a:off x="1471613" y="3316288"/>
            <a:ext cx="65087" cy="3175"/>
          </a:xfrm>
          <a:prstGeom prst="line">
            <a:avLst/>
          </a:prstGeom>
          <a:noFill/>
          <a:ln w="0">
            <a:solidFill>
              <a:schemeClr val="tx1"/>
            </a:solidFill>
            <a:round/>
            <a:headEnd/>
            <a:tailEnd/>
          </a:ln>
        </p:spPr>
        <p:txBody>
          <a:bodyPr/>
          <a:lstStyle/>
          <a:p>
            <a:endParaRPr lang="en-CA"/>
          </a:p>
        </p:txBody>
      </p:sp>
      <p:sp>
        <p:nvSpPr>
          <p:cNvPr id="170007" name="Line 23"/>
          <p:cNvSpPr>
            <a:spLocks noChangeShapeType="1"/>
          </p:cNvSpPr>
          <p:nvPr/>
        </p:nvSpPr>
        <p:spPr bwMode="auto">
          <a:xfrm>
            <a:off x="1549400" y="3316288"/>
            <a:ext cx="3175" cy="2582862"/>
          </a:xfrm>
          <a:prstGeom prst="line">
            <a:avLst/>
          </a:prstGeom>
          <a:noFill/>
          <a:ln w="0">
            <a:solidFill>
              <a:schemeClr val="tx1"/>
            </a:solidFill>
            <a:round/>
            <a:headEnd/>
            <a:tailEnd/>
          </a:ln>
        </p:spPr>
        <p:txBody>
          <a:bodyPr/>
          <a:lstStyle/>
          <a:p>
            <a:endParaRPr lang="en-CA"/>
          </a:p>
        </p:txBody>
      </p:sp>
      <p:sp>
        <p:nvSpPr>
          <p:cNvPr id="170008" name="Line 24"/>
          <p:cNvSpPr>
            <a:spLocks noChangeShapeType="1"/>
          </p:cNvSpPr>
          <p:nvPr/>
        </p:nvSpPr>
        <p:spPr bwMode="auto">
          <a:xfrm>
            <a:off x="1514475" y="3316288"/>
            <a:ext cx="3044825" cy="3175"/>
          </a:xfrm>
          <a:prstGeom prst="line">
            <a:avLst/>
          </a:prstGeom>
          <a:noFill/>
          <a:ln w="0">
            <a:solidFill>
              <a:schemeClr val="tx1"/>
            </a:solidFill>
            <a:round/>
            <a:headEnd/>
            <a:tailEnd/>
          </a:ln>
        </p:spPr>
        <p:txBody>
          <a:bodyPr/>
          <a:lstStyle/>
          <a:p>
            <a:endParaRPr lang="en-CA"/>
          </a:p>
        </p:txBody>
      </p:sp>
      <p:sp>
        <p:nvSpPr>
          <p:cNvPr id="170009" name="Line 25"/>
          <p:cNvSpPr>
            <a:spLocks noChangeShapeType="1"/>
          </p:cNvSpPr>
          <p:nvPr/>
        </p:nvSpPr>
        <p:spPr bwMode="auto">
          <a:xfrm flipV="1">
            <a:off x="1549400" y="3316288"/>
            <a:ext cx="3175" cy="30162"/>
          </a:xfrm>
          <a:prstGeom prst="line">
            <a:avLst/>
          </a:prstGeom>
          <a:noFill/>
          <a:ln w="0">
            <a:solidFill>
              <a:schemeClr val="tx1"/>
            </a:solidFill>
            <a:round/>
            <a:headEnd/>
            <a:tailEnd/>
          </a:ln>
        </p:spPr>
        <p:txBody>
          <a:bodyPr/>
          <a:lstStyle/>
          <a:p>
            <a:endParaRPr lang="en-CA"/>
          </a:p>
        </p:txBody>
      </p:sp>
      <p:sp>
        <p:nvSpPr>
          <p:cNvPr id="170010" name="Line 26"/>
          <p:cNvSpPr>
            <a:spLocks noChangeShapeType="1"/>
          </p:cNvSpPr>
          <p:nvPr/>
        </p:nvSpPr>
        <p:spPr bwMode="auto">
          <a:xfrm flipV="1">
            <a:off x="2143125" y="3316288"/>
            <a:ext cx="4763" cy="30162"/>
          </a:xfrm>
          <a:prstGeom prst="line">
            <a:avLst/>
          </a:prstGeom>
          <a:noFill/>
          <a:ln w="0">
            <a:solidFill>
              <a:schemeClr val="tx1"/>
            </a:solidFill>
            <a:round/>
            <a:headEnd/>
            <a:tailEnd/>
          </a:ln>
        </p:spPr>
        <p:txBody>
          <a:bodyPr/>
          <a:lstStyle/>
          <a:p>
            <a:endParaRPr lang="en-CA"/>
          </a:p>
        </p:txBody>
      </p:sp>
      <p:sp>
        <p:nvSpPr>
          <p:cNvPr id="170011" name="Line 27"/>
          <p:cNvSpPr>
            <a:spLocks noChangeShapeType="1"/>
          </p:cNvSpPr>
          <p:nvPr/>
        </p:nvSpPr>
        <p:spPr bwMode="auto">
          <a:xfrm flipV="1">
            <a:off x="2760663" y="3316288"/>
            <a:ext cx="4762" cy="30162"/>
          </a:xfrm>
          <a:prstGeom prst="line">
            <a:avLst/>
          </a:prstGeom>
          <a:noFill/>
          <a:ln w="0">
            <a:solidFill>
              <a:schemeClr val="tx1"/>
            </a:solidFill>
            <a:round/>
            <a:headEnd/>
            <a:tailEnd/>
          </a:ln>
        </p:spPr>
        <p:txBody>
          <a:bodyPr/>
          <a:lstStyle/>
          <a:p>
            <a:endParaRPr lang="en-CA"/>
          </a:p>
        </p:txBody>
      </p:sp>
      <p:sp>
        <p:nvSpPr>
          <p:cNvPr id="170012" name="Line 28"/>
          <p:cNvSpPr>
            <a:spLocks noChangeShapeType="1"/>
          </p:cNvSpPr>
          <p:nvPr/>
        </p:nvSpPr>
        <p:spPr bwMode="auto">
          <a:xfrm flipV="1">
            <a:off x="3351213" y="3316288"/>
            <a:ext cx="4762" cy="30162"/>
          </a:xfrm>
          <a:prstGeom prst="line">
            <a:avLst/>
          </a:prstGeom>
          <a:noFill/>
          <a:ln w="0">
            <a:solidFill>
              <a:schemeClr val="tx1"/>
            </a:solidFill>
            <a:round/>
            <a:headEnd/>
            <a:tailEnd/>
          </a:ln>
        </p:spPr>
        <p:txBody>
          <a:bodyPr/>
          <a:lstStyle/>
          <a:p>
            <a:endParaRPr lang="en-CA"/>
          </a:p>
        </p:txBody>
      </p:sp>
      <p:sp>
        <p:nvSpPr>
          <p:cNvPr id="170013" name="Line 29"/>
          <p:cNvSpPr>
            <a:spLocks noChangeShapeType="1"/>
          </p:cNvSpPr>
          <p:nvPr/>
        </p:nvSpPr>
        <p:spPr bwMode="auto">
          <a:xfrm flipV="1">
            <a:off x="3965575" y="3316288"/>
            <a:ext cx="7938" cy="30162"/>
          </a:xfrm>
          <a:prstGeom prst="line">
            <a:avLst/>
          </a:prstGeom>
          <a:noFill/>
          <a:ln w="0">
            <a:solidFill>
              <a:schemeClr val="tx1"/>
            </a:solidFill>
            <a:round/>
            <a:headEnd/>
            <a:tailEnd/>
          </a:ln>
        </p:spPr>
        <p:txBody>
          <a:bodyPr/>
          <a:lstStyle/>
          <a:p>
            <a:endParaRPr lang="en-CA"/>
          </a:p>
        </p:txBody>
      </p:sp>
      <p:sp>
        <p:nvSpPr>
          <p:cNvPr id="170014" name="Line 30"/>
          <p:cNvSpPr>
            <a:spLocks noChangeShapeType="1"/>
          </p:cNvSpPr>
          <p:nvPr/>
        </p:nvSpPr>
        <p:spPr bwMode="auto">
          <a:xfrm flipV="1">
            <a:off x="4559300" y="3316288"/>
            <a:ext cx="4763" cy="30162"/>
          </a:xfrm>
          <a:prstGeom prst="line">
            <a:avLst/>
          </a:prstGeom>
          <a:noFill/>
          <a:ln w="0">
            <a:solidFill>
              <a:schemeClr val="tx1"/>
            </a:solidFill>
            <a:round/>
            <a:headEnd/>
            <a:tailEnd/>
          </a:ln>
        </p:spPr>
        <p:txBody>
          <a:bodyPr/>
          <a:lstStyle/>
          <a:p>
            <a:endParaRPr lang="en-CA"/>
          </a:p>
        </p:txBody>
      </p:sp>
      <p:sp>
        <p:nvSpPr>
          <p:cNvPr id="170016" name="Text Box 32"/>
          <p:cNvSpPr txBox="1">
            <a:spLocks noChangeArrowheads="1"/>
          </p:cNvSpPr>
          <p:nvPr/>
        </p:nvSpPr>
        <p:spPr bwMode="auto">
          <a:xfrm>
            <a:off x="1595438" y="2928938"/>
            <a:ext cx="2495550" cy="396875"/>
          </a:xfrm>
          <a:prstGeom prst="rect">
            <a:avLst/>
          </a:prstGeom>
          <a:noFill/>
          <a:ln w="9525">
            <a:noFill/>
            <a:miter lim="800000"/>
            <a:headEnd/>
            <a:tailEnd/>
          </a:ln>
          <a:effectLst/>
        </p:spPr>
        <p:txBody>
          <a:bodyPr wrap="none">
            <a:spAutoFit/>
          </a:bodyPr>
          <a:lstStyle/>
          <a:p>
            <a:r>
              <a:rPr lang="en-US" sz="2000"/>
              <a:t>distance from proton</a:t>
            </a:r>
          </a:p>
        </p:txBody>
      </p:sp>
      <p:sp>
        <p:nvSpPr>
          <p:cNvPr id="170017" name="Text Box 33"/>
          <p:cNvSpPr txBox="1">
            <a:spLocks noChangeArrowheads="1"/>
          </p:cNvSpPr>
          <p:nvPr/>
        </p:nvSpPr>
        <p:spPr bwMode="auto">
          <a:xfrm>
            <a:off x="1373188" y="2840038"/>
            <a:ext cx="354012" cy="457200"/>
          </a:xfrm>
          <a:prstGeom prst="rect">
            <a:avLst/>
          </a:prstGeom>
          <a:noFill/>
          <a:ln w="9525">
            <a:noFill/>
            <a:miter lim="800000"/>
            <a:headEnd/>
            <a:tailEnd/>
          </a:ln>
          <a:effectLst/>
        </p:spPr>
        <p:txBody>
          <a:bodyPr wrap="none">
            <a:spAutoFit/>
          </a:bodyPr>
          <a:lstStyle/>
          <a:p>
            <a:r>
              <a:rPr lang="en-US"/>
              <a:t>0</a:t>
            </a:r>
          </a:p>
        </p:txBody>
      </p:sp>
      <p:sp>
        <p:nvSpPr>
          <p:cNvPr id="170018" name="Text Box 34"/>
          <p:cNvSpPr txBox="1">
            <a:spLocks noChangeArrowheads="1"/>
          </p:cNvSpPr>
          <p:nvPr/>
        </p:nvSpPr>
        <p:spPr bwMode="auto">
          <a:xfrm>
            <a:off x="34925" y="3768725"/>
            <a:ext cx="1338263" cy="822325"/>
          </a:xfrm>
          <a:prstGeom prst="rect">
            <a:avLst/>
          </a:prstGeom>
          <a:noFill/>
          <a:ln w="9525">
            <a:noFill/>
            <a:miter lim="800000"/>
            <a:headEnd/>
            <a:tailEnd/>
          </a:ln>
          <a:effectLst/>
        </p:spPr>
        <p:txBody>
          <a:bodyPr wrap="none">
            <a:spAutoFit/>
          </a:bodyPr>
          <a:lstStyle/>
          <a:p>
            <a:r>
              <a:rPr lang="en-US"/>
              <a:t>potential</a:t>
            </a:r>
          </a:p>
          <a:p>
            <a:r>
              <a:rPr lang="en-US"/>
              <a:t>energy</a:t>
            </a:r>
          </a:p>
        </p:txBody>
      </p:sp>
      <p:sp>
        <p:nvSpPr>
          <p:cNvPr id="170019" name="Line 35"/>
          <p:cNvSpPr>
            <a:spLocks noChangeShapeType="1"/>
          </p:cNvSpPr>
          <p:nvPr/>
        </p:nvSpPr>
        <p:spPr bwMode="auto">
          <a:xfrm>
            <a:off x="1352550" y="3900488"/>
            <a:ext cx="0" cy="1606550"/>
          </a:xfrm>
          <a:prstGeom prst="line">
            <a:avLst/>
          </a:prstGeom>
          <a:noFill/>
          <a:ln w="9525">
            <a:solidFill>
              <a:schemeClr val="tx1"/>
            </a:solidFill>
            <a:round/>
            <a:headEnd/>
            <a:tailEnd type="triangle" w="med" len="med"/>
          </a:ln>
          <a:effectLst/>
        </p:spPr>
        <p:txBody>
          <a:bodyPr/>
          <a:lstStyle/>
          <a:p>
            <a:endParaRPr lang="en-CA"/>
          </a:p>
        </p:txBody>
      </p:sp>
      <p:sp>
        <p:nvSpPr>
          <p:cNvPr id="170020" name="Freeform 36"/>
          <p:cNvSpPr>
            <a:spLocks/>
          </p:cNvSpPr>
          <p:nvPr/>
        </p:nvSpPr>
        <p:spPr bwMode="auto">
          <a:xfrm>
            <a:off x="1603375" y="3387725"/>
            <a:ext cx="3614738" cy="2346325"/>
          </a:xfrm>
          <a:custGeom>
            <a:avLst/>
            <a:gdLst/>
            <a:ahLst/>
            <a:cxnLst>
              <a:cxn ang="0">
                <a:pos x="0" y="1478"/>
              </a:cxn>
              <a:cxn ang="0">
                <a:pos x="28" y="1208"/>
              </a:cxn>
              <a:cxn ang="0">
                <a:pos x="105" y="701"/>
              </a:cxn>
              <a:cxn ang="0">
                <a:pos x="202" y="403"/>
              </a:cxn>
              <a:cxn ang="0">
                <a:pos x="382" y="208"/>
              </a:cxn>
              <a:cxn ang="0">
                <a:pos x="833" y="84"/>
              </a:cxn>
              <a:cxn ang="0">
                <a:pos x="1652" y="28"/>
              </a:cxn>
              <a:cxn ang="0">
                <a:pos x="2277" y="0"/>
              </a:cxn>
            </a:cxnLst>
            <a:rect l="0" t="0" r="r" b="b"/>
            <a:pathLst>
              <a:path w="2277" h="1478">
                <a:moveTo>
                  <a:pt x="0" y="1478"/>
                </a:moveTo>
                <a:cubicBezTo>
                  <a:pt x="5" y="1407"/>
                  <a:pt x="11" y="1337"/>
                  <a:pt x="28" y="1208"/>
                </a:cubicBezTo>
                <a:cubicBezTo>
                  <a:pt x="45" y="1079"/>
                  <a:pt x="76" y="835"/>
                  <a:pt x="105" y="701"/>
                </a:cubicBezTo>
                <a:cubicBezTo>
                  <a:pt x="134" y="567"/>
                  <a:pt x="156" y="485"/>
                  <a:pt x="202" y="403"/>
                </a:cubicBezTo>
                <a:cubicBezTo>
                  <a:pt x="248" y="321"/>
                  <a:pt x="277" y="261"/>
                  <a:pt x="382" y="208"/>
                </a:cubicBezTo>
                <a:cubicBezTo>
                  <a:pt x="487" y="155"/>
                  <a:pt x="621" y="114"/>
                  <a:pt x="833" y="84"/>
                </a:cubicBezTo>
                <a:cubicBezTo>
                  <a:pt x="1045" y="54"/>
                  <a:pt x="1411" y="42"/>
                  <a:pt x="1652" y="28"/>
                </a:cubicBezTo>
                <a:cubicBezTo>
                  <a:pt x="1893" y="14"/>
                  <a:pt x="2173" y="5"/>
                  <a:pt x="2277" y="0"/>
                </a:cubicBezTo>
              </a:path>
            </a:pathLst>
          </a:custGeom>
          <a:noFill/>
          <a:ln w="28575">
            <a:solidFill>
              <a:schemeClr val="tx1"/>
            </a:solidFill>
            <a:round/>
            <a:headEnd/>
            <a:tailEnd/>
          </a:ln>
          <a:effectLst/>
        </p:spPr>
        <p:txBody>
          <a:bodyPr/>
          <a:lstStyle/>
          <a:p>
            <a:endParaRPr lang="en-CA"/>
          </a:p>
        </p:txBody>
      </p:sp>
      <p:sp>
        <p:nvSpPr>
          <p:cNvPr id="170021" name="Text Box 37"/>
          <p:cNvSpPr txBox="1">
            <a:spLocks noChangeArrowheads="1"/>
          </p:cNvSpPr>
          <p:nvPr/>
        </p:nvSpPr>
        <p:spPr bwMode="auto">
          <a:xfrm>
            <a:off x="2822575" y="1687513"/>
            <a:ext cx="6321425" cy="1552575"/>
          </a:xfrm>
          <a:prstGeom prst="rect">
            <a:avLst/>
          </a:prstGeom>
          <a:noFill/>
          <a:ln w="9525">
            <a:noFill/>
            <a:miter lim="800000"/>
            <a:headEnd/>
            <a:tailEnd/>
          </a:ln>
          <a:effectLst/>
        </p:spPr>
        <p:txBody>
          <a:bodyPr wrap="none">
            <a:spAutoFit/>
          </a:bodyPr>
          <a:lstStyle/>
          <a:p>
            <a:r>
              <a:rPr lang="en-US"/>
              <a:t>Bohr hypothesis- only certain E levels</a:t>
            </a:r>
            <a:r>
              <a:rPr lang="en-US">
                <a:sym typeface="Symbol" pitchFamily="18" charset="2"/>
              </a:rPr>
              <a:t>. </a:t>
            </a:r>
          </a:p>
          <a:p>
            <a:r>
              <a:rPr lang="en-US">
                <a:sym typeface="Symbol" pitchFamily="18" charset="2"/>
              </a:rPr>
              <a:t>e hop down to lowest level, giving off photons</a:t>
            </a:r>
          </a:p>
          <a:p>
            <a:r>
              <a:rPr lang="en-US">
                <a:sym typeface="Symbol" pitchFamily="18" charset="2"/>
              </a:rPr>
              <a:t>when make jump, stable in lowest level.</a:t>
            </a:r>
          </a:p>
          <a:p>
            <a:r>
              <a:rPr lang="en-US">
                <a:sym typeface="Symbol" pitchFamily="18" charset="2"/>
              </a:rPr>
              <a:t>			Does not radiate more.</a:t>
            </a:r>
          </a:p>
        </p:txBody>
      </p:sp>
      <p:sp>
        <p:nvSpPr>
          <p:cNvPr id="170022" name="Line 38"/>
          <p:cNvSpPr>
            <a:spLocks noChangeShapeType="1"/>
          </p:cNvSpPr>
          <p:nvPr/>
        </p:nvSpPr>
        <p:spPr bwMode="auto">
          <a:xfrm>
            <a:off x="2997200" y="3481388"/>
            <a:ext cx="187325" cy="0"/>
          </a:xfrm>
          <a:prstGeom prst="line">
            <a:avLst/>
          </a:prstGeom>
          <a:noFill/>
          <a:ln w="28575">
            <a:solidFill>
              <a:srgbClr val="FF0000"/>
            </a:solidFill>
            <a:round/>
            <a:headEnd/>
            <a:tailEnd/>
          </a:ln>
          <a:effectLst/>
        </p:spPr>
        <p:txBody>
          <a:bodyPr/>
          <a:lstStyle/>
          <a:p>
            <a:endParaRPr lang="en-CA"/>
          </a:p>
        </p:txBody>
      </p:sp>
      <p:sp>
        <p:nvSpPr>
          <p:cNvPr id="170023" name="Line 39"/>
          <p:cNvSpPr>
            <a:spLocks noChangeShapeType="1"/>
          </p:cNvSpPr>
          <p:nvPr/>
        </p:nvSpPr>
        <p:spPr bwMode="auto">
          <a:xfrm>
            <a:off x="2338388" y="3611563"/>
            <a:ext cx="187325" cy="0"/>
          </a:xfrm>
          <a:prstGeom prst="line">
            <a:avLst/>
          </a:prstGeom>
          <a:noFill/>
          <a:ln w="28575">
            <a:solidFill>
              <a:srgbClr val="FF0000"/>
            </a:solidFill>
            <a:round/>
            <a:headEnd/>
            <a:tailEnd/>
          </a:ln>
          <a:effectLst/>
        </p:spPr>
        <p:txBody>
          <a:bodyPr/>
          <a:lstStyle/>
          <a:p>
            <a:endParaRPr lang="en-CA"/>
          </a:p>
        </p:txBody>
      </p:sp>
      <p:sp>
        <p:nvSpPr>
          <p:cNvPr id="170024" name="Line 40"/>
          <p:cNvSpPr>
            <a:spLocks noChangeShapeType="1"/>
          </p:cNvSpPr>
          <p:nvPr/>
        </p:nvSpPr>
        <p:spPr bwMode="auto">
          <a:xfrm>
            <a:off x="1973263" y="3797300"/>
            <a:ext cx="187325" cy="0"/>
          </a:xfrm>
          <a:prstGeom prst="line">
            <a:avLst/>
          </a:prstGeom>
          <a:noFill/>
          <a:ln w="28575">
            <a:solidFill>
              <a:srgbClr val="FF0000"/>
            </a:solidFill>
            <a:round/>
            <a:headEnd/>
            <a:tailEnd/>
          </a:ln>
          <a:effectLst/>
        </p:spPr>
        <p:txBody>
          <a:bodyPr/>
          <a:lstStyle/>
          <a:p>
            <a:endParaRPr lang="en-CA"/>
          </a:p>
        </p:txBody>
      </p:sp>
      <p:sp>
        <p:nvSpPr>
          <p:cNvPr id="170025" name="Line 41"/>
          <p:cNvSpPr>
            <a:spLocks noChangeShapeType="1"/>
          </p:cNvSpPr>
          <p:nvPr/>
        </p:nvSpPr>
        <p:spPr bwMode="auto">
          <a:xfrm>
            <a:off x="1706563" y="4357688"/>
            <a:ext cx="187325" cy="0"/>
          </a:xfrm>
          <a:prstGeom prst="line">
            <a:avLst/>
          </a:prstGeom>
          <a:noFill/>
          <a:ln w="28575">
            <a:solidFill>
              <a:srgbClr val="FF0000"/>
            </a:solidFill>
            <a:round/>
            <a:headEnd/>
            <a:tailEnd/>
          </a:ln>
          <a:effectLst/>
        </p:spPr>
        <p:txBody>
          <a:bodyPr/>
          <a:lstStyle/>
          <a:p>
            <a:endParaRPr lang="en-CA"/>
          </a:p>
        </p:txBody>
      </p:sp>
      <p:sp>
        <p:nvSpPr>
          <p:cNvPr id="170026" name="Line 42"/>
          <p:cNvSpPr>
            <a:spLocks noChangeShapeType="1"/>
          </p:cNvSpPr>
          <p:nvPr/>
        </p:nvSpPr>
        <p:spPr bwMode="auto">
          <a:xfrm>
            <a:off x="1573213" y="5084763"/>
            <a:ext cx="187325" cy="0"/>
          </a:xfrm>
          <a:prstGeom prst="line">
            <a:avLst/>
          </a:prstGeom>
          <a:noFill/>
          <a:ln w="28575">
            <a:solidFill>
              <a:srgbClr val="FF0000"/>
            </a:solidFill>
            <a:round/>
            <a:headEnd/>
            <a:tailEnd/>
          </a:ln>
          <a:effectLst/>
        </p:spPr>
        <p:txBody>
          <a:bodyPr/>
          <a:lstStyle/>
          <a:p>
            <a:endParaRPr lang="en-CA"/>
          </a:p>
        </p:txBody>
      </p:sp>
      <p:sp>
        <p:nvSpPr>
          <p:cNvPr id="170027" name="Oval 43"/>
          <p:cNvSpPr>
            <a:spLocks noChangeArrowheads="1"/>
          </p:cNvSpPr>
          <p:nvPr/>
        </p:nvSpPr>
        <p:spPr bwMode="auto">
          <a:xfrm>
            <a:off x="2952750" y="3349625"/>
            <a:ext cx="131763" cy="131763"/>
          </a:xfrm>
          <a:prstGeom prst="ellipse">
            <a:avLst/>
          </a:prstGeom>
          <a:solidFill>
            <a:srgbClr val="0099FF"/>
          </a:solidFill>
          <a:ln w="9525">
            <a:solidFill>
              <a:schemeClr val="tx1"/>
            </a:solidFill>
            <a:round/>
            <a:headEnd/>
            <a:tailEnd/>
          </a:ln>
          <a:effectLst/>
        </p:spPr>
        <p:txBody>
          <a:bodyPr wrap="none" anchor="ctr"/>
          <a:lstStyle/>
          <a:p>
            <a:endParaRPr lang="en-CA"/>
          </a:p>
        </p:txBody>
      </p:sp>
      <p:sp>
        <p:nvSpPr>
          <p:cNvPr id="170028" name="Oval 44"/>
          <p:cNvSpPr>
            <a:spLocks noChangeArrowheads="1"/>
          </p:cNvSpPr>
          <p:nvPr/>
        </p:nvSpPr>
        <p:spPr bwMode="auto">
          <a:xfrm>
            <a:off x="1546225" y="1003300"/>
            <a:ext cx="149225" cy="165100"/>
          </a:xfrm>
          <a:prstGeom prst="ellipse">
            <a:avLst/>
          </a:prstGeom>
          <a:solidFill>
            <a:schemeClr val="accent1"/>
          </a:solidFill>
          <a:ln w="9525">
            <a:solidFill>
              <a:schemeClr val="tx1"/>
            </a:solidFill>
            <a:round/>
            <a:headEnd/>
            <a:tailEnd/>
          </a:ln>
          <a:effectLst/>
        </p:spPr>
        <p:txBody>
          <a:bodyPr wrap="none" anchor="ctr"/>
          <a:lstStyle/>
          <a:p>
            <a:pPr algn="ctr"/>
            <a:r>
              <a:rPr lang="en-US" b="1"/>
              <a:t>-</a:t>
            </a:r>
          </a:p>
        </p:txBody>
      </p:sp>
      <p:sp>
        <p:nvSpPr>
          <p:cNvPr id="170029" name="Freeform 45"/>
          <p:cNvSpPr>
            <a:spLocks/>
          </p:cNvSpPr>
          <p:nvPr/>
        </p:nvSpPr>
        <p:spPr bwMode="auto">
          <a:xfrm>
            <a:off x="2092325" y="3960813"/>
            <a:ext cx="387350" cy="109537"/>
          </a:xfrm>
          <a:custGeom>
            <a:avLst/>
            <a:gdLst/>
            <a:ahLst/>
            <a:cxnLst>
              <a:cxn ang="0">
                <a:pos x="0" y="148"/>
              </a:cxn>
              <a:cxn ang="0">
                <a:pos x="51" y="2"/>
              </a:cxn>
              <a:cxn ang="0">
                <a:pos x="131" y="163"/>
              </a:cxn>
              <a:cxn ang="0">
                <a:pos x="182" y="17"/>
              </a:cxn>
              <a:cxn ang="0">
                <a:pos x="255" y="155"/>
              </a:cxn>
              <a:cxn ang="0">
                <a:pos x="314" y="24"/>
              </a:cxn>
              <a:cxn ang="0">
                <a:pos x="372" y="104"/>
              </a:cxn>
              <a:cxn ang="0">
                <a:pos x="459" y="112"/>
              </a:cxn>
            </a:cxnLst>
            <a:rect l="0" t="0" r="r" b="b"/>
            <a:pathLst>
              <a:path w="459" h="166">
                <a:moveTo>
                  <a:pt x="0" y="148"/>
                </a:moveTo>
                <a:cubicBezTo>
                  <a:pt x="14" y="74"/>
                  <a:pt x="29" y="0"/>
                  <a:pt x="51" y="2"/>
                </a:cubicBezTo>
                <a:cubicBezTo>
                  <a:pt x="73" y="4"/>
                  <a:pt x="109" y="160"/>
                  <a:pt x="131" y="163"/>
                </a:cubicBezTo>
                <a:cubicBezTo>
                  <a:pt x="153" y="166"/>
                  <a:pt x="161" y="18"/>
                  <a:pt x="182" y="17"/>
                </a:cubicBezTo>
                <a:cubicBezTo>
                  <a:pt x="203" y="16"/>
                  <a:pt x="233" y="154"/>
                  <a:pt x="255" y="155"/>
                </a:cubicBezTo>
                <a:cubicBezTo>
                  <a:pt x="277" y="156"/>
                  <a:pt x="295" y="32"/>
                  <a:pt x="314" y="24"/>
                </a:cubicBezTo>
                <a:cubicBezTo>
                  <a:pt x="333" y="16"/>
                  <a:pt x="348" y="89"/>
                  <a:pt x="372" y="104"/>
                </a:cubicBezTo>
                <a:cubicBezTo>
                  <a:pt x="396" y="119"/>
                  <a:pt x="446" y="111"/>
                  <a:pt x="459" y="112"/>
                </a:cubicBezTo>
              </a:path>
            </a:pathLst>
          </a:custGeom>
          <a:noFill/>
          <a:ln w="38100" cmpd="sng">
            <a:solidFill>
              <a:srgbClr val="1EC235"/>
            </a:solidFill>
            <a:round/>
            <a:headEnd type="none" w="med" len="med"/>
            <a:tailEnd type="triangle" w="med" len="med"/>
          </a:ln>
          <a:effectLst/>
        </p:spPr>
        <p:txBody>
          <a:bodyPr/>
          <a:lstStyle/>
          <a:p>
            <a:endParaRPr lang="en-CA"/>
          </a:p>
        </p:txBody>
      </p:sp>
      <p:sp>
        <p:nvSpPr>
          <p:cNvPr id="170030" name="Freeform 46"/>
          <p:cNvSpPr>
            <a:spLocks/>
          </p:cNvSpPr>
          <p:nvPr/>
        </p:nvSpPr>
        <p:spPr bwMode="auto">
          <a:xfrm>
            <a:off x="2795588" y="3573463"/>
            <a:ext cx="387350" cy="109537"/>
          </a:xfrm>
          <a:custGeom>
            <a:avLst/>
            <a:gdLst/>
            <a:ahLst/>
            <a:cxnLst>
              <a:cxn ang="0">
                <a:pos x="0" y="148"/>
              </a:cxn>
              <a:cxn ang="0">
                <a:pos x="51" y="2"/>
              </a:cxn>
              <a:cxn ang="0">
                <a:pos x="131" y="163"/>
              </a:cxn>
              <a:cxn ang="0">
                <a:pos x="182" y="17"/>
              </a:cxn>
              <a:cxn ang="0">
                <a:pos x="255" y="155"/>
              </a:cxn>
              <a:cxn ang="0">
                <a:pos x="314" y="24"/>
              </a:cxn>
              <a:cxn ang="0">
                <a:pos x="372" y="104"/>
              </a:cxn>
              <a:cxn ang="0">
                <a:pos x="459" y="112"/>
              </a:cxn>
            </a:cxnLst>
            <a:rect l="0" t="0" r="r" b="b"/>
            <a:pathLst>
              <a:path w="459" h="166">
                <a:moveTo>
                  <a:pt x="0" y="148"/>
                </a:moveTo>
                <a:cubicBezTo>
                  <a:pt x="14" y="74"/>
                  <a:pt x="29" y="0"/>
                  <a:pt x="51" y="2"/>
                </a:cubicBezTo>
                <a:cubicBezTo>
                  <a:pt x="73" y="4"/>
                  <a:pt x="109" y="160"/>
                  <a:pt x="131" y="163"/>
                </a:cubicBezTo>
                <a:cubicBezTo>
                  <a:pt x="153" y="166"/>
                  <a:pt x="161" y="18"/>
                  <a:pt x="182" y="17"/>
                </a:cubicBezTo>
                <a:cubicBezTo>
                  <a:pt x="203" y="16"/>
                  <a:pt x="233" y="154"/>
                  <a:pt x="255" y="155"/>
                </a:cubicBezTo>
                <a:cubicBezTo>
                  <a:pt x="277" y="156"/>
                  <a:pt x="295" y="32"/>
                  <a:pt x="314" y="24"/>
                </a:cubicBezTo>
                <a:cubicBezTo>
                  <a:pt x="333" y="16"/>
                  <a:pt x="348" y="89"/>
                  <a:pt x="372" y="104"/>
                </a:cubicBezTo>
                <a:cubicBezTo>
                  <a:pt x="396" y="119"/>
                  <a:pt x="446" y="111"/>
                  <a:pt x="459" y="112"/>
                </a:cubicBezTo>
              </a:path>
            </a:pathLst>
          </a:custGeom>
          <a:noFill/>
          <a:ln w="38100" cmpd="sng">
            <a:solidFill>
              <a:srgbClr val="990000"/>
            </a:solidFill>
            <a:round/>
            <a:headEnd type="none" w="med" len="med"/>
            <a:tailEnd type="triangle" w="med" len="med"/>
          </a:ln>
          <a:effectLst/>
        </p:spPr>
        <p:txBody>
          <a:bodyPr/>
          <a:lstStyle/>
          <a:p>
            <a:endParaRPr lang="en-CA"/>
          </a:p>
        </p:txBody>
      </p:sp>
      <p:sp>
        <p:nvSpPr>
          <p:cNvPr id="170031" name="Freeform 47"/>
          <p:cNvSpPr>
            <a:spLocks/>
          </p:cNvSpPr>
          <p:nvPr/>
        </p:nvSpPr>
        <p:spPr bwMode="auto">
          <a:xfrm>
            <a:off x="1804988" y="4730750"/>
            <a:ext cx="387350" cy="109538"/>
          </a:xfrm>
          <a:custGeom>
            <a:avLst/>
            <a:gdLst/>
            <a:ahLst/>
            <a:cxnLst>
              <a:cxn ang="0">
                <a:pos x="0" y="148"/>
              </a:cxn>
              <a:cxn ang="0">
                <a:pos x="51" y="2"/>
              </a:cxn>
              <a:cxn ang="0">
                <a:pos x="131" y="163"/>
              </a:cxn>
              <a:cxn ang="0">
                <a:pos x="182" y="17"/>
              </a:cxn>
              <a:cxn ang="0">
                <a:pos x="255" y="155"/>
              </a:cxn>
              <a:cxn ang="0">
                <a:pos x="314" y="24"/>
              </a:cxn>
              <a:cxn ang="0">
                <a:pos x="372" y="104"/>
              </a:cxn>
              <a:cxn ang="0">
                <a:pos x="459" y="112"/>
              </a:cxn>
            </a:cxnLst>
            <a:rect l="0" t="0" r="r" b="b"/>
            <a:pathLst>
              <a:path w="459" h="166">
                <a:moveTo>
                  <a:pt x="0" y="148"/>
                </a:moveTo>
                <a:cubicBezTo>
                  <a:pt x="14" y="74"/>
                  <a:pt x="29" y="0"/>
                  <a:pt x="51" y="2"/>
                </a:cubicBezTo>
                <a:cubicBezTo>
                  <a:pt x="73" y="4"/>
                  <a:pt x="109" y="160"/>
                  <a:pt x="131" y="163"/>
                </a:cubicBezTo>
                <a:cubicBezTo>
                  <a:pt x="153" y="166"/>
                  <a:pt x="161" y="18"/>
                  <a:pt x="182" y="17"/>
                </a:cubicBezTo>
                <a:cubicBezTo>
                  <a:pt x="203" y="16"/>
                  <a:pt x="233" y="154"/>
                  <a:pt x="255" y="155"/>
                </a:cubicBezTo>
                <a:cubicBezTo>
                  <a:pt x="277" y="156"/>
                  <a:pt x="295" y="32"/>
                  <a:pt x="314" y="24"/>
                </a:cubicBezTo>
                <a:cubicBezTo>
                  <a:pt x="333" y="16"/>
                  <a:pt x="348" y="89"/>
                  <a:pt x="372" y="104"/>
                </a:cubicBezTo>
                <a:cubicBezTo>
                  <a:pt x="396" y="119"/>
                  <a:pt x="446" y="111"/>
                  <a:pt x="459" y="112"/>
                </a:cubicBezTo>
              </a:path>
            </a:pathLst>
          </a:custGeom>
          <a:noFill/>
          <a:ln w="38100" cmpd="sng">
            <a:solidFill>
              <a:schemeClr val="accent2"/>
            </a:solidFill>
            <a:round/>
            <a:headEnd type="none" w="med" len="med"/>
            <a:tailEnd type="triangle" w="med" len="med"/>
          </a:ln>
          <a:effectLst/>
        </p:spPr>
        <p:txBody>
          <a:bodyPr/>
          <a:lstStyle/>
          <a:p>
            <a:endParaRPr lang="en-CA"/>
          </a:p>
        </p:txBody>
      </p:sp>
      <p:sp>
        <p:nvSpPr>
          <p:cNvPr id="170032" name="Freeform 48"/>
          <p:cNvSpPr>
            <a:spLocks/>
          </p:cNvSpPr>
          <p:nvPr/>
        </p:nvSpPr>
        <p:spPr bwMode="auto">
          <a:xfrm>
            <a:off x="2287588" y="3703638"/>
            <a:ext cx="387350" cy="109537"/>
          </a:xfrm>
          <a:custGeom>
            <a:avLst/>
            <a:gdLst/>
            <a:ahLst/>
            <a:cxnLst>
              <a:cxn ang="0">
                <a:pos x="0" y="148"/>
              </a:cxn>
              <a:cxn ang="0">
                <a:pos x="51" y="2"/>
              </a:cxn>
              <a:cxn ang="0">
                <a:pos x="131" y="163"/>
              </a:cxn>
              <a:cxn ang="0">
                <a:pos x="182" y="17"/>
              </a:cxn>
              <a:cxn ang="0">
                <a:pos x="255" y="155"/>
              </a:cxn>
              <a:cxn ang="0">
                <a:pos x="314" y="24"/>
              </a:cxn>
              <a:cxn ang="0">
                <a:pos x="372" y="104"/>
              </a:cxn>
              <a:cxn ang="0">
                <a:pos x="459" y="112"/>
              </a:cxn>
            </a:cxnLst>
            <a:rect l="0" t="0" r="r" b="b"/>
            <a:pathLst>
              <a:path w="459" h="166">
                <a:moveTo>
                  <a:pt x="0" y="148"/>
                </a:moveTo>
                <a:cubicBezTo>
                  <a:pt x="14" y="74"/>
                  <a:pt x="29" y="0"/>
                  <a:pt x="51" y="2"/>
                </a:cubicBezTo>
                <a:cubicBezTo>
                  <a:pt x="73" y="4"/>
                  <a:pt x="109" y="160"/>
                  <a:pt x="131" y="163"/>
                </a:cubicBezTo>
                <a:cubicBezTo>
                  <a:pt x="153" y="166"/>
                  <a:pt x="161" y="18"/>
                  <a:pt x="182" y="17"/>
                </a:cubicBezTo>
                <a:cubicBezTo>
                  <a:pt x="203" y="16"/>
                  <a:pt x="233" y="154"/>
                  <a:pt x="255" y="155"/>
                </a:cubicBezTo>
                <a:cubicBezTo>
                  <a:pt x="277" y="156"/>
                  <a:pt x="295" y="32"/>
                  <a:pt x="314" y="24"/>
                </a:cubicBezTo>
                <a:cubicBezTo>
                  <a:pt x="333" y="16"/>
                  <a:pt x="348" y="89"/>
                  <a:pt x="372" y="104"/>
                </a:cubicBezTo>
                <a:cubicBezTo>
                  <a:pt x="396" y="119"/>
                  <a:pt x="446" y="111"/>
                  <a:pt x="459" y="112"/>
                </a:cubicBezTo>
              </a:path>
            </a:pathLst>
          </a:custGeom>
          <a:noFill/>
          <a:ln w="38100" cmpd="sng">
            <a:solidFill>
              <a:srgbClr val="FF0000"/>
            </a:solidFill>
            <a:round/>
            <a:headEnd type="none" w="med" len="med"/>
            <a:tailEnd type="triangle" w="med" len="med"/>
          </a:ln>
          <a:effectLst/>
        </p:spPr>
        <p:txBody>
          <a:bodyPr/>
          <a:lstStyle/>
          <a:p>
            <a:endParaRPr lang="en-CA"/>
          </a:p>
        </p:txBody>
      </p:sp>
      <p:sp>
        <p:nvSpPr>
          <p:cNvPr id="170033" name="Text Box 49"/>
          <p:cNvSpPr txBox="1">
            <a:spLocks noChangeArrowheads="1"/>
          </p:cNvSpPr>
          <p:nvPr/>
        </p:nvSpPr>
        <p:spPr bwMode="auto">
          <a:xfrm>
            <a:off x="3433763" y="3635375"/>
            <a:ext cx="5710237" cy="2647950"/>
          </a:xfrm>
          <a:prstGeom prst="rect">
            <a:avLst/>
          </a:prstGeom>
          <a:noFill/>
          <a:ln w="9525">
            <a:noFill/>
            <a:miter lim="800000"/>
            <a:headEnd/>
            <a:tailEnd/>
          </a:ln>
          <a:effectLst/>
        </p:spPr>
        <p:txBody>
          <a:bodyPr wrap="none">
            <a:spAutoFit/>
          </a:bodyPr>
          <a:lstStyle/>
          <a:p>
            <a:r>
              <a:rPr lang="en-US"/>
              <a:t>But what determines these “special”</a:t>
            </a:r>
          </a:p>
          <a:p>
            <a:r>
              <a:rPr lang="en-US"/>
              <a:t>energies?</a:t>
            </a:r>
          </a:p>
          <a:p>
            <a:r>
              <a:rPr lang="en-US"/>
              <a:t>Complex argument based on idea that</a:t>
            </a:r>
          </a:p>
          <a:p>
            <a:r>
              <a:rPr lang="en-US"/>
              <a:t>at large sizes, electron should radiate</a:t>
            </a:r>
          </a:p>
          <a:p>
            <a:r>
              <a:rPr lang="en-US"/>
              <a:t>classically, differences only at small size.</a:t>
            </a:r>
          </a:p>
          <a:p>
            <a:r>
              <a:rPr lang="en-US"/>
              <a:t>(</a:t>
            </a:r>
            <a:r>
              <a:rPr lang="en-US" i="1"/>
              <a:t>correspondence principle</a:t>
            </a:r>
            <a:r>
              <a:rPr lang="en-US"/>
              <a:t>)</a:t>
            </a:r>
          </a:p>
          <a:p>
            <a:r>
              <a:rPr lang="en-US"/>
              <a:t>Predicted special E’s.</a:t>
            </a:r>
          </a:p>
        </p:txBody>
      </p:sp>
      <p:sp>
        <p:nvSpPr>
          <p:cNvPr id="170034" name="Line 50"/>
          <p:cNvSpPr>
            <a:spLocks noChangeShapeType="1"/>
          </p:cNvSpPr>
          <p:nvPr/>
        </p:nvSpPr>
        <p:spPr bwMode="auto">
          <a:xfrm flipH="1">
            <a:off x="1641475" y="1784350"/>
            <a:ext cx="22225" cy="2941638"/>
          </a:xfrm>
          <a:prstGeom prst="line">
            <a:avLst/>
          </a:prstGeom>
          <a:noFill/>
          <a:ln w="9525">
            <a:solidFill>
              <a:schemeClr val="tx1"/>
            </a:solidFill>
            <a:prstDash val="dash"/>
            <a:round/>
            <a:headEnd type="triangle" w="med" len="med"/>
            <a:tailEnd type="triangle" w="med" len="med"/>
          </a:ln>
          <a:effectLst/>
        </p:spPr>
        <p:txBody>
          <a:bodyPr/>
          <a:lstStyle/>
          <a:p>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4.72222E-6 -1.13116E-6 L -0.05781 0.01943 " pathEditMode="relative" rAng="0" ptsTypes="AA">
                                      <p:cBhvr>
                                        <p:cTn id="6" dur="500" fill="hold"/>
                                        <p:tgtEl>
                                          <p:spTgt spid="170027"/>
                                        </p:tgtEl>
                                        <p:attrNameLst>
                                          <p:attrName>ppt_x</p:attrName>
                                          <p:attrName>ppt_y</p:attrName>
                                        </p:attrNameLst>
                                      </p:cBhvr>
                                      <p:rCtr x="-29" y="10"/>
                                    </p:animMotion>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0"/>
                                          </p:stCondLst>
                                        </p:cTn>
                                        <p:tgtEl>
                                          <p:spTgt spid="17003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grpId="1" nodeType="clickEffect">
                                  <p:stCondLst>
                                    <p:cond delay="0"/>
                                  </p:stCondLst>
                                  <p:childTnLst>
                                    <p:animMotion origin="layout" path="M -0.05781 0.01943 L -0.10468 0.05135 " pathEditMode="relative" rAng="0" ptsTypes="AA">
                                      <p:cBhvr>
                                        <p:cTn id="13" dur="500" fill="hold"/>
                                        <p:tgtEl>
                                          <p:spTgt spid="170027"/>
                                        </p:tgtEl>
                                        <p:attrNameLst>
                                          <p:attrName>ppt_x</p:attrName>
                                          <p:attrName>ppt_y</p:attrName>
                                        </p:attrNameLst>
                                      </p:cBhvr>
                                      <p:rCtr x="-23" y="16"/>
                                    </p:animMotion>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17003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grpId="2" nodeType="clickEffect">
                                  <p:stCondLst>
                                    <p:cond delay="0"/>
                                  </p:stCondLst>
                                  <p:childTnLst>
                                    <p:animMotion origin="layout" path="M -0.10468 0.05135 L -0.13124 0.13162 " pathEditMode="relative" ptsTypes="AA">
                                      <p:cBhvr>
                                        <p:cTn id="20" dur="500" fill="hold"/>
                                        <p:tgtEl>
                                          <p:spTgt spid="170027"/>
                                        </p:tgtEl>
                                        <p:attrNameLst>
                                          <p:attrName>ppt_x</p:attrName>
                                          <p:attrName>ppt_y</p:attrName>
                                        </p:attrNameLst>
                                      </p:cBhvr>
                                    </p:animMotion>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17002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0" presetClass="path" presetSubtype="0" accel="50000" decel="50000" fill="hold" grpId="3" nodeType="clickEffect">
                                  <p:stCondLst>
                                    <p:cond delay="0"/>
                                  </p:stCondLst>
                                  <p:childTnLst>
                                    <p:animMotion origin="layout" path="M -0.13125 0.13162 L -0.14566 0.23595 " pathEditMode="relative" ptsTypes="AA">
                                      <p:cBhvr>
                                        <p:cTn id="27" dur="500" fill="hold"/>
                                        <p:tgtEl>
                                          <p:spTgt spid="170027"/>
                                        </p:tgtEl>
                                        <p:attrNameLst>
                                          <p:attrName>ppt_x</p:attrName>
                                          <p:attrName>ppt_y</p:attrName>
                                        </p:attrNameLst>
                                      </p:cBhvr>
                                    </p:animMotion>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700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69993"/>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002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path" presetSubtype="0" repeatCount="3000" fill="hold" grpId="1" nodeType="clickEffect">
                                  <p:stCondLst>
                                    <p:cond delay="0"/>
                                  </p:stCondLst>
                                  <p:childTnLst>
                                    <p:animMotion origin="layout" path="M 0.0033 0.00486 C 0.02083 0.00486 0.03507 0.0236 0.03507 0.04696 C 0.03507 0.07032 0.02083 0.08929 0.0033 0.08929 C -0.01424 0.08929 -0.0283 0.07032 -0.0283 0.04696 C -0.0283 0.0236 -0.01424 0.00486 0.0033 0.00486 Z " pathEditMode="relative" rAng="0" ptsTypes="fffff">
                                      <p:cBhvr>
                                        <p:cTn id="42" dur="2000" fill="hold"/>
                                        <p:tgtEl>
                                          <p:spTgt spid="170028"/>
                                        </p:tgtEl>
                                        <p:attrNameLst>
                                          <p:attrName>ppt_x</p:attrName>
                                          <p:attrName>ppt_y</p:attrName>
                                        </p:attrNameLst>
                                      </p:cBhvr>
                                      <p:rCtr x="0" y="42"/>
                                    </p:animMotion>
                                  </p:childTnLst>
                                </p:cTn>
                              </p:par>
                              <p:par>
                                <p:cTn id="43" presetID="1" presetClass="entr" presetSubtype="0" fill="hold" grpId="0" nodeType="withEffect">
                                  <p:stCondLst>
                                    <p:cond delay="0"/>
                                  </p:stCondLst>
                                  <p:childTnLst>
                                    <p:set>
                                      <p:cBhvr>
                                        <p:cTn id="44" dur="1" fill="hold">
                                          <p:stCondLst>
                                            <p:cond delay="0"/>
                                          </p:stCondLst>
                                        </p:cTn>
                                        <p:tgtEl>
                                          <p:spTgt spid="17003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700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93" grpId="0" animBg="1"/>
      <p:bldP spid="170027" grpId="0" animBg="1"/>
      <p:bldP spid="170027" grpId="1" animBg="1"/>
      <p:bldP spid="170027" grpId="2" animBg="1"/>
      <p:bldP spid="170027" grpId="3" animBg="1"/>
      <p:bldP spid="170028" grpId="0" animBg="1"/>
      <p:bldP spid="170028" grpId="1" animBg="1"/>
      <p:bldP spid="170029" grpId="0" animBg="1"/>
      <p:bldP spid="170030" grpId="0" animBg="1"/>
      <p:bldP spid="170031" grpId="0" animBg="1"/>
      <p:bldP spid="170032" grpId="0" animBg="1"/>
      <p:bldP spid="170033" grpId="0"/>
      <p:bldP spid="17003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34E56AE-7F02-41C2-8E52-794BDF0476C2}" type="slidenum">
              <a:rPr lang="en-US"/>
              <a:pPr/>
              <a:t>23</a:t>
            </a:fld>
            <a:endParaRPr lang="en-US"/>
          </a:p>
        </p:txBody>
      </p:sp>
      <p:sp>
        <p:nvSpPr>
          <p:cNvPr id="166916" name="Text Box 4"/>
          <p:cNvSpPr txBox="1">
            <a:spLocks noChangeArrowheads="1"/>
          </p:cNvSpPr>
          <p:nvPr/>
        </p:nvSpPr>
        <p:spPr bwMode="auto">
          <a:xfrm>
            <a:off x="203200" y="117693"/>
            <a:ext cx="5341257" cy="6740307"/>
          </a:xfrm>
          <a:prstGeom prst="rect">
            <a:avLst/>
          </a:prstGeom>
          <a:noFill/>
          <a:ln w="9525">
            <a:noFill/>
            <a:miter lim="800000"/>
            <a:headEnd/>
            <a:tailEnd/>
          </a:ln>
          <a:effectLst/>
        </p:spPr>
        <p:txBody>
          <a:bodyPr wrap="square">
            <a:spAutoFit/>
          </a:bodyPr>
          <a:lstStyle/>
          <a:p>
            <a:r>
              <a:rPr lang="en-US" dirty="0">
                <a:sym typeface="Symbol" pitchFamily="18" charset="2"/>
              </a:rPr>
              <a:t>Bohr calculated special energies.</a:t>
            </a:r>
          </a:p>
          <a:p>
            <a:r>
              <a:rPr lang="en-US" dirty="0">
                <a:sym typeface="Symbol" pitchFamily="18" charset="2"/>
              </a:rPr>
              <a:t>label energy level with n, n = 1, 2, 3, …</a:t>
            </a:r>
          </a:p>
          <a:p>
            <a:r>
              <a:rPr lang="en-US" dirty="0">
                <a:sym typeface="Symbol" pitchFamily="18" charset="2"/>
              </a:rPr>
              <a:t>involved bunch of constants, h, m, e, c that when combined (see book) give</a:t>
            </a:r>
          </a:p>
          <a:p>
            <a:endParaRPr lang="en-US" sz="1000" dirty="0">
              <a:sym typeface="Symbol" pitchFamily="18" charset="2"/>
            </a:endParaRPr>
          </a:p>
          <a:p>
            <a:r>
              <a:rPr lang="en-US" dirty="0">
                <a:sym typeface="Symbol" pitchFamily="18" charset="2"/>
              </a:rPr>
              <a:t>E</a:t>
            </a:r>
            <a:r>
              <a:rPr lang="en-US" baseline="-25000" dirty="0">
                <a:sym typeface="Symbol" pitchFamily="18" charset="2"/>
              </a:rPr>
              <a:t>n </a:t>
            </a:r>
            <a:r>
              <a:rPr lang="en-US" dirty="0">
                <a:sym typeface="Symbol" pitchFamily="18" charset="2"/>
              </a:rPr>
              <a:t>= -13.6 </a:t>
            </a:r>
            <a:r>
              <a:rPr lang="en-US" dirty="0" err="1">
                <a:sym typeface="Symbol" pitchFamily="18" charset="2"/>
              </a:rPr>
              <a:t>eV</a:t>
            </a:r>
            <a:r>
              <a:rPr lang="en-US" dirty="0">
                <a:sym typeface="Symbol" pitchFamily="18" charset="2"/>
              </a:rPr>
              <a:t>/n</a:t>
            </a:r>
            <a:r>
              <a:rPr lang="en-US" baseline="30000" dirty="0">
                <a:sym typeface="Symbol" pitchFamily="18" charset="2"/>
              </a:rPr>
              <a:t>2   </a:t>
            </a:r>
          </a:p>
          <a:p>
            <a:endParaRPr lang="en-US" dirty="0">
              <a:sym typeface="Symbol" pitchFamily="18" charset="2"/>
            </a:endParaRPr>
          </a:p>
          <a:p>
            <a:r>
              <a:rPr lang="en-US" dirty="0">
                <a:sym typeface="Symbol" pitchFamily="18" charset="2"/>
              </a:rPr>
              <a:t>This then predicts size of jumps between levels.</a:t>
            </a:r>
          </a:p>
          <a:p>
            <a:r>
              <a:rPr lang="en-US" b="1" dirty="0">
                <a:sym typeface="Symbol" pitchFamily="18" charset="2"/>
              </a:rPr>
              <a:t>Agreed with observed </a:t>
            </a:r>
            <a:r>
              <a:rPr lang="en-US" b="1" dirty="0" smtClean="0">
                <a:sym typeface="Symbol" pitchFamily="18" charset="2"/>
              </a:rPr>
              <a:t>spectra-</a:t>
            </a:r>
            <a:r>
              <a:rPr lang="en-US" b="1" dirty="0" err="1" smtClean="0">
                <a:sym typeface="Symbol" pitchFamily="18" charset="2"/>
              </a:rPr>
              <a:t>Balmer</a:t>
            </a:r>
            <a:r>
              <a:rPr lang="en-US" b="1" dirty="0" smtClean="0">
                <a:sym typeface="Symbol" pitchFamily="18" charset="2"/>
              </a:rPr>
              <a:t> </a:t>
            </a:r>
            <a:r>
              <a:rPr lang="en-US" b="1" dirty="0">
                <a:sym typeface="Symbol" pitchFamily="18" charset="2"/>
              </a:rPr>
              <a:t>series to </a:t>
            </a:r>
            <a:r>
              <a:rPr lang="en-US" b="1" dirty="0" smtClean="0">
                <a:sym typeface="Symbol" pitchFamily="18" charset="2"/>
              </a:rPr>
              <a:t>four </a:t>
            </a:r>
            <a:r>
              <a:rPr lang="en-US" b="1" dirty="0">
                <a:sym typeface="Symbol" pitchFamily="18" charset="2"/>
              </a:rPr>
              <a:t>decimal places!!</a:t>
            </a:r>
          </a:p>
          <a:p>
            <a:endParaRPr lang="en-US" dirty="0">
              <a:sym typeface="Symbol" pitchFamily="18" charset="2"/>
            </a:endParaRPr>
          </a:p>
          <a:p>
            <a:r>
              <a:rPr lang="en-US" dirty="0">
                <a:sym typeface="Symbol" pitchFamily="18" charset="2"/>
              </a:rPr>
              <a:t>(since E and r, connected, also predicts radius of each orbit.  Lowest orbit is “Bohr radius”, </a:t>
            </a:r>
            <a:r>
              <a:rPr lang="en-US" dirty="0" err="1">
                <a:sym typeface="Symbol" pitchFamily="18" charset="2"/>
              </a:rPr>
              <a:t>a</a:t>
            </a:r>
            <a:r>
              <a:rPr lang="en-US" baseline="-25000" dirty="0" err="1">
                <a:sym typeface="Symbol" pitchFamily="18" charset="2"/>
              </a:rPr>
              <a:t>b</a:t>
            </a:r>
            <a:r>
              <a:rPr lang="en-US" dirty="0">
                <a:sym typeface="Symbol" pitchFamily="18" charset="2"/>
              </a:rPr>
              <a:t>=0.053 nm</a:t>
            </a:r>
            <a:r>
              <a:rPr lang="en-US" dirty="0" smtClean="0">
                <a:sym typeface="Symbol" pitchFamily="18" charset="2"/>
              </a:rPr>
              <a:t>,</a:t>
            </a:r>
          </a:p>
          <a:p>
            <a:r>
              <a:rPr lang="en-US" dirty="0" smtClean="0">
                <a:sym typeface="Symbol" pitchFamily="18" charset="2"/>
              </a:rPr>
              <a:t> </a:t>
            </a:r>
            <a:r>
              <a:rPr lang="en-US" dirty="0" err="1">
                <a:sym typeface="Symbol" pitchFamily="18" charset="2"/>
              </a:rPr>
              <a:t>r</a:t>
            </a:r>
            <a:r>
              <a:rPr lang="en-US" baseline="-25000" dirty="0" err="1">
                <a:sym typeface="Symbol" pitchFamily="18" charset="2"/>
              </a:rPr>
              <a:t>n</a:t>
            </a:r>
            <a:r>
              <a:rPr lang="en-US" dirty="0">
                <a:sym typeface="Symbol" pitchFamily="18" charset="2"/>
              </a:rPr>
              <a:t> =a</a:t>
            </a:r>
            <a:r>
              <a:rPr lang="en-US" baseline="-25000" dirty="0">
                <a:sym typeface="Symbol" pitchFamily="18" charset="2"/>
              </a:rPr>
              <a:t>b</a:t>
            </a:r>
            <a:r>
              <a:rPr lang="en-US" dirty="0">
                <a:sym typeface="Symbol" pitchFamily="18" charset="2"/>
              </a:rPr>
              <a:t>n</a:t>
            </a:r>
            <a:r>
              <a:rPr lang="en-US" baseline="30000" dirty="0">
                <a:sym typeface="Symbol" pitchFamily="18" charset="2"/>
              </a:rPr>
              <a:t>2</a:t>
            </a:r>
            <a:r>
              <a:rPr lang="en-US" dirty="0">
                <a:sym typeface="Symbol" pitchFamily="18" charset="2"/>
              </a:rPr>
              <a:t>)</a:t>
            </a:r>
            <a:endParaRPr lang="en-US" dirty="0"/>
          </a:p>
        </p:txBody>
      </p:sp>
      <p:pic>
        <p:nvPicPr>
          <p:cNvPr id="166917" name="Picture 5" descr="hydrogen spectrum"/>
          <p:cNvPicPr>
            <a:picLocks noChangeAspect="1" noChangeArrowheads="1"/>
          </p:cNvPicPr>
          <p:nvPr/>
        </p:nvPicPr>
        <p:blipFill>
          <a:blip r:embed="rId3" cstate="print"/>
          <a:srcRect l="3397" t="2248" r="31386" b="17650"/>
          <a:stretch>
            <a:fillRect/>
          </a:stretch>
        </p:blipFill>
        <p:spPr bwMode="auto">
          <a:xfrm>
            <a:off x="5405437" y="244475"/>
            <a:ext cx="3738563" cy="44434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69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5B0EB71-7853-4C8B-8377-336BB83ACC15}" type="slidenum">
              <a:rPr lang="en-US"/>
              <a:pPr/>
              <a:t>24</a:t>
            </a:fld>
            <a:endParaRPr lang="en-US"/>
          </a:p>
        </p:txBody>
      </p:sp>
      <p:sp>
        <p:nvSpPr>
          <p:cNvPr id="136195" name="Text Box 3"/>
          <p:cNvSpPr txBox="1">
            <a:spLocks noChangeArrowheads="1"/>
          </p:cNvSpPr>
          <p:nvPr/>
        </p:nvSpPr>
        <p:spPr bwMode="auto">
          <a:xfrm>
            <a:off x="931863" y="341313"/>
            <a:ext cx="7120860" cy="2677656"/>
          </a:xfrm>
          <a:prstGeom prst="rect">
            <a:avLst/>
          </a:prstGeom>
          <a:noFill/>
          <a:ln w="9525">
            <a:noFill/>
            <a:miter lim="800000"/>
            <a:headEnd/>
            <a:tailEnd/>
          </a:ln>
          <a:effectLst/>
        </p:spPr>
        <p:txBody>
          <a:bodyPr wrap="none">
            <a:spAutoFit/>
          </a:bodyPr>
          <a:lstStyle/>
          <a:p>
            <a:r>
              <a:rPr lang="en-US" dirty="0"/>
              <a:t>If calculate angular momentum of </a:t>
            </a:r>
            <a:r>
              <a:rPr lang="en-US" dirty="0" smtClean="0"/>
              <a:t>electron find</a:t>
            </a:r>
          </a:p>
          <a:p>
            <a:r>
              <a:rPr lang="en-US" dirty="0" smtClean="0"/>
              <a:t>curious result.  What is formula for </a:t>
            </a:r>
            <a:r>
              <a:rPr lang="en-US" dirty="0" err="1" smtClean="0"/>
              <a:t>ang</a:t>
            </a:r>
            <a:r>
              <a:rPr lang="en-US" dirty="0" smtClean="0"/>
              <a:t>. mom. L? </a:t>
            </a:r>
          </a:p>
          <a:p>
            <a:endParaRPr lang="en-US" dirty="0" smtClean="0"/>
          </a:p>
          <a:p>
            <a:r>
              <a:rPr lang="en-US" dirty="0" smtClean="0"/>
              <a:t>L </a:t>
            </a:r>
            <a:r>
              <a:rPr lang="en-US" dirty="0"/>
              <a:t>= </a:t>
            </a:r>
            <a:r>
              <a:rPr lang="en-US" dirty="0" err="1"/>
              <a:t>mvr</a:t>
            </a:r>
            <a:r>
              <a:rPr lang="en-US" dirty="0"/>
              <a:t>,</a:t>
            </a:r>
          </a:p>
          <a:p>
            <a:r>
              <a:rPr lang="en-US" dirty="0"/>
              <a:t>for orbit, </a:t>
            </a:r>
            <a:r>
              <a:rPr lang="en-US" dirty="0" smtClean="0"/>
              <a:t>plug in for v, r  get </a:t>
            </a:r>
            <a:r>
              <a:rPr lang="en-US" dirty="0"/>
              <a:t>L=</a:t>
            </a:r>
            <a:r>
              <a:rPr lang="en-US" dirty="0" err="1"/>
              <a:t>n</a:t>
            </a:r>
            <a:r>
              <a:rPr lang="en-US" i="1" dirty="0" err="1"/>
              <a:t>h</a:t>
            </a:r>
            <a:r>
              <a:rPr lang="en-US" dirty="0"/>
              <a:t>/2</a:t>
            </a:r>
            <a:r>
              <a:rPr lang="en-US" dirty="0">
                <a:sym typeface="Symbol" pitchFamily="18" charset="2"/>
              </a:rPr>
              <a:t>.  </a:t>
            </a:r>
          </a:p>
          <a:p>
            <a:r>
              <a:rPr lang="en-US" dirty="0">
                <a:sym typeface="Symbol" pitchFamily="18" charset="2"/>
              </a:rPr>
              <a:t>Angular momentum only comes in units of </a:t>
            </a:r>
            <a:r>
              <a:rPr lang="en-US" i="1" dirty="0">
                <a:sym typeface="Symbol" pitchFamily="18" charset="2"/>
              </a:rPr>
              <a:t>h</a:t>
            </a:r>
            <a:r>
              <a:rPr lang="en-US" dirty="0">
                <a:sym typeface="Symbol" pitchFamily="18" charset="2"/>
              </a:rPr>
              <a:t>/2 </a:t>
            </a:r>
            <a:r>
              <a:rPr lang="en-US" dirty="0" smtClean="0">
                <a:sym typeface="Symbol" pitchFamily="18" charset="2"/>
              </a:rPr>
              <a:t>= </a:t>
            </a:r>
            <a:r>
              <a:rPr lang="en-US" i="1" dirty="0" smtClean="0">
                <a:sym typeface="Symbol" pitchFamily="18" charset="2"/>
              </a:rPr>
              <a:t>h</a:t>
            </a:r>
            <a:endParaRPr lang="en-US" i="1" dirty="0">
              <a:sym typeface="Symbol" pitchFamily="18" charset="2"/>
            </a:endParaRPr>
          </a:p>
          <a:p>
            <a:r>
              <a:rPr lang="en-US" dirty="0">
                <a:sym typeface="Symbol" pitchFamily="18" charset="2"/>
              </a:rPr>
              <a:t>( “quantized” in units of “h bar” )----</a:t>
            </a:r>
          </a:p>
        </p:txBody>
      </p:sp>
      <p:cxnSp>
        <p:nvCxnSpPr>
          <p:cNvPr id="7" name="Straight Connector 6"/>
          <p:cNvCxnSpPr/>
          <p:nvPr/>
        </p:nvCxnSpPr>
        <p:spPr>
          <a:xfrm flipV="1">
            <a:off x="7678056" y="2293257"/>
            <a:ext cx="246743" cy="435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19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6195">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6195">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61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07427F2-63BD-4264-A329-18C6F7F1A760}" type="slidenum">
              <a:rPr lang="en-US"/>
              <a:pPr/>
              <a:t>25</a:t>
            </a:fld>
            <a:endParaRPr lang="en-US"/>
          </a:p>
        </p:txBody>
      </p:sp>
      <p:sp>
        <p:nvSpPr>
          <p:cNvPr id="17413" name="Rectangle 5"/>
          <p:cNvSpPr>
            <a:spLocks noGrp="1" noChangeArrowheads="1"/>
          </p:cNvSpPr>
          <p:nvPr>
            <p:ph type="body" idx="1"/>
          </p:nvPr>
        </p:nvSpPr>
        <p:spPr/>
        <p:txBody>
          <a:bodyPr/>
          <a:lstStyle/>
          <a:p>
            <a:r>
              <a:rPr lang="en-US"/>
              <a:t>Why is angular momentum quantized yet Newton’s laws still work?</a:t>
            </a:r>
          </a:p>
          <a:p>
            <a:r>
              <a:rPr lang="en-US"/>
              <a:t>Why don’t electrons radiate when they are in fixed orbitals yet Coulomb’s law still works?</a:t>
            </a:r>
          </a:p>
          <a:p>
            <a:r>
              <a:rPr lang="en-US"/>
              <a:t>No way to know a priori which rules to keep and which to throw out…</a:t>
            </a:r>
          </a:p>
          <a:p>
            <a:r>
              <a:rPr lang="en-US"/>
              <a:t>BUT IT WORKS (for certain things)!</a:t>
            </a:r>
          </a:p>
        </p:txBody>
      </p:sp>
      <p:sp>
        <p:nvSpPr>
          <p:cNvPr id="17414" name="Rectangle 6"/>
          <p:cNvSpPr>
            <a:spLocks noGrp="1" noChangeArrowheads="1"/>
          </p:cNvSpPr>
          <p:nvPr>
            <p:ph type="title"/>
          </p:nvPr>
        </p:nvSpPr>
        <p:spPr/>
        <p:txBody>
          <a:bodyPr/>
          <a:lstStyle/>
          <a:p>
            <a:r>
              <a:rPr lang="en-US" sz="3600"/>
              <a:t>Bohr model is a weird mix of classical physics and arbitrary rules…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555E823-FBF2-4DFF-9191-A89015FE1E12}" type="slidenum">
              <a:rPr lang="en-US"/>
              <a:pPr/>
              <a:t>26</a:t>
            </a:fld>
            <a:endParaRPr lang="en-US"/>
          </a:p>
        </p:txBody>
      </p:sp>
      <p:sp>
        <p:nvSpPr>
          <p:cNvPr id="28674" name="Rectangle 2"/>
          <p:cNvSpPr>
            <a:spLocks noGrp="1" noChangeArrowheads="1"/>
          </p:cNvSpPr>
          <p:nvPr>
            <p:ph type="title"/>
          </p:nvPr>
        </p:nvSpPr>
        <p:spPr>
          <a:xfrm>
            <a:off x="381000" y="0"/>
            <a:ext cx="8458200" cy="777240"/>
          </a:xfrm>
        </p:spPr>
        <p:txBody>
          <a:bodyPr/>
          <a:lstStyle/>
          <a:p>
            <a:r>
              <a:rPr lang="en-US" sz="3200" dirty="0"/>
              <a:t>Successes of Bohr Model</a:t>
            </a:r>
          </a:p>
        </p:txBody>
      </p:sp>
      <p:sp>
        <p:nvSpPr>
          <p:cNvPr id="28675" name="Rectangle 3"/>
          <p:cNvSpPr>
            <a:spLocks noGrp="1" noChangeArrowheads="1"/>
          </p:cNvSpPr>
          <p:nvPr>
            <p:ph type="body" idx="1"/>
          </p:nvPr>
        </p:nvSpPr>
        <p:spPr>
          <a:xfrm>
            <a:off x="0" y="762001"/>
            <a:ext cx="9144000" cy="3429000"/>
          </a:xfrm>
        </p:spPr>
        <p:txBody>
          <a:bodyPr/>
          <a:lstStyle/>
          <a:p>
            <a:pPr>
              <a:lnSpc>
                <a:spcPct val="80000"/>
              </a:lnSpc>
            </a:pPr>
            <a:r>
              <a:rPr lang="en-US" sz="2800" dirty="0"/>
              <a:t>Explains source of </a:t>
            </a:r>
            <a:r>
              <a:rPr lang="en-US" sz="2800" dirty="0" err="1"/>
              <a:t>Balmer</a:t>
            </a:r>
            <a:r>
              <a:rPr lang="en-US" sz="2800" dirty="0"/>
              <a:t> formula and predicts empirical constant from fundamental constants:</a:t>
            </a:r>
          </a:p>
          <a:p>
            <a:pPr algn="ctr">
              <a:lnSpc>
                <a:spcPct val="80000"/>
              </a:lnSpc>
              <a:buFontTx/>
              <a:buNone/>
            </a:pPr>
            <a:r>
              <a:rPr lang="en-US" sz="2800" dirty="0"/>
              <a:t>1/</a:t>
            </a:r>
            <a:r>
              <a:rPr lang="en-US" sz="2800" dirty="0">
                <a:sym typeface="Symbol" pitchFamily="18" charset="2"/>
              </a:rPr>
              <a:t></a:t>
            </a:r>
            <a:r>
              <a:rPr lang="en-US" sz="2800" baseline="-25000" dirty="0">
                <a:sym typeface="Symbol" pitchFamily="18" charset="2"/>
              </a:rPr>
              <a:t>12</a:t>
            </a:r>
            <a:r>
              <a:rPr lang="en-US" sz="2800" dirty="0">
                <a:sym typeface="Symbol" pitchFamily="18" charset="2"/>
              </a:rPr>
              <a:t> = R</a:t>
            </a:r>
            <a:r>
              <a:rPr lang="en-US" sz="2800" dirty="0"/>
              <a:t>(</a:t>
            </a:r>
            <a:r>
              <a:rPr lang="en-US" sz="2800" dirty="0">
                <a:sym typeface="Symbol" pitchFamily="18" charset="2"/>
              </a:rPr>
              <a:t>1/n</a:t>
            </a:r>
            <a:r>
              <a:rPr lang="en-US" sz="2800" baseline="-25000" dirty="0">
                <a:sym typeface="Symbol" pitchFamily="18" charset="2"/>
              </a:rPr>
              <a:t>2</a:t>
            </a:r>
            <a:r>
              <a:rPr lang="en-US" sz="2800" baseline="30000" dirty="0">
                <a:sym typeface="Symbol" pitchFamily="18" charset="2"/>
              </a:rPr>
              <a:t>2</a:t>
            </a:r>
            <a:r>
              <a:rPr lang="en-US" sz="2800" dirty="0">
                <a:sym typeface="Symbol" pitchFamily="18" charset="2"/>
              </a:rPr>
              <a:t> - 1/n</a:t>
            </a:r>
            <a:r>
              <a:rPr lang="en-US" sz="2800" baseline="-25000" dirty="0">
                <a:sym typeface="Symbol" pitchFamily="18" charset="2"/>
              </a:rPr>
              <a:t>1</a:t>
            </a:r>
            <a:r>
              <a:rPr lang="en-US" sz="2800" baseline="30000" dirty="0">
                <a:sym typeface="Symbol" pitchFamily="18" charset="2"/>
              </a:rPr>
              <a:t>2</a:t>
            </a:r>
            <a:r>
              <a:rPr lang="en-US" sz="2800" dirty="0">
                <a:sym typeface="Symbol" pitchFamily="18" charset="2"/>
              </a:rPr>
              <a:t>)    </a:t>
            </a:r>
            <a:r>
              <a:rPr lang="en-US" sz="2800" dirty="0" err="1">
                <a:sym typeface="Symbol" pitchFamily="18" charset="2"/>
              </a:rPr>
              <a:t>E</a:t>
            </a:r>
            <a:r>
              <a:rPr lang="en-US" sz="2800" baseline="-25000" dirty="0" err="1">
                <a:sym typeface="Symbol" pitchFamily="18" charset="2"/>
              </a:rPr>
              <a:t>photon</a:t>
            </a:r>
            <a:r>
              <a:rPr lang="en-US" sz="2800" dirty="0">
                <a:sym typeface="Symbol" pitchFamily="18" charset="2"/>
              </a:rPr>
              <a:t> = </a:t>
            </a:r>
            <a:r>
              <a:rPr lang="en-US" sz="2800" dirty="0"/>
              <a:t>E</a:t>
            </a:r>
            <a:r>
              <a:rPr lang="en-US" sz="2800" baseline="-25000" dirty="0"/>
              <a:t>1</a:t>
            </a:r>
            <a:r>
              <a:rPr lang="en-US" sz="2800" dirty="0"/>
              <a:t>(</a:t>
            </a:r>
            <a:r>
              <a:rPr lang="en-US" sz="2800" dirty="0">
                <a:sym typeface="Symbol" pitchFamily="18" charset="2"/>
              </a:rPr>
              <a:t>1/n</a:t>
            </a:r>
            <a:r>
              <a:rPr lang="en-US" sz="2800" baseline="-25000" dirty="0">
                <a:sym typeface="Symbol" pitchFamily="18" charset="2"/>
              </a:rPr>
              <a:t>2</a:t>
            </a:r>
            <a:r>
              <a:rPr lang="en-US" sz="2800" baseline="30000" dirty="0">
                <a:sym typeface="Symbol" pitchFamily="18" charset="2"/>
              </a:rPr>
              <a:t>2</a:t>
            </a:r>
            <a:r>
              <a:rPr lang="en-US" sz="2800" dirty="0">
                <a:sym typeface="Symbol" pitchFamily="18" charset="2"/>
              </a:rPr>
              <a:t> - 1/n</a:t>
            </a:r>
            <a:r>
              <a:rPr lang="en-US" sz="2800" baseline="-25000" dirty="0">
                <a:sym typeface="Symbol" pitchFamily="18" charset="2"/>
              </a:rPr>
              <a:t>1</a:t>
            </a:r>
            <a:r>
              <a:rPr lang="en-US" sz="2800" baseline="30000" dirty="0">
                <a:sym typeface="Symbol" pitchFamily="18" charset="2"/>
              </a:rPr>
              <a:t>2</a:t>
            </a:r>
            <a:r>
              <a:rPr lang="en-US" sz="2800" dirty="0">
                <a:sym typeface="Symbol" pitchFamily="18" charset="2"/>
              </a:rPr>
              <a:t>) </a:t>
            </a:r>
          </a:p>
          <a:p>
            <a:pPr algn="ctr">
              <a:lnSpc>
                <a:spcPct val="80000"/>
              </a:lnSpc>
              <a:buFontTx/>
              <a:buNone/>
            </a:pPr>
            <a:r>
              <a:rPr lang="en-US" sz="2800" dirty="0"/>
              <a:t>R = 1/(91.2nm) = mk</a:t>
            </a:r>
            <a:r>
              <a:rPr lang="en-US" sz="2800" baseline="30000" dirty="0">
                <a:sym typeface="Symbol" pitchFamily="18" charset="2"/>
              </a:rPr>
              <a:t>2</a:t>
            </a:r>
            <a:r>
              <a:rPr lang="en-US" sz="2800" dirty="0"/>
              <a:t>e</a:t>
            </a:r>
            <a:r>
              <a:rPr lang="en-US" sz="2800" baseline="30000" dirty="0"/>
              <a:t>4</a:t>
            </a:r>
            <a:r>
              <a:rPr lang="en-US" sz="2800" dirty="0"/>
              <a:t>/4</a:t>
            </a:r>
            <a:r>
              <a:rPr lang="en-US" sz="2800" dirty="0">
                <a:sym typeface="Symbol" pitchFamily="18" charset="2"/>
              </a:rPr>
              <a:t></a:t>
            </a:r>
            <a:r>
              <a:rPr lang="en-US" sz="2800" dirty="0"/>
              <a:t>c</a:t>
            </a:r>
            <a:r>
              <a:rPr lang="en-US" sz="2800" dirty="0">
                <a:sym typeface="MT Extra" pitchFamily="18" charset="2"/>
              </a:rPr>
              <a:t></a:t>
            </a:r>
            <a:r>
              <a:rPr lang="en-US" sz="2800" baseline="30000" dirty="0" smtClean="0"/>
              <a:t>3</a:t>
            </a:r>
          </a:p>
          <a:p>
            <a:pPr algn="ctr">
              <a:lnSpc>
                <a:spcPct val="80000"/>
              </a:lnSpc>
              <a:buFontTx/>
              <a:buNone/>
            </a:pPr>
            <a:endParaRPr lang="en-US" sz="2800" dirty="0"/>
          </a:p>
          <a:p>
            <a:pPr>
              <a:lnSpc>
                <a:spcPct val="80000"/>
              </a:lnSpc>
            </a:pPr>
            <a:r>
              <a:rPr lang="en-US" sz="2800" dirty="0"/>
              <a:t>Explains variations in R for different single electron atoms</a:t>
            </a:r>
            <a:r>
              <a:rPr lang="en-US" sz="2800" dirty="0" smtClean="0"/>
              <a:t>.</a:t>
            </a:r>
          </a:p>
          <a:p>
            <a:pPr>
              <a:lnSpc>
                <a:spcPct val="80000"/>
              </a:lnSpc>
            </a:pPr>
            <a:endParaRPr lang="en-US" sz="2800" dirty="0"/>
          </a:p>
          <a:p>
            <a:pPr>
              <a:lnSpc>
                <a:spcPct val="80000"/>
              </a:lnSpc>
            </a:pPr>
            <a:r>
              <a:rPr lang="en-US" sz="2800" dirty="0"/>
              <a:t>Predicts approximate size of hydrogen </a:t>
            </a:r>
            <a:r>
              <a:rPr lang="en-US" sz="2800" dirty="0" smtClean="0"/>
              <a:t>atom</a:t>
            </a:r>
          </a:p>
          <a:p>
            <a:pPr>
              <a:lnSpc>
                <a:spcPct val="80000"/>
              </a:lnSpc>
            </a:pPr>
            <a:endParaRPr lang="en-US" sz="2800" dirty="0"/>
          </a:p>
          <a:p>
            <a:pPr>
              <a:lnSpc>
                <a:spcPct val="80000"/>
              </a:lnSpc>
            </a:pPr>
            <a:r>
              <a:rPr lang="en-US" sz="2800" dirty="0"/>
              <a:t>Explains (sort of) why atoms emit discrete spectral </a:t>
            </a:r>
            <a:r>
              <a:rPr lang="en-US" sz="2800" dirty="0" smtClean="0"/>
              <a:t>lines</a:t>
            </a:r>
          </a:p>
          <a:p>
            <a:pPr>
              <a:lnSpc>
                <a:spcPct val="80000"/>
              </a:lnSpc>
            </a:pPr>
            <a:endParaRPr lang="en-US" sz="2800" dirty="0"/>
          </a:p>
          <a:p>
            <a:pPr>
              <a:lnSpc>
                <a:spcPct val="80000"/>
              </a:lnSpc>
            </a:pPr>
            <a:r>
              <a:rPr lang="en-US" sz="2800" dirty="0"/>
              <a:t>Explains (sort of) why electron doesn’t spiral into nucleus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67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67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67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67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E62CEF9-099F-4CDB-BE4E-3A0610E6C355}" type="slidenum">
              <a:rPr lang="en-US"/>
              <a:pPr/>
              <a:t>27</a:t>
            </a:fld>
            <a:endParaRPr lang="en-US"/>
          </a:p>
        </p:txBody>
      </p:sp>
      <p:sp>
        <p:nvSpPr>
          <p:cNvPr id="21506" name="Rectangle 2"/>
          <p:cNvSpPr>
            <a:spLocks noGrp="1" noChangeArrowheads="1"/>
          </p:cNvSpPr>
          <p:nvPr>
            <p:ph type="title"/>
          </p:nvPr>
        </p:nvSpPr>
        <p:spPr>
          <a:xfrm>
            <a:off x="762000" y="259080"/>
            <a:ext cx="7772400" cy="1143000"/>
          </a:xfrm>
        </p:spPr>
        <p:txBody>
          <a:bodyPr/>
          <a:lstStyle/>
          <a:p>
            <a:r>
              <a:rPr lang="en-US" sz="3200" dirty="0"/>
              <a:t>Which of the following principles of classical physics is violated in the Bohr model?</a:t>
            </a:r>
          </a:p>
        </p:txBody>
      </p:sp>
      <p:sp>
        <p:nvSpPr>
          <p:cNvPr id="21507" name="Rectangle 3"/>
          <p:cNvSpPr>
            <a:spLocks noGrp="1" noChangeArrowheads="1"/>
          </p:cNvSpPr>
          <p:nvPr>
            <p:ph type="body" idx="1"/>
          </p:nvPr>
        </p:nvSpPr>
        <p:spPr>
          <a:xfrm>
            <a:off x="457200" y="1600200"/>
            <a:ext cx="8229600" cy="4648200"/>
          </a:xfrm>
        </p:spPr>
        <p:txBody>
          <a:bodyPr/>
          <a:lstStyle/>
          <a:p>
            <a:pPr marL="609600" indent="-609600">
              <a:lnSpc>
                <a:spcPct val="90000"/>
              </a:lnSpc>
              <a:buFontTx/>
              <a:buAutoNum type="alphaUcPeriod"/>
            </a:pPr>
            <a:r>
              <a:rPr lang="en-US" sz="2400"/>
              <a:t>Opposite charges attract with a force inversely proportional to the square of the distance between them.</a:t>
            </a:r>
          </a:p>
          <a:p>
            <a:pPr marL="609600" indent="-609600">
              <a:lnSpc>
                <a:spcPct val="90000"/>
              </a:lnSpc>
              <a:buFontTx/>
              <a:buAutoNum type="alphaUcPeriod"/>
            </a:pPr>
            <a:r>
              <a:rPr lang="en-US" sz="2400"/>
              <a:t>The force on an object is equal to its mass times its acceleration.</a:t>
            </a:r>
          </a:p>
          <a:p>
            <a:pPr marL="609600" indent="-609600">
              <a:lnSpc>
                <a:spcPct val="90000"/>
              </a:lnSpc>
              <a:buFontTx/>
              <a:buAutoNum type="alphaUcPeriod"/>
            </a:pPr>
            <a:r>
              <a:rPr lang="en-US" sz="2400"/>
              <a:t>Accelerating charges radiate energy.</a:t>
            </a:r>
          </a:p>
          <a:p>
            <a:pPr marL="609600" indent="-609600">
              <a:lnSpc>
                <a:spcPct val="90000"/>
              </a:lnSpc>
              <a:buFontTx/>
              <a:buAutoNum type="alphaUcPeriod"/>
            </a:pPr>
            <a:r>
              <a:rPr lang="en-US" sz="2400"/>
              <a:t>Particles always have a well-defined position and momentum.</a:t>
            </a:r>
          </a:p>
          <a:p>
            <a:pPr marL="609600" indent="-609600">
              <a:lnSpc>
                <a:spcPct val="90000"/>
              </a:lnSpc>
              <a:buFontTx/>
              <a:buAutoNum type="alphaUcPeriod"/>
            </a:pPr>
            <a:r>
              <a:rPr lang="en-US" sz="2400"/>
              <a:t>All of the above.</a:t>
            </a:r>
          </a:p>
          <a:p>
            <a:pPr marL="609600" indent="-609600">
              <a:lnSpc>
                <a:spcPct val="90000"/>
              </a:lnSpc>
              <a:buFontTx/>
              <a:buNone/>
            </a:pPr>
            <a:endParaRPr lang="en-US" sz="2400"/>
          </a:p>
          <a:p>
            <a:pPr marL="609600" indent="-609600">
              <a:lnSpc>
                <a:spcPct val="90000"/>
              </a:lnSpc>
              <a:buFontTx/>
              <a:buNone/>
            </a:pPr>
            <a:r>
              <a:rPr lang="en-US" sz="2400"/>
              <a:t>Note that both A &amp; B are used in derivation of Bohr model.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21507">
                                            <p:txEl>
                                              <p:pRg st="2" end="2"/>
                                            </p:txEl>
                                          </p:spTgt>
                                        </p:tgtEl>
                                        <p:attrNameLst>
                                          <p:attrName>style.color</p:attrName>
                                        </p:attrNameLst>
                                      </p:cBhvr>
                                      <p:to>
                                        <a:srgbClr val="FF0000"/>
                                      </p:to>
                                    </p:animClr>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0BC2BDC-A5B8-4A27-9446-C6F6C6214FEE}" type="slidenum">
              <a:rPr lang="en-US"/>
              <a:pPr/>
              <a:t>28</a:t>
            </a:fld>
            <a:endParaRPr lang="en-US"/>
          </a:p>
        </p:txBody>
      </p:sp>
      <p:sp>
        <p:nvSpPr>
          <p:cNvPr id="15363" name="Rectangle 3"/>
          <p:cNvSpPr>
            <a:spLocks noGrp="1" noChangeArrowheads="1"/>
          </p:cNvSpPr>
          <p:nvPr>
            <p:ph type="body" idx="1"/>
          </p:nvPr>
        </p:nvSpPr>
        <p:spPr>
          <a:xfrm>
            <a:off x="457200" y="1600200"/>
            <a:ext cx="8229600" cy="4953000"/>
          </a:xfrm>
        </p:spPr>
        <p:txBody>
          <a:bodyPr/>
          <a:lstStyle/>
          <a:p>
            <a:r>
              <a:rPr lang="en-US" sz="2800" dirty="0"/>
              <a:t>WHY is angular momentum quantized?</a:t>
            </a:r>
          </a:p>
          <a:p>
            <a:r>
              <a:rPr lang="en-US" sz="2800" dirty="0"/>
              <a:t>WHY don’t electrons radiate when they are in fixed </a:t>
            </a:r>
            <a:r>
              <a:rPr lang="en-US" sz="2800" dirty="0" err="1"/>
              <a:t>orbitals</a:t>
            </a:r>
            <a:r>
              <a:rPr lang="en-US" sz="2800" dirty="0"/>
              <a:t>?</a:t>
            </a:r>
          </a:p>
          <a:p>
            <a:r>
              <a:rPr lang="en-US" sz="2800" dirty="0"/>
              <a:t>How does electron know which level to jump to? (i.e. how to predict intensities of spectral lines)</a:t>
            </a:r>
          </a:p>
          <a:p>
            <a:r>
              <a:rPr lang="en-US" sz="2800" dirty="0"/>
              <a:t>Can’t be generalized to more complex (multi-electron) atoms</a:t>
            </a:r>
          </a:p>
          <a:p>
            <a:r>
              <a:rPr lang="en-US" sz="2800" dirty="0"/>
              <a:t>Shapes of molecular orbits and how bonds work</a:t>
            </a:r>
          </a:p>
          <a:p>
            <a:r>
              <a:rPr lang="en-US" sz="2800" dirty="0" smtClean="0"/>
              <a:t>very closely spaced </a:t>
            </a:r>
            <a:r>
              <a:rPr lang="en-US" sz="2800" dirty="0"/>
              <a:t>spectral </a:t>
            </a:r>
            <a:r>
              <a:rPr lang="en-US" sz="2800" dirty="0" smtClean="0"/>
              <a:t>lines (1 line actually two)</a:t>
            </a:r>
            <a:endParaRPr lang="en-US" sz="2800" dirty="0"/>
          </a:p>
        </p:txBody>
      </p:sp>
      <p:sp>
        <p:nvSpPr>
          <p:cNvPr id="15365" name="Rectangle 5"/>
          <p:cNvSpPr>
            <a:spLocks noGrp="1" noChangeArrowheads="1"/>
          </p:cNvSpPr>
          <p:nvPr>
            <p:ph type="title"/>
          </p:nvPr>
        </p:nvSpPr>
        <p:spPr>
          <a:xfrm>
            <a:off x="0" y="274638"/>
            <a:ext cx="9144000" cy="1143000"/>
          </a:xfrm>
        </p:spPr>
        <p:txBody>
          <a:bodyPr/>
          <a:lstStyle/>
          <a:p>
            <a:r>
              <a:rPr lang="en-US" sz="3600"/>
              <a:t>Summary:</a:t>
            </a:r>
            <a:br>
              <a:rPr lang="en-US" sz="3600"/>
            </a:br>
            <a:r>
              <a:rPr lang="en-US" sz="3600"/>
              <a:t>What things CAN’T the Bohr model explain?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395029D-2B6F-45E7-8115-7A0F108233CF}" type="slidenum">
              <a:rPr lang="en-US" smtClean="0"/>
              <a:pPr/>
              <a:t>29</a:t>
            </a:fld>
            <a:endParaRPr lang="en-US"/>
          </a:p>
        </p:txBody>
      </p:sp>
      <p:sp>
        <p:nvSpPr>
          <p:cNvPr id="3" name="TextBox 2"/>
          <p:cNvSpPr txBox="1"/>
          <p:nvPr/>
        </p:nvSpPr>
        <p:spPr>
          <a:xfrm>
            <a:off x="333828" y="435429"/>
            <a:ext cx="8577944" cy="2308324"/>
          </a:xfrm>
          <a:prstGeom prst="rect">
            <a:avLst/>
          </a:prstGeom>
          <a:noFill/>
        </p:spPr>
        <p:txBody>
          <a:bodyPr wrap="square" rtlCol="0">
            <a:spAutoFit/>
          </a:bodyPr>
          <a:lstStyle/>
          <a:p>
            <a:r>
              <a:rPr lang="en-US" dirty="0" smtClean="0"/>
              <a:t>Review-- test yourself.</a:t>
            </a:r>
          </a:p>
          <a:p>
            <a:r>
              <a:rPr lang="en-US" dirty="0" smtClean="0"/>
              <a:t>Think quietly.  Make list on sheet of paper of all topics covered today.  </a:t>
            </a:r>
          </a:p>
          <a:p>
            <a:r>
              <a:rPr lang="en-US" dirty="0" smtClean="0"/>
              <a:t>All important results.</a:t>
            </a:r>
          </a:p>
          <a:p>
            <a:endParaRPr lang="en-US" dirty="0" smtClean="0"/>
          </a:p>
          <a:p>
            <a:endParaRPr lang="en-CA" dirty="0"/>
          </a:p>
        </p:txBody>
      </p:sp>
      <p:sp>
        <p:nvSpPr>
          <p:cNvPr id="4" name="TextBox 3"/>
          <p:cNvSpPr txBox="1"/>
          <p:nvPr/>
        </p:nvSpPr>
        <p:spPr>
          <a:xfrm>
            <a:off x="841829" y="2888343"/>
            <a:ext cx="8177239" cy="830997"/>
          </a:xfrm>
          <a:prstGeom prst="rect">
            <a:avLst/>
          </a:prstGeom>
          <a:noFill/>
        </p:spPr>
        <p:txBody>
          <a:bodyPr wrap="none" rtlCol="0">
            <a:spAutoFit/>
          </a:bodyPr>
          <a:lstStyle/>
          <a:p>
            <a:r>
              <a:rPr lang="en-US" dirty="0" smtClean="0"/>
              <a:t>share lists across group members, fill in what was missing.</a:t>
            </a:r>
          </a:p>
          <a:p>
            <a:r>
              <a:rPr lang="en-US" dirty="0" smtClean="0"/>
              <a:t>present to class</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fld id="{942F058F-9CB5-44A3-9815-2DAF502F7BA0}" type="slidenum">
              <a:rPr lang="en-US"/>
              <a:pPr/>
              <a:t>3</a:t>
            </a:fld>
            <a:endParaRPr lang="en-US"/>
          </a:p>
        </p:txBody>
      </p:sp>
      <p:sp>
        <p:nvSpPr>
          <p:cNvPr id="43010" name="Rectangle 2"/>
          <p:cNvSpPr>
            <a:spLocks noChangeArrowheads="1"/>
          </p:cNvSpPr>
          <p:nvPr/>
        </p:nvSpPr>
        <p:spPr bwMode="auto">
          <a:xfrm>
            <a:off x="411163" y="551498"/>
            <a:ext cx="8426450" cy="4524315"/>
          </a:xfrm>
          <a:prstGeom prst="rect">
            <a:avLst/>
          </a:prstGeom>
          <a:noFill/>
          <a:ln w="9525">
            <a:noFill/>
            <a:miter lim="800000"/>
            <a:headEnd/>
            <a:tailEnd/>
          </a:ln>
          <a:effectLst/>
        </p:spPr>
        <p:txBody>
          <a:bodyPr anchor="ctr">
            <a:spAutoFit/>
          </a:bodyPr>
          <a:lstStyle/>
          <a:p>
            <a:r>
              <a:rPr lang="en-US" sz="2400" dirty="0"/>
              <a:t>1. Basic properties of light (electromagnetic waves).</a:t>
            </a:r>
          </a:p>
          <a:p>
            <a:r>
              <a:rPr lang="en-US" sz="2400" dirty="0" smtClean="0"/>
              <a:t>2</a:t>
            </a:r>
            <a:r>
              <a:rPr lang="en-US" sz="2400" dirty="0"/>
              <a:t>. Photoelectric effect and how it shows light comes in quantum units of </a:t>
            </a:r>
            <a:r>
              <a:rPr lang="en-US" sz="2400" dirty="0" smtClean="0"/>
              <a:t>energy.</a:t>
            </a:r>
          </a:p>
          <a:p>
            <a:r>
              <a:rPr lang="en-US" dirty="0" smtClean="0"/>
              <a:t>3</a:t>
            </a:r>
            <a:r>
              <a:rPr lang="en-US" sz="2400" dirty="0" smtClean="0"/>
              <a:t>. </a:t>
            </a:r>
            <a:r>
              <a:rPr lang="en-US" sz="2400" dirty="0"/>
              <a:t>Atomic spectra- </a:t>
            </a:r>
            <a:r>
              <a:rPr lang="en-US" sz="2400" u="sng" dirty="0"/>
              <a:t>quantized energy of electrons in atoms.</a:t>
            </a:r>
          </a:p>
          <a:p>
            <a:endParaRPr lang="en-US" sz="1200" dirty="0" smtClean="0"/>
          </a:p>
          <a:p>
            <a:r>
              <a:rPr lang="en-US" dirty="0" smtClean="0">
                <a:solidFill>
                  <a:srgbClr val="FF0000"/>
                </a:solidFill>
              </a:rPr>
              <a:t>Today-- building models of atom</a:t>
            </a:r>
          </a:p>
          <a:p>
            <a:r>
              <a:rPr lang="en-US" sz="2400" dirty="0" smtClean="0"/>
              <a:t>3</a:t>
            </a:r>
            <a:r>
              <a:rPr lang="en-US" sz="2400" dirty="0"/>
              <a:t>. Bohr model of the atom. Where it works. Why it is wrong.</a:t>
            </a:r>
          </a:p>
          <a:p>
            <a:endParaRPr lang="en-US" sz="1200" dirty="0"/>
          </a:p>
          <a:p>
            <a:r>
              <a:rPr lang="en-US" sz="2400" dirty="0"/>
              <a:t>4. </a:t>
            </a:r>
            <a:r>
              <a:rPr lang="en-US" sz="2400" dirty="0" err="1"/>
              <a:t>Debroglie</a:t>
            </a:r>
            <a:r>
              <a:rPr lang="en-US" sz="2400" dirty="0"/>
              <a:t> idea- wave-particle duality of electrons etc</a:t>
            </a:r>
            <a:r>
              <a:rPr lang="en-US" sz="2400" dirty="0" smtClean="0"/>
              <a:t>.</a:t>
            </a:r>
          </a:p>
          <a:p>
            <a:endParaRPr lang="en-US" dirty="0"/>
          </a:p>
          <a:p>
            <a:r>
              <a:rPr lang="en-US" sz="2400" dirty="0" smtClean="0"/>
              <a:t>  </a:t>
            </a:r>
            <a:endParaRPr lang="en-US" sz="2400" dirty="0"/>
          </a:p>
          <a:p>
            <a:r>
              <a:rPr lang="en-US" sz="2400" dirty="0"/>
              <a:t>5. Schrodinger Equation and quantum waves. </a:t>
            </a:r>
          </a:p>
          <a:p>
            <a:r>
              <a:rPr lang="en-US" sz="2400" dirty="0"/>
              <a:t>6. What they are, how to use</a:t>
            </a:r>
            <a:r>
              <a:rPr lang="en-US" sz="2400" dirty="0" smtClean="0"/>
              <a:t>.</a:t>
            </a:r>
            <a:endParaRPr lang="en-US" sz="2400" dirty="0"/>
          </a:p>
        </p:txBody>
      </p:sp>
      <p:sp>
        <p:nvSpPr>
          <p:cNvPr id="43011" name="Text Box 3"/>
          <p:cNvSpPr txBox="1">
            <a:spLocks noChangeArrowheads="1"/>
          </p:cNvSpPr>
          <p:nvPr/>
        </p:nvSpPr>
        <p:spPr bwMode="auto">
          <a:xfrm>
            <a:off x="1181100" y="11113"/>
            <a:ext cx="5261377" cy="461665"/>
          </a:xfrm>
          <a:prstGeom prst="rect">
            <a:avLst/>
          </a:prstGeom>
          <a:noFill/>
          <a:ln w="9525">
            <a:noFill/>
            <a:miter lim="800000"/>
            <a:headEnd/>
            <a:tailEnd/>
          </a:ln>
          <a:effectLst/>
        </p:spPr>
        <p:txBody>
          <a:bodyPr wrap="none">
            <a:spAutoFit/>
          </a:bodyPr>
          <a:lstStyle/>
          <a:p>
            <a:r>
              <a:rPr lang="en-US" sz="2400" b="1" u="sng" dirty="0"/>
              <a:t>What to be covered in </a:t>
            </a:r>
            <a:r>
              <a:rPr lang="en-US" sz="2400" b="1" u="sng" dirty="0" smtClean="0"/>
              <a:t>250 </a:t>
            </a:r>
            <a:r>
              <a:rPr lang="en-US" sz="2400" b="1" u="sng" dirty="0"/>
              <a:t>course- </a:t>
            </a:r>
          </a:p>
        </p:txBody>
      </p:sp>
      <p:sp>
        <p:nvSpPr>
          <p:cNvPr id="43012" name="Rectangle 4"/>
          <p:cNvSpPr>
            <a:spLocks noChangeArrowheads="1"/>
          </p:cNvSpPr>
          <p:nvPr/>
        </p:nvSpPr>
        <p:spPr bwMode="auto">
          <a:xfrm>
            <a:off x="436563" y="2220686"/>
            <a:ext cx="8229600" cy="1590892"/>
          </a:xfrm>
          <a:prstGeom prst="rect">
            <a:avLst/>
          </a:prstGeom>
          <a:noFill/>
          <a:ln w="19050">
            <a:solidFill>
              <a:srgbClr val="800080"/>
            </a:solidFill>
            <a:miter lim="800000"/>
            <a:headEnd/>
            <a:tailEnd/>
          </a:ln>
          <a:effectLst/>
        </p:spPr>
        <p:txBody>
          <a:bodyPr wrap="none" anchor="ctr"/>
          <a:lstStyle/>
          <a:p>
            <a:endParaRPr lang="en-CA"/>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395029D-2B6F-45E7-8115-7A0F108233CF}" type="slidenum">
              <a:rPr lang="en-US" smtClean="0"/>
              <a:pPr/>
              <a:t>30</a:t>
            </a:fld>
            <a:endParaRPr lang="en-US"/>
          </a:p>
        </p:txBody>
      </p:sp>
      <p:sp>
        <p:nvSpPr>
          <p:cNvPr id="3" name="TextBox 2"/>
          <p:cNvSpPr txBox="1"/>
          <p:nvPr/>
        </p:nvSpPr>
        <p:spPr>
          <a:xfrm>
            <a:off x="1291771" y="682171"/>
            <a:ext cx="4756430" cy="1200329"/>
          </a:xfrm>
          <a:prstGeom prst="rect">
            <a:avLst/>
          </a:prstGeom>
          <a:noFill/>
        </p:spPr>
        <p:txBody>
          <a:bodyPr wrap="none" rtlCol="0">
            <a:spAutoFit/>
          </a:bodyPr>
          <a:lstStyle/>
          <a:p>
            <a:r>
              <a:rPr lang="en-US" dirty="0" smtClean="0"/>
              <a:t>How to improve on Bohr model??</a:t>
            </a:r>
          </a:p>
          <a:p>
            <a:endParaRPr lang="en-US" dirty="0"/>
          </a:p>
          <a:p>
            <a:r>
              <a:rPr lang="en-US" dirty="0" smtClean="0"/>
              <a:t>Ideas?</a:t>
            </a:r>
            <a:endParaRPr lang="en-C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lide Number Placeholder 5"/>
          <p:cNvSpPr>
            <a:spLocks noGrp="1"/>
          </p:cNvSpPr>
          <p:nvPr>
            <p:ph type="sldNum" sz="quarter" idx="12"/>
          </p:nvPr>
        </p:nvSpPr>
        <p:spPr/>
        <p:txBody>
          <a:bodyPr/>
          <a:lstStyle/>
          <a:p>
            <a:fld id="{8FCCF875-830D-4AD9-A046-742FB75DCF79}" type="slidenum">
              <a:rPr lang="en-US"/>
              <a:pPr/>
              <a:t>31</a:t>
            </a:fld>
            <a:endParaRPr lang="en-US"/>
          </a:p>
        </p:txBody>
      </p:sp>
      <p:sp>
        <p:nvSpPr>
          <p:cNvPr id="29698" name="Rectangle 2"/>
          <p:cNvSpPr>
            <a:spLocks noGrp="1" noChangeArrowheads="1"/>
          </p:cNvSpPr>
          <p:nvPr>
            <p:ph type="title"/>
          </p:nvPr>
        </p:nvSpPr>
        <p:spPr/>
        <p:txBody>
          <a:bodyPr/>
          <a:lstStyle/>
          <a:p>
            <a:pPr algn="l"/>
            <a:r>
              <a:rPr lang="en-US"/>
              <a:t>  Waves</a:t>
            </a:r>
          </a:p>
        </p:txBody>
      </p:sp>
      <p:sp>
        <p:nvSpPr>
          <p:cNvPr id="29699" name="Rectangle 3"/>
          <p:cNvSpPr>
            <a:spLocks noGrp="1" noChangeArrowheads="1"/>
          </p:cNvSpPr>
          <p:nvPr>
            <p:ph type="body" idx="1"/>
          </p:nvPr>
        </p:nvSpPr>
        <p:spPr>
          <a:xfrm>
            <a:off x="228600" y="1600200"/>
            <a:ext cx="3886200" cy="4525963"/>
          </a:xfrm>
        </p:spPr>
        <p:txBody>
          <a:bodyPr/>
          <a:lstStyle/>
          <a:p>
            <a:pPr>
              <a:lnSpc>
                <a:spcPct val="90000"/>
              </a:lnSpc>
            </a:pPr>
            <a:r>
              <a:rPr lang="en-US" sz="2400" dirty="0"/>
              <a:t>Physicists at this time may have been confused about atoms, but they understood waves really well.</a:t>
            </a:r>
          </a:p>
          <a:p>
            <a:pPr>
              <a:lnSpc>
                <a:spcPct val="90000"/>
              </a:lnSpc>
            </a:pPr>
            <a:r>
              <a:rPr lang="en-US" sz="2400" dirty="0"/>
              <a:t>They understood that for standing waves, boundary conditions mean that </a:t>
            </a:r>
            <a:r>
              <a:rPr lang="en-US" sz="2400" b="1" dirty="0"/>
              <a:t>waves only have discrete modes.</a:t>
            </a:r>
          </a:p>
          <a:p>
            <a:pPr>
              <a:lnSpc>
                <a:spcPct val="90000"/>
              </a:lnSpc>
            </a:pPr>
            <a:r>
              <a:rPr lang="en-US" sz="2400" dirty="0"/>
              <a:t>E.g. guitar strings</a:t>
            </a:r>
          </a:p>
        </p:txBody>
      </p:sp>
      <p:pic>
        <p:nvPicPr>
          <p:cNvPr id="29700" name="Picture 4"/>
          <p:cNvPicPr>
            <a:picLocks noChangeAspect="1" noChangeArrowheads="1"/>
          </p:cNvPicPr>
          <p:nvPr/>
        </p:nvPicPr>
        <p:blipFill>
          <a:blip r:embed="rId3" cstate="print"/>
          <a:srcRect/>
          <a:stretch>
            <a:fillRect/>
          </a:stretch>
        </p:blipFill>
        <p:spPr bwMode="auto">
          <a:xfrm>
            <a:off x="4114800" y="457200"/>
            <a:ext cx="4251325" cy="5257800"/>
          </a:xfrm>
          <a:prstGeom prst="rect">
            <a:avLst/>
          </a:prstGeom>
          <a:noFill/>
        </p:spPr>
      </p:pic>
      <p:sp>
        <p:nvSpPr>
          <p:cNvPr id="29701" name="Line 5"/>
          <p:cNvSpPr>
            <a:spLocks noChangeShapeType="1"/>
          </p:cNvSpPr>
          <p:nvPr/>
        </p:nvSpPr>
        <p:spPr bwMode="auto">
          <a:xfrm>
            <a:off x="4800600" y="457200"/>
            <a:ext cx="3581400" cy="0"/>
          </a:xfrm>
          <a:prstGeom prst="line">
            <a:avLst/>
          </a:prstGeom>
          <a:noFill/>
          <a:ln w="9525">
            <a:solidFill>
              <a:schemeClr val="tx1"/>
            </a:solidFill>
            <a:round/>
            <a:headEnd type="triangle" w="lg" len="lg"/>
            <a:tailEnd type="triangle" w="lg" len="lg"/>
          </a:ln>
          <a:effectLst/>
        </p:spPr>
        <p:txBody>
          <a:bodyPr/>
          <a:lstStyle/>
          <a:p>
            <a:endParaRPr lang="en-CA"/>
          </a:p>
        </p:txBody>
      </p:sp>
      <p:sp>
        <p:nvSpPr>
          <p:cNvPr id="29702" name="Text Box 6"/>
          <p:cNvSpPr txBox="1">
            <a:spLocks noChangeArrowheads="1"/>
          </p:cNvSpPr>
          <p:nvPr/>
        </p:nvSpPr>
        <p:spPr bwMode="auto">
          <a:xfrm>
            <a:off x="6477000" y="76200"/>
            <a:ext cx="381000" cy="396875"/>
          </a:xfrm>
          <a:prstGeom prst="rect">
            <a:avLst/>
          </a:prstGeom>
          <a:noFill/>
          <a:ln w="9525">
            <a:noFill/>
            <a:miter lim="800000"/>
            <a:headEnd/>
            <a:tailEnd/>
          </a:ln>
          <a:effectLst/>
        </p:spPr>
        <p:txBody>
          <a:bodyPr>
            <a:spAutoFit/>
          </a:bodyPr>
          <a:lstStyle/>
          <a:p>
            <a:pPr>
              <a:spcBef>
                <a:spcPct val="50000"/>
              </a:spcBef>
            </a:pPr>
            <a:r>
              <a:rPr lang="en-US" sz="2000" b="1"/>
              <a:t>L</a:t>
            </a:r>
          </a:p>
        </p:txBody>
      </p:sp>
      <p:sp>
        <p:nvSpPr>
          <p:cNvPr id="29706" name="Text Box 10"/>
          <p:cNvSpPr txBox="1">
            <a:spLocks noChangeArrowheads="1"/>
          </p:cNvSpPr>
          <p:nvPr/>
        </p:nvSpPr>
        <p:spPr bwMode="auto">
          <a:xfrm>
            <a:off x="5638800" y="1143000"/>
            <a:ext cx="2133600" cy="396875"/>
          </a:xfrm>
          <a:prstGeom prst="rect">
            <a:avLst/>
          </a:prstGeom>
          <a:noFill/>
          <a:ln w="9525">
            <a:noFill/>
            <a:miter lim="800000"/>
            <a:headEnd/>
            <a:tailEnd/>
          </a:ln>
          <a:effectLst/>
        </p:spPr>
        <p:txBody>
          <a:bodyPr>
            <a:spAutoFit/>
          </a:bodyPr>
          <a:lstStyle/>
          <a:p>
            <a:pPr>
              <a:spcBef>
                <a:spcPct val="50000"/>
              </a:spcBef>
            </a:pPr>
            <a:r>
              <a:rPr lang="en-US" sz="2000" b="1">
                <a:sym typeface="Symbol" pitchFamily="18" charset="2"/>
              </a:rPr>
              <a:t></a:t>
            </a:r>
            <a:r>
              <a:rPr lang="en-US" sz="2000" b="1" baseline="-25000">
                <a:sym typeface="Symbol" pitchFamily="18" charset="2"/>
              </a:rPr>
              <a:t>1</a:t>
            </a:r>
            <a:r>
              <a:rPr lang="en-US" sz="2000" b="1">
                <a:sym typeface="Symbol" pitchFamily="18" charset="2"/>
              </a:rPr>
              <a:t>=2</a:t>
            </a:r>
            <a:r>
              <a:rPr lang="en-US" sz="2000" b="1"/>
              <a:t>L     f</a:t>
            </a:r>
            <a:r>
              <a:rPr lang="en-US" sz="2000" b="1" baseline="-25000"/>
              <a:t>1</a:t>
            </a:r>
            <a:r>
              <a:rPr lang="en-US" sz="2000" b="1"/>
              <a:t>=c/2L</a:t>
            </a:r>
          </a:p>
        </p:txBody>
      </p:sp>
      <p:sp>
        <p:nvSpPr>
          <p:cNvPr id="29707" name="Text Box 11"/>
          <p:cNvSpPr txBox="1">
            <a:spLocks noChangeArrowheads="1"/>
          </p:cNvSpPr>
          <p:nvPr/>
        </p:nvSpPr>
        <p:spPr bwMode="auto">
          <a:xfrm>
            <a:off x="5791200" y="2270125"/>
            <a:ext cx="1981200" cy="396875"/>
          </a:xfrm>
          <a:prstGeom prst="rect">
            <a:avLst/>
          </a:prstGeom>
          <a:noFill/>
          <a:ln w="9525">
            <a:noFill/>
            <a:miter lim="800000"/>
            <a:headEnd/>
            <a:tailEnd/>
          </a:ln>
          <a:effectLst/>
        </p:spPr>
        <p:txBody>
          <a:bodyPr>
            <a:spAutoFit/>
          </a:bodyPr>
          <a:lstStyle/>
          <a:p>
            <a:pPr>
              <a:spcBef>
                <a:spcPct val="50000"/>
              </a:spcBef>
            </a:pPr>
            <a:r>
              <a:rPr lang="en-US" sz="2000" b="1">
                <a:sym typeface="Symbol" pitchFamily="18" charset="2"/>
              </a:rPr>
              <a:t></a:t>
            </a:r>
            <a:r>
              <a:rPr lang="en-US" sz="2000" b="1" baseline="-25000">
                <a:sym typeface="Symbol" pitchFamily="18" charset="2"/>
              </a:rPr>
              <a:t>2</a:t>
            </a:r>
            <a:r>
              <a:rPr lang="en-US" sz="2000" b="1">
                <a:sym typeface="Symbol" pitchFamily="18" charset="2"/>
              </a:rPr>
              <a:t>=</a:t>
            </a:r>
            <a:r>
              <a:rPr lang="en-US" sz="2000" b="1"/>
              <a:t>L     f</a:t>
            </a:r>
            <a:r>
              <a:rPr lang="en-US" sz="2000" b="1" baseline="-25000"/>
              <a:t>2</a:t>
            </a:r>
            <a:r>
              <a:rPr lang="en-US" sz="2000" b="1"/>
              <a:t>=c/L</a:t>
            </a:r>
          </a:p>
        </p:txBody>
      </p:sp>
      <p:sp>
        <p:nvSpPr>
          <p:cNvPr id="29708" name="Text Box 12"/>
          <p:cNvSpPr txBox="1">
            <a:spLocks noChangeArrowheads="1"/>
          </p:cNvSpPr>
          <p:nvPr/>
        </p:nvSpPr>
        <p:spPr bwMode="auto">
          <a:xfrm>
            <a:off x="5486400" y="4495800"/>
            <a:ext cx="2133600" cy="396875"/>
          </a:xfrm>
          <a:prstGeom prst="rect">
            <a:avLst/>
          </a:prstGeom>
          <a:noFill/>
          <a:ln w="9525">
            <a:noFill/>
            <a:miter lim="800000"/>
            <a:headEnd/>
            <a:tailEnd/>
          </a:ln>
          <a:effectLst/>
        </p:spPr>
        <p:txBody>
          <a:bodyPr>
            <a:spAutoFit/>
          </a:bodyPr>
          <a:lstStyle/>
          <a:p>
            <a:pPr>
              <a:spcBef>
                <a:spcPct val="50000"/>
              </a:spcBef>
            </a:pPr>
            <a:r>
              <a:rPr lang="en-US" sz="2000" b="1">
                <a:sym typeface="Symbol" pitchFamily="18" charset="2"/>
              </a:rPr>
              <a:t></a:t>
            </a:r>
            <a:r>
              <a:rPr lang="en-US" sz="2000" b="1" baseline="-25000">
                <a:sym typeface="Symbol" pitchFamily="18" charset="2"/>
              </a:rPr>
              <a:t>4</a:t>
            </a:r>
            <a:r>
              <a:rPr lang="en-US" sz="2000" b="1">
                <a:sym typeface="Symbol" pitchFamily="18" charset="2"/>
              </a:rPr>
              <a:t>=</a:t>
            </a:r>
            <a:r>
              <a:rPr lang="en-US" sz="2000" b="1"/>
              <a:t>L/2     f</a:t>
            </a:r>
            <a:r>
              <a:rPr lang="en-US" sz="2000" b="1" baseline="-25000"/>
              <a:t>4</a:t>
            </a:r>
            <a:r>
              <a:rPr lang="en-US" sz="2000" b="1"/>
              <a:t>=2c/L</a:t>
            </a:r>
          </a:p>
        </p:txBody>
      </p:sp>
      <p:sp>
        <p:nvSpPr>
          <p:cNvPr id="29709" name="Text Box 13"/>
          <p:cNvSpPr txBox="1">
            <a:spLocks noChangeArrowheads="1"/>
          </p:cNvSpPr>
          <p:nvPr/>
        </p:nvSpPr>
        <p:spPr bwMode="auto">
          <a:xfrm>
            <a:off x="5410200" y="3413125"/>
            <a:ext cx="2438400" cy="396875"/>
          </a:xfrm>
          <a:prstGeom prst="rect">
            <a:avLst/>
          </a:prstGeom>
          <a:noFill/>
          <a:ln w="9525">
            <a:noFill/>
            <a:miter lim="800000"/>
            <a:headEnd/>
            <a:tailEnd/>
          </a:ln>
          <a:effectLst/>
        </p:spPr>
        <p:txBody>
          <a:bodyPr>
            <a:spAutoFit/>
          </a:bodyPr>
          <a:lstStyle/>
          <a:p>
            <a:pPr>
              <a:spcBef>
                <a:spcPct val="50000"/>
              </a:spcBef>
            </a:pPr>
            <a:r>
              <a:rPr lang="en-US" sz="2000" b="1">
                <a:sym typeface="Symbol" pitchFamily="18" charset="2"/>
              </a:rPr>
              <a:t></a:t>
            </a:r>
            <a:r>
              <a:rPr lang="en-US" sz="2000" b="1" baseline="-25000">
                <a:sym typeface="Symbol" pitchFamily="18" charset="2"/>
              </a:rPr>
              <a:t>3</a:t>
            </a:r>
            <a:r>
              <a:rPr lang="en-US" sz="2000" b="1">
                <a:sym typeface="Symbol" pitchFamily="18" charset="2"/>
              </a:rPr>
              <a:t>=2</a:t>
            </a:r>
            <a:r>
              <a:rPr lang="en-US" sz="2000" b="1"/>
              <a:t>L/3     f</a:t>
            </a:r>
            <a:r>
              <a:rPr lang="en-US" sz="2000" b="1" baseline="-25000"/>
              <a:t>3</a:t>
            </a:r>
            <a:r>
              <a:rPr lang="en-US" sz="2000" b="1"/>
              <a:t>=3c/2L</a:t>
            </a:r>
          </a:p>
        </p:txBody>
      </p:sp>
      <p:sp>
        <p:nvSpPr>
          <p:cNvPr id="29710" name="Text Box 14"/>
          <p:cNvSpPr txBox="1">
            <a:spLocks noChangeArrowheads="1"/>
          </p:cNvSpPr>
          <p:nvPr/>
        </p:nvSpPr>
        <p:spPr bwMode="auto">
          <a:xfrm>
            <a:off x="5486400" y="5622925"/>
            <a:ext cx="2514600" cy="396875"/>
          </a:xfrm>
          <a:prstGeom prst="rect">
            <a:avLst/>
          </a:prstGeom>
          <a:noFill/>
          <a:ln w="9525">
            <a:noFill/>
            <a:miter lim="800000"/>
            <a:headEnd/>
            <a:tailEnd/>
          </a:ln>
          <a:effectLst/>
        </p:spPr>
        <p:txBody>
          <a:bodyPr>
            <a:spAutoFit/>
          </a:bodyPr>
          <a:lstStyle/>
          <a:p>
            <a:pPr>
              <a:spcBef>
                <a:spcPct val="50000"/>
              </a:spcBef>
            </a:pPr>
            <a:r>
              <a:rPr lang="en-US" sz="2000" b="1">
                <a:sym typeface="Symbol" pitchFamily="18" charset="2"/>
              </a:rPr>
              <a:t></a:t>
            </a:r>
            <a:r>
              <a:rPr lang="en-US" sz="2000" b="1" baseline="-25000">
                <a:sym typeface="Symbol" pitchFamily="18" charset="2"/>
              </a:rPr>
              <a:t>5</a:t>
            </a:r>
            <a:r>
              <a:rPr lang="en-US" sz="2000" b="1">
                <a:sym typeface="Symbol" pitchFamily="18" charset="2"/>
              </a:rPr>
              <a:t>=2</a:t>
            </a:r>
            <a:r>
              <a:rPr lang="en-US" sz="2000" b="1"/>
              <a:t>L/5    f</a:t>
            </a:r>
            <a:r>
              <a:rPr lang="en-US" sz="2000" b="1" baseline="-25000"/>
              <a:t>5</a:t>
            </a:r>
            <a:r>
              <a:rPr lang="en-US" sz="2000" b="1"/>
              <a:t>=5c/2L</a:t>
            </a:r>
          </a:p>
        </p:txBody>
      </p:sp>
      <p:sp>
        <p:nvSpPr>
          <p:cNvPr id="29711" name="Text Box 15"/>
          <p:cNvSpPr txBox="1">
            <a:spLocks noChangeArrowheads="1"/>
          </p:cNvSpPr>
          <p:nvPr/>
        </p:nvSpPr>
        <p:spPr bwMode="auto">
          <a:xfrm>
            <a:off x="5486400" y="6324600"/>
            <a:ext cx="2514600" cy="396875"/>
          </a:xfrm>
          <a:prstGeom prst="rect">
            <a:avLst/>
          </a:prstGeom>
          <a:noFill/>
          <a:ln w="9525">
            <a:noFill/>
            <a:miter lim="800000"/>
            <a:headEnd/>
            <a:tailEnd/>
          </a:ln>
          <a:effectLst/>
        </p:spPr>
        <p:txBody>
          <a:bodyPr>
            <a:spAutoFit/>
          </a:bodyPr>
          <a:lstStyle/>
          <a:p>
            <a:pPr>
              <a:spcBef>
                <a:spcPct val="50000"/>
              </a:spcBef>
            </a:pPr>
            <a:r>
              <a:rPr lang="en-US" sz="2000" b="1">
                <a:sym typeface="Symbol" pitchFamily="18" charset="2"/>
              </a:rPr>
              <a:t></a:t>
            </a:r>
            <a:r>
              <a:rPr lang="en-US" sz="2000" b="1" baseline="-25000">
                <a:sym typeface="Symbol" pitchFamily="18" charset="2"/>
              </a:rPr>
              <a:t>n</a:t>
            </a:r>
            <a:r>
              <a:rPr lang="en-US" sz="2000" b="1">
                <a:sym typeface="Symbol" pitchFamily="18" charset="2"/>
              </a:rPr>
              <a:t>=2</a:t>
            </a:r>
            <a:r>
              <a:rPr lang="en-US" sz="2000" b="1"/>
              <a:t>L/n    f</a:t>
            </a:r>
            <a:r>
              <a:rPr lang="en-US" sz="2000" b="1" baseline="-25000"/>
              <a:t>5</a:t>
            </a:r>
            <a:r>
              <a:rPr lang="en-US" sz="2000" b="1"/>
              <a:t>=nc/2L</a:t>
            </a:r>
          </a:p>
        </p:txBody>
      </p:sp>
      <p:sp>
        <p:nvSpPr>
          <p:cNvPr id="29712" name="Text Box 16"/>
          <p:cNvSpPr txBox="1">
            <a:spLocks noChangeArrowheads="1"/>
          </p:cNvSpPr>
          <p:nvPr/>
        </p:nvSpPr>
        <p:spPr bwMode="auto">
          <a:xfrm>
            <a:off x="6324600" y="5791200"/>
            <a:ext cx="533400" cy="457200"/>
          </a:xfrm>
          <a:prstGeom prst="rect">
            <a:avLst/>
          </a:prstGeom>
          <a:noFill/>
          <a:ln w="9525">
            <a:noFill/>
            <a:miter lim="800000"/>
            <a:headEnd/>
            <a:tailEnd/>
          </a:ln>
          <a:effectLst/>
        </p:spPr>
        <p:txBody>
          <a:bodyPr>
            <a:spAutoFit/>
          </a:bodyPr>
          <a:lstStyle/>
          <a:p>
            <a:pPr>
              <a:spcBef>
                <a:spcPct val="50000"/>
              </a:spcBef>
            </a:pPr>
            <a:r>
              <a:rPr lang="en-US" sz="2400" b="1">
                <a:sym typeface="Symbol" pitchFamily="18" charset="2"/>
              </a:rPr>
              <a:t>…</a:t>
            </a:r>
            <a:endParaRPr lang="en-US" sz="2400" b="1"/>
          </a:p>
        </p:txBody>
      </p:sp>
      <p:sp>
        <p:nvSpPr>
          <p:cNvPr id="29716" name="Oval 20"/>
          <p:cNvSpPr>
            <a:spLocks noChangeArrowheads="1"/>
          </p:cNvSpPr>
          <p:nvPr/>
        </p:nvSpPr>
        <p:spPr bwMode="auto">
          <a:xfrm>
            <a:off x="572181" y="5700259"/>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17" name="Text Box 21"/>
          <p:cNvSpPr txBox="1">
            <a:spLocks noChangeArrowheads="1"/>
          </p:cNvSpPr>
          <p:nvPr/>
        </p:nvSpPr>
        <p:spPr bwMode="auto">
          <a:xfrm>
            <a:off x="508001" y="5533517"/>
            <a:ext cx="3149599" cy="830997"/>
          </a:xfrm>
          <a:prstGeom prst="rect">
            <a:avLst/>
          </a:prstGeom>
          <a:noFill/>
          <a:ln w="9525">
            <a:noFill/>
            <a:miter lim="800000"/>
            <a:headEnd/>
            <a:tailEnd/>
          </a:ln>
          <a:effectLst/>
        </p:spPr>
        <p:txBody>
          <a:bodyPr wrap="square">
            <a:spAutoFit/>
          </a:bodyPr>
          <a:lstStyle/>
          <a:p>
            <a:pPr>
              <a:spcBef>
                <a:spcPct val="50000"/>
              </a:spcBef>
            </a:pPr>
            <a:r>
              <a:rPr lang="en-US" dirty="0">
                <a:solidFill>
                  <a:schemeClr val="accent2"/>
                </a:solidFill>
              </a:rPr>
              <a:t>  = node = fixed point that doesn’t move.</a:t>
            </a:r>
          </a:p>
        </p:txBody>
      </p:sp>
      <p:sp>
        <p:nvSpPr>
          <p:cNvPr id="29718" name="Oval 22"/>
          <p:cNvSpPr>
            <a:spLocks noChangeArrowheads="1"/>
          </p:cNvSpPr>
          <p:nvPr/>
        </p:nvSpPr>
        <p:spPr bwMode="auto">
          <a:xfrm>
            <a:off x="5481638" y="5340350"/>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20" name="Oval 24"/>
          <p:cNvSpPr>
            <a:spLocks noChangeArrowheads="1"/>
          </p:cNvSpPr>
          <p:nvPr/>
        </p:nvSpPr>
        <p:spPr bwMode="auto">
          <a:xfrm>
            <a:off x="4789488" y="5351463"/>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21" name="Oval 25"/>
          <p:cNvSpPr>
            <a:spLocks noChangeArrowheads="1"/>
          </p:cNvSpPr>
          <p:nvPr/>
        </p:nvSpPr>
        <p:spPr bwMode="auto">
          <a:xfrm>
            <a:off x="6886575" y="5338763"/>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22" name="Oval 26"/>
          <p:cNvSpPr>
            <a:spLocks noChangeArrowheads="1"/>
          </p:cNvSpPr>
          <p:nvPr/>
        </p:nvSpPr>
        <p:spPr bwMode="auto">
          <a:xfrm>
            <a:off x="6180138" y="5349875"/>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23" name="Oval 27"/>
          <p:cNvSpPr>
            <a:spLocks noChangeArrowheads="1"/>
          </p:cNvSpPr>
          <p:nvPr/>
        </p:nvSpPr>
        <p:spPr bwMode="auto">
          <a:xfrm>
            <a:off x="8289925" y="5335588"/>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24" name="Oval 28"/>
          <p:cNvSpPr>
            <a:spLocks noChangeArrowheads="1"/>
          </p:cNvSpPr>
          <p:nvPr/>
        </p:nvSpPr>
        <p:spPr bwMode="auto">
          <a:xfrm>
            <a:off x="7583488" y="5346700"/>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25" name="Oval 29"/>
          <p:cNvSpPr>
            <a:spLocks noChangeArrowheads="1"/>
          </p:cNvSpPr>
          <p:nvPr/>
        </p:nvSpPr>
        <p:spPr bwMode="auto">
          <a:xfrm>
            <a:off x="4791075" y="4225925"/>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26" name="Oval 30"/>
          <p:cNvSpPr>
            <a:spLocks noChangeArrowheads="1"/>
          </p:cNvSpPr>
          <p:nvPr/>
        </p:nvSpPr>
        <p:spPr bwMode="auto">
          <a:xfrm>
            <a:off x="6538913" y="4224338"/>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27" name="Oval 31"/>
          <p:cNvSpPr>
            <a:spLocks noChangeArrowheads="1"/>
          </p:cNvSpPr>
          <p:nvPr/>
        </p:nvSpPr>
        <p:spPr bwMode="auto">
          <a:xfrm>
            <a:off x="5646738" y="4235450"/>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28" name="Oval 32"/>
          <p:cNvSpPr>
            <a:spLocks noChangeArrowheads="1"/>
          </p:cNvSpPr>
          <p:nvPr/>
        </p:nvSpPr>
        <p:spPr bwMode="auto">
          <a:xfrm>
            <a:off x="8299450" y="4235450"/>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29" name="Oval 33"/>
          <p:cNvSpPr>
            <a:spLocks noChangeArrowheads="1"/>
          </p:cNvSpPr>
          <p:nvPr/>
        </p:nvSpPr>
        <p:spPr bwMode="auto">
          <a:xfrm>
            <a:off x="7407275" y="4232275"/>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30" name="Oval 34"/>
          <p:cNvSpPr>
            <a:spLocks noChangeArrowheads="1"/>
          </p:cNvSpPr>
          <p:nvPr/>
        </p:nvSpPr>
        <p:spPr bwMode="auto">
          <a:xfrm>
            <a:off x="5949950" y="3111500"/>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31" name="Oval 35"/>
          <p:cNvSpPr>
            <a:spLocks noChangeArrowheads="1"/>
          </p:cNvSpPr>
          <p:nvPr/>
        </p:nvSpPr>
        <p:spPr bwMode="auto">
          <a:xfrm>
            <a:off x="4772025" y="3108325"/>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32" name="Oval 36"/>
          <p:cNvSpPr>
            <a:spLocks noChangeArrowheads="1"/>
          </p:cNvSpPr>
          <p:nvPr/>
        </p:nvSpPr>
        <p:spPr bwMode="auto">
          <a:xfrm>
            <a:off x="8296275" y="3108325"/>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33" name="Oval 37"/>
          <p:cNvSpPr>
            <a:spLocks noChangeArrowheads="1"/>
          </p:cNvSpPr>
          <p:nvPr/>
        </p:nvSpPr>
        <p:spPr bwMode="auto">
          <a:xfrm>
            <a:off x="7118350" y="3105150"/>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34" name="Oval 38"/>
          <p:cNvSpPr>
            <a:spLocks noChangeArrowheads="1"/>
          </p:cNvSpPr>
          <p:nvPr/>
        </p:nvSpPr>
        <p:spPr bwMode="auto">
          <a:xfrm>
            <a:off x="4786313" y="1997075"/>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35" name="Oval 39"/>
          <p:cNvSpPr>
            <a:spLocks noChangeArrowheads="1"/>
          </p:cNvSpPr>
          <p:nvPr/>
        </p:nvSpPr>
        <p:spPr bwMode="auto">
          <a:xfrm>
            <a:off x="8289925" y="1993900"/>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36" name="Oval 40"/>
          <p:cNvSpPr>
            <a:spLocks noChangeArrowheads="1"/>
          </p:cNvSpPr>
          <p:nvPr/>
        </p:nvSpPr>
        <p:spPr bwMode="auto">
          <a:xfrm>
            <a:off x="6526213" y="1990725"/>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37" name="Oval 41"/>
          <p:cNvSpPr>
            <a:spLocks noChangeArrowheads="1"/>
          </p:cNvSpPr>
          <p:nvPr/>
        </p:nvSpPr>
        <p:spPr bwMode="auto">
          <a:xfrm>
            <a:off x="8301038" y="879475"/>
            <a:ext cx="76200" cy="76200"/>
          </a:xfrm>
          <a:prstGeom prst="ellipse">
            <a:avLst/>
          </a:prstGeom>
          <a:solidFill>
            <a:srgbClr val="FF0000"/>
          </a:solidFill>
          <a:ln w="9525">
            <a:noFill/>
            <a:round/>
            <a:headEnd/>
            <a:tailEnd/>
          </a:ln>
          <a:effectLst/>
        </p:spPr>
        <p:txBody>
          <a:bodyPr wrap="none" anchor="ctr"/>
          <a:lstStyle/>
          <a:p>
            <a:endParaRPr lang="en-CA"/>
          </a:p>
        </p:txBody>
      </p:sp>
      <p:sp>
        <p:nvSpPr>
          <p:cNvPr id="29738" name="Oval 42"/>
          <p:cNvSpPr>
            <a:spLocks noChangeArrowheads="1"/>
          </p:cNvSpPr>
          <p:nvPr/>
        </p:nvSpPr>
        <p:spPr bwMode="auto">
          <a:xfrm>
            <a:off x="4794250" y="876300"/>
            <a:ext cx="76200" cy="76200"/>
          </a:xfrm>
          <a:prstGeom prst="ellipse">
            <a:avLst/>
          </a:prstGeom>
          <a:solidFill>
            <a:srgbClr val="FF0000"/>
          </a:solidFill>
          <a:ln w="9525">
            <a:noFill/>
            <a:round/>
            <a:headEnd/>
            <a:tailEnd/>
          </a:ln>
          <a:effectLst/>
        </p:spPr>
        <p:txBody>
          <a:bodyPr wrap="none" anchor="ctr"/>
          <a:lstStyle/>
          <a:p>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6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70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70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70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70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70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70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70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7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7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97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7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97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72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72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72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972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972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972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972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972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972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973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973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973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973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973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973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9736"/>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973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973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971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97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P spid="29701" grpId="0" animBg="1"/>
      <p:bldP spid="29702" grpId="0"/>
      <p:bldP spid="29706" grpId="0"/>
      <p:bldP spid="29707" grpId="0"/>
      <p:bldP spid="29708" grpId="0"/>
      <p:bldP spid="29709" grpId="0"/>
      <p:bldP spid="29710" grpId="0"/>
      <p:bldP spid="29711" grpId="0"/>
      <p:bldP spid="29712" grpId="0"/>
      <p:bldP spid="29716" grpId="0" animBg="1"/>
      <p:bldP spid="29717" grpId="0"/>
      <p:bldP spid="29718" grpId="0" animBg="1"/>
      <p:bldP spid="29720" grpId="0" animBg="1"/>
      <p:bldP spid="29721" grpId="0" animBg="1"/>
      <p:bldP spid="29722" grpId="0" animBg="1"/>
      <p:bldP spid="29723" grpId="0" animBg="1"/>
      <p:bldP spid="29724" grpId="0" animBg="1"/>
      <p:bldP spid="29725" grpId="0" animBg="1"/>
      <p:bldP spid="29726" grpId="0" animBg="1"/>
      <p:bldP spid="29727" grpId="0" animBg="1"/>
      <p:bldP spid="29728" grpId="0" animBg="1"/>
      <p:bldP spid="29729" grpId="0" animBg="1"/>
      <p:bldP spid="29730" grpId="0" animBg="1"/>
      <p:bldP spid="29731" grpId="0" animBg="1"/>
      <p:bldP spid="29732" grpId="0" animBg="1"/>
      <p:bldP spid="29733" grpId="0" animBg="1"/>
      <p:bldP spid="29734" grpId="0" animBg="1"/>
      <p:bldP spid="29735" grpId="0" animBg="1"/>
      <p:bldP spid="29736" grpId="0" animBg="1"/>
      <p:bldP spid="29737" grpId="0" animBg="1"/>
      <p:bldP spid="2973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A9CF644D-AADF-4BD3-A9BF-6596D3619AFA}" type="slidenum">
              <a:rPr lang="en-US"/>
              <a:pPr/>
              <a:t>32</a:t>
            </a:fld>
            <a:endParaRPr lang="en-US"/>
          </a:p>
        </p:txBody>
      </p:sp>
      <p:sp>
        <p:nvSpPr>
          <p:cNvPr id="4098" name="Rectangle 2"/>
          <p:cNvSpPr>
            <a:spLocks noGrp="1" noChangeArrowheads="1"/>
          </p:cNvSpPr>
          <p:nvPr>
            <p:ph type="title"/>
          </p:nvPr>
        </p:nvSpPr>
        <p:spPr>
          <a:xfrm>
            <a:off x="700314" y="391886"/>
            <a:ext cx="7772400" cy="1143000"/>
          </a:xfrm>
        </p:spPr>
        <p:txBody>
          <a:bodyPr/>
          <a:lstStyle/>
          <a:p>
            <a:r>
              <a:rPr lang="en-US" dirty="0"/>
              <a:t>Standing Waves on a Ring</a:t>
            </a:r>
          </a:p>
        </p:txBody>
      </p:sp>
      <p:sp>
        <p:nvSpPr>
          <p:cNvPr id="4099" name="Rectangle 3"/>
          <p:cNvSpPr>
            <a:spLocks noGrp="1" noChangeArrowheads="1"/>
          </p:cNvSpPr>
          <p:nvPr>
            <p:ph type="body" idx="1"/>
          </p:nvPr>
        </p:nvSpPr>
        <p:spPr>
          <a:xfrm>
            <a:off x="457200" y="1371600"/>
            <a:ext cx="8229600" cy="4953000"/>
          </a:xfrm>
        </p:spPr>
        <p:txBody>
          <a:bodyPr/>
          <a:lstStyle/>
          <a:p>
            <a:pPr marL="533400" indent="-533400">
              <a:lnSpc>
                <a:spcPct val="80000"/>
              </a:lnSpc>
              <a:buFontTx/>
              <a:buNone/>
            </a:pPr>
            <a:r>
              <a:rPr lang="en-US" sz="2800" dirty="0"/>
              <a:t>Just like standing wave</a:t>
            </a:r>
          </a:p>
          <a:p>
            <a:pPr marL="533400" indent="-533400">
              <a:lnSpc>
                <a:spcPct val="80000"/>
              </a:lnSpc>
              <a:buFontTx/>
              <a:buNone/>
            </a:pPr>
            <a:r>
              <a:rPr lang="en-US" sz="2800" dirty="0"/>
              <a:t>on a string, but now the</a:t>
            </a:r>
          </a:p>
          <a:p>
            <a:pPr marL="533400" indent="-533400">
              <a:lnSpc>
                <a:spcPct val="80000"/>
              </a:lnSpc>
              <a:buFontTx/>
              <a:buNone/>
            </a:pPr>
            <a:r>
              <a:rPr lang="en-US" sz="2800" dirty="0"/>
              <a:t>two ends of the string </a:t>
            </a:r>
          </a:p>
          <a:p>
            <a:pPr marL="533400" indent="-533400">
              <a:lnSpc>
                <a:spcPct val="80000"/>
              </a:lnSpc>
              <a:buFontTx/>
              <a:buNone/>
            </a:pPr>
            <a:r>
              <a:rPr lang="en-US" sz="2800" dirty="0"/>
              <a:t>are joined.  </a:t>
            </a:r>
          </a:p>
          <a:p>
            <a:pPr marL="533400" indent="-533400">
              <a:lnSpc>
                <a:spcPct val="80000"/>
              </a:lnSpc>
            </a:pPr>
            <a:endParaRPr lang="en-US" sz="2800" dirty="0"/>
          </a:p>
          <a:p>
            <a:pPr marL="533400" indent="-533400">
              <a:lnSpc>
                <a:spcPct val="80000"/>
              </a:lnSpc>
              <a:buFontTx/>
              <a:buNone/>
            </a:pPr>
            <a:r>
              <a:rPr lang="en-US" sz="2800" dirty="0"/>
              <a:t>What are the restrictions on the wavelength?</a:t>
            </a:r>
          </a:p>
          <a:p>
            <a:pPr marL="533400" indent="-533400">
              <a:lnSpc>
                <a:spcPct val="80000"/>
              </a:lnSpc>
              <a:buFontTx/>
              <a:buAutoNum type="alphaUcPeriod"/>
            </a:pPr>
            <a:r>
              <a:rPr lang="en-US" sz="2800" dirty="0"/>
              <a:t>r = </a:t>
            </a:r>
            <a:r>
              <a:rPr lang="en-US" sz="2800" dirty="0">
                <a:sym typeface="Symbol" pitchFamily="18" charset="2"/>
              </a:rPr>
              <a:t></a:t>
            </a:r>
          </a:p>
          <a:p>
            <a:pPr marL="533400" indent="-533400">
              <a:lnSpc>
                <a:spcPct val="80000"/>
              </a:lnSpc>
              <a:buFontTx/>
              <a:buAutoNum type="alphaUcPeriod"/>
            </a:pPr>
            <a:r>
              <a:rPr lang="en-US" sz="2800" dirty="0">
                <a:sym typeface="Symbol" pitchFamily="18" charset="2"/>
              </a:rPr>
              <a:t>r = n</a:t>
            </a:r>
          </a:p>
          <a:p>
            <a:pPr marL="533400" indent="-533400">
              <a:lnSpc>
                <a:spcPct val="80000"/>
              </a:lnSpc>
              <a:buFontTx/>
              <a:buAutoNum type="alphaUcPeriod"/>
            </a:pPr>
            <a:r>
              <a:rPr lang="en-US" sz="2800" dirty="0">
                <a:sym typeface="Symbol" pitchFamily="18" charset="2"/>
              </a:rPr>
              <a:t>r = n</a:t>
            </a:r>
            <a:endParaRPr lang="en-US" sz="2800" dirty="0"/>
          </a:p>
          <a:p>
            <a:pPr marL="533400" indent="-533400">
              <a:lnSpc>
                <a:spcPct val="80000"/>
              </a:lnSpc>
              <a:buFontTx/>
              <a:buAutoNum type="alphaUcPeriod"/>
            </a:pPr>
            <a:r>
              <a:rPr lang="en-US" sz="2800" dirty="0"/>
              <a:t>2</a:t>
            </a:r>
            <a:r>
              <a:rPr lang="en-US" sz="2800" dirty="0">
                <a:sym typeface="Symbol" pitchFamily="18" charset="2"/>
              </a:rPr>
              <a:t>r = n</a:t>
            </a:r>
          </a:p>
          <a:p>
            <a:pPr marL="533400" indent="-533400">
              <a:lnSpc>
                <a:spcPct val="80000"/>
              </a:lnSpc>
              <a:buFontTx/>
              <a:buAutoNum type="alphaUcPeriod"/>
            </a:pPr>
            <a:r>
              <a:rPr lang="en-US" sz="2800" dirty="0"/>
              <a:t>2</a:t>
            </a:r>
            <a:r>
              <a:rPr lang="en-US" sz="2800" dirty="0">
                <a:sym typeface="Symbol" pitchFamily="18" charset="2"/>
              </a:rPr>
              <a:t>r = /n</a:t>
            </a:r>
          </a:p>
        </p:txBody>
      </p:sp>
      <p:pic>
        <p:nvPicPr>
          <p:cNvPr id="4104" name="wave10.avi">
            <a:hlinkClick r:id="" action="ppaction://media"/>
          </p:cNvPr>
          <p:cNvPicPr>
            <a:picLocks noRot="1" noChangeAspect="1" noChangeArrowheads="1"/>
          </p:cNvPicPr>
          <p:nvPr>
            <a:videoFile r:link="rId1"/>
          </p:nvPr>
        </p:nvPicPr>
        <p:blipFill>
          <a:blip r:embed="rId4" cstate="print"/>
          <a:srcRect/>
          <a:stretch>
            <a:fillRect/>
          </a:stretch>
        </p:blipFill>
        <p:spPr bwMode="auto">
          <a:xfrm>
            <a:off x="4495800" y="1371600"/>
            <a:ext cx="4114800" cy="2071688"/>
          </a:xfrm>
          <a:prstGeom prst="rect">
            <a:avLst/>
          </a:prstGeom>
          <a:noFill/>
        </p:spPr>
      </p:pic>
      <p:sp>
        <p:nvSpPr>
          <p:cNvPr id="4105" name="Text Box 9"/>
          <p:cNvSpPr txBox="1">
            <a:spLocks noChangeArrowheads="1"/>
          </p:cNvSpPr>
          <p:nvPr/>
        </p:nvSpPr>
        <p:spPr bwMode="auto">
          <a:xfrm>
            <a:off x="3868738" y="4699000"/>
            <a:ext cx="2349500" cy="519113"/>
          </a:xfrm>
          <a:prstGeom prst="rect">
            <a:avLst/>
          </a:prstGeom>
          <a:noFill/>
          <a:ln w="9525">
            <a:noFill/>
            <a:miter lim="800000"/>
            <a:headEnd/>
            <a:tailEnd/>
          </a:ln>
          <a:effectLst/>
        </p:spPr>
        <p:txBody>
          <a:bodyPr>
            <a:spAutoFit/>
          </a:bodyPr>
          <a:lstStyle/>
          <a:p>
            <a:pPr>
              <a:spcBef>
                <a:spcPct val="50000"/>
              </a:spcBef>
            </a:pPr>
            <a:r>
              <a:rPr lang="en-US" sz="2800"/>
              <a:t>n = 1, 2, 3,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34" fill="hold"/>
                                        <p:tgtEl>
                                          <p:spTgt spid="4104"/>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9">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99">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99">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99">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99">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99">
                                            <p:txEl>
                                              <p:pRg st="10" end="1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p:cTn id="23" repeatCount="indefinite" fill="hold" display="0">
                  <p:stCondLst>
                    <p:cond delay="indefinite"/>
                  </p:stCondLst>
                  <p:endCondLst>
                    <p:cond evt="onNext" delay="0">
                      <p:tgtEl>
                        <p:sldTgt/>
                      </p:tgtEl>
                    </p:cond>
                    <p:cond evt="onPrev" delay="0">
                      <p:tgtEl>
                        <p:sldTgt/>
                      </p:tgtEl>
                    </p:cond>
                  </p:endCondLst>
                </p:cTn>
                <p:tgtEl>
                  <p:spTgt spid="4104"/>
                </p:tgtEl>
              </p:cMediaNode>
            </p:video>
          </p:childTnLst>
        </p:cTn>
      </p:par>
    </p:tnLst>
    <p:bldLst>
      <p:bldP spid="410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75A5ABF-A9DE-46B3-A129-DEAEB7C66B65}" type="slidenum">
              <a:rPr lang="en-US"/>
              <a:pPr/>
              <a:t>33</a:t>
            </a:fld>
            <a:endParaRPr lang="en-US"/>
          </a:p>
        </p:txBody>
      </p:sp>
      <p:sp>
        <p:nvSpPr>
          <p:cNvPr id="6146" name="Rectangle 2"/>
          <p:cNvSpPr>
            <a:spLocks noGrp="1" noChangeArrowheads="1"/>
          </p:cNvSpPr>
          <p:nvPr>
            <p:ph type="title"/>
          </p:nvPr>
        </p:nvSpPr>
        <p:spPr/>
        <p:txBody>
          <a:bodyPr/>
          <a:lstStyle/>
          <a:p>
            <a:r>
              <a:rPr lang="en-US"/>
              <a:t>Standing Waves on a Ring</a:t>
            </a:r>
          </a:p>
        </p:txBody>
      </p:sp>
      <p:sp>
        <p:nvSpPr>
          <p:cNvPr id="6147" name="Rectangle 3"/>
          <p:cNvSpPr>
            <a:spLocks noGrp="1" noChangeArrowheads="1"/>
          </p:cNvSpPr>
          <p:nvPr>
            <p:ph type="body" idx="1"/>
          </p:nvPr>
        </p:nvSpPr>
        <p:spPr>
          <a:xfrm>
            <a:off x="457200" y="1600200"/>
            <a:ext cx="8458200" cy="4953000"/>
          </a:xfrm>
        </p:spPr>
        <p:txBody>
          <a:bodyPr/>
          <a:lstStyle/>
          <a:p>
            <a:r>
              <a:rPr lang="en-US" sz="2800"/>
              <a:t>Answer: D. 2</a:t>
            </a:r>
            <a:r>
              <a:rPr lang="en-US" sz="2800">
                <a:sym typeface="Symbol" pitchFamily="18" charset="2"/>
              </a:rPr>
              <a:t>r = n</a:t>
            </a:r>
          </a:p>
          <a:p>
            <a:endParaRPr lang="en-US" sz="2800"/>
          </a:p>
          <a:p>
            <a:endParaRPr lang="en-US" sz="2800"/>
          </a:p>
          <a:p>
            <a:r>
              <a:rPr lang="en-US" sz="2800"/>
              <a:t>Circumference = 2</a:t>
            </a:r>
            <a:r>
              <a:rPr lang="en-US" sz="2800">
                <a:sym typeface="Symbol" pitchFamily="18" charset="2"/>
              </a:rPr>
              <a:t>r </a:t>
            </a:r>
          </a:p>
          <a:p>
            <a:r>
              <a:rPr lang="en-US" sz="2800">
                <a:sym typeface="Symbol" pitchFamily="18" charset="2"/>
              </a:rPr>
              <a:t>To get standing wave on ring:</a:t>
            </a:r>
          </a:p>
          <a:p>
            <a:pPr>
              <a:buFontTx/>
              <a:buNone/>
            </a:pPr>
            <a:r>
              <a:rPr lang="en-US" sz="2800">
                <a:sym typeface="Symbol" pitchFamily="18" charset="2"/>
              </a:rPr>
              <a:t>		Circumference = n</a:t>
            </a:r>
          </a:p>
          <a:p>
            <a:pPr>
              <a:buFontTx/>
              <a:buNone/>
            </a:pPr>
            <a:r>
              <a:rPr lang="en-US" sz="2800">
                <a:sym typeface="Symbol" pitchFamily="18" charset="2"/>
              </a:rPr>
              <a:t>		Must have integer number of wavelengths to 	get constructive, not destructive, interference.</a:t>
            </a:r>
          </a:p>
          <a:p>
            <a:r>
              <a:rPr lang="en-US" sz="2800">
                <a:sym typeface="Symbol" pitchFamily="18" charset="2"/>
              </a:rPr>
              <a:t>n = number of wavelengths</a:t>
            </a:r>
          </a:p>
        </p:txBody>
      </p:sp>
      <p:pic>
        <p:nvPicPr>
          <p:cNvPr id="6149" name="Picture 5"/>
          <p:cNvPicPr>
            <a:picLocks noChangeAspect="1" noChangeArrowheads="1"/>
          </p:cNvPicPr>
          <p:nvPr/>
        </p:nvPicPr>
        <p:blipFill>
          <a:blip r:embed="rId3" cstate="print"/>
          <a:srcRect/>
          <a:stretch>
            <a:fillRect/>
          </a:stretch>
        </p:blipFill>
        <p:spPr bwMode="auto">
          <a:xfrm>
            <a:off x="4495800" y="1371600"/>
            <a:ext cx="4114800" cy="207168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7">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47">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4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5C4543C-C860-476B-9CA4-0CC511C97ABB}" type="slidenum">
              <a:rPr lang="en-US"/>
              <a:pPr/>
              <a:t>34</a:t>
            </a:fld>
            <a:endParaRPr lang="en-US"/>
          </a:p>
        </p:txBody>
      </p:sp>
      <p:sp>
        <p:nvSpPr>
          <p:cNvPr id="31746" name="Rectangle 2"/>
          <p:cNvSpPr>
            <a:spLocks noGrp="1" noChangeArrowheads="1"/>
          </p:cNvSpPr>
          <p:nvPr>
            <p:ph type="title"/>
          </p:nvPr>
        </p:nvSpPr>
        <p:spPr/>
        <p:txBody>
          <a:bodyPr/>
          <a:lstStyle/>
          <a:p>
            <a:r>
              <a:rPr lang="en-US"/>
              <a:t>deBroglie Waves</a:t>
            </a:r>
          </a:p>
        </p:txBody>
      </p:sp>
      <p:sp>
        <p:nvSpPr>
          <p:cNvPr id="31747" name="Rectangle 3"/>
          <p:cNvSpPr>
            <a:spLocks noGrp="1" noChangeArrowheads="1"/>
          </p:cNvSpPr>
          <p:nvPr>
            <p:ph type="body" idx="1"/>
          </p:nvPr>
        </p:nvSpPr>
        <p:spPr/>
        <p:txBody>
          <a:bodyPr/>
          <a:lstStyle/>
          <a:p>
            <a:pPr>
              <a:lnSpc>
                <a:spcPct val="90000"/>
              </a:lnSpc>
            </a:pPr>
            <a:r>
              <a:rPr lang="en-US"/>
              <a:t>deBroglie (French grad student) suggested: maybe electrons are actually little waves going around the nucleus.</a:t>
            </a:r>
          </a:p>
          <a:p>
            <a:pPr>
              <a:lnSpc>
                <a:spcPct val="90000"/>
              </a:lnSpc>
            </a:pPr>
            <a:r>
              <a:rPr lang="en-US"/>
              <a:t>This seems plausible because…</a:t>
            </a:r>
          </a:p>
          <a:p>
            <a:pPr lvl="1">
              <a:lnSpc>
                <a:spcPct val="90000"/>
              </a:lnSpc>
            </a:pPr>
            <a:r>
              <a:rPr lang="en-US"/>
              <a:t>Standing waves have quantized frequencies, might be related to quantized energies.</a:t>
            </a:r>
          </a:p>
          <a:p>
            <a:pPr lvl="1">
              <a:lnSpc>
                <a:spcPct val="90000"/>
              </a:lnSpc>
            </a:pPr>
            <a:r>
              <a:rPr lang="en-US"/>
              <a:t>Einstein had shown that light, typically thought of as waves, have particle properties.  Might not electrons, typically thought of as particles, have wave properties?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lide Number Placeholder 5"/>
          <p:cNvSpPr>
            <a:spLocks noGrp="1"/>
          </p:cNvSpPr>
          <p:nvPr>
            <p:ph type="sldNum" sz="quarter" idx="12"/>
          </p:nvPr>
        </p:nvSpPr>
        <p:spPr/>
        <p:txBody>
          <a:bodyPr/>
          <a:lstStyle/>
          <a:p>
            <a:fld id="{3A20EA50-4B4F-4ACC-9DD2-0AF54791F59E}" type="slidenum">
              <a:rPr lang="en-US"/>
              <a:pPr/>
              <a:t>35</a:t>
            </a:fld>
            <a:endParaRPr lang="en-US" dirty="0"/>
          </a:p>
        </p:txBody>
      </p:sp>
      <p:sp>
        <p:nvSpPr>
          <p:cNvPr id="20482" name="Rectangle 2"/>
          <p:cNvSpPr>
            <a:spLocks noGrp="1" noChangeArrowheads="1"/>
          </p:cNvSpPr>
          <p:nvPr>
            <p:ph type="title"/>
          </p:nvPr>
        </p:nvSpPr>
        <p:spPr/>
        <p:txBody>
          <a:bodyPr/>
          <a:lstStyle/>
          <a:p>
            <a:r>
              <a:rPr lang="en-US"/>
              <a:t>deBroglie Waves</a:t>
            </a:r>
          </a:p>
        </p:txBody>
      </p:sp>
      <p:sp>
        <p:nvSpPr>
          <p:cNvPr id="20483" name="Rectangle 3"/>
          <p:cNvSpPr>
            <a:spLocks noGrp="1" noChangeArrowheads="1"/>
          </p:cNvSpPr>
          <p:nvPr>
            <p:ph type="body" idx="1"/>
          </p:nvPr>
        </p:nvSpPr>
        <p:spPr>
          <a:xfrm>
            <a:off x="801914" y="1669144"/>
            <a:ext cx="7772400" cy="4114800"/>
          </a:xfrm>
        </p:spPr>
        <p:txBody>
          <a:bodyPr/>
          <a:lstStyle/>
          <a:p>
            <a:pPr algn="ctr">
              <a:buFontTx/>
              <a:buNone/>
            </a:pPr>
            <a:r>
              <a:rPr lang="en-US"/>
              <a:t>n=1			n=2			n=3</a:t>
            </a:r>
          </a:p>
          <a:p>
            <a:endParaRPr lang="en-US"/>
          </a:p>
          <a:p>
            <a:endParaRPr lang="en-US"/>
          </a:p>
          <a:p>
            <a:pPr>
              <a:buFontTx/>
              <a:buNone/>
            </a:pPr>
            <a:endParaRPr lang="en-US"/>
          </a:p>
          <a:p>
            <a:pPr>
              <a:buFontTx/>
              <a:buNone/>
            </a:pPr>
            <a:r>
              <a:rPr lang="en-US"/>
              <a:t>			…n=10</a:t>
            </a:r>
          </a:p>
          <a:p>
            <a:pPr algn="ctr">
              <a:buFontTx/>
              <a:buNone/>
            </a:pPr>
            <a:endParaRPr lang="en-US"/>
          </a:p>
          <a:p>
            <a:pPr algn="ctr">
              <a:buFontTx/>
              <a:buNone/>
            </a:pPr>
            <a:endParaRPr lang="en-US"/>
          </a:p>
          <a:p>
            <a:pPr algn="ctr">
              <a:buFontTx/>
              <a:buNone/>
            </a:pPr>
            <a:endParaRPr lang="en-US"/>
          </a:p>
        </p:txBody>
      </p:sp>
      <p:pic>
        <p:nvPicPr>
          <p:cNvPr id="20497" name="atom1.avi">
            <a:hlinkClick r:id="" action="ppaction://media"/>
          </p:cNvPr>
          <p:cNvPicPr>
            <a:picLocks noRot="1" noChangeAspect="1" noChangeArrowheads="1"/>
          </p:cNvPicPr>
          <p:nvPr>
            <a:videoFile r:link="rId1"/>
          </p:nvPr>
        </p:nvPicPr>
        <p:blipFill>
          <a:blip r:embed="rId7" cstate="print"/>
          <a:srcRect/>
          <a:stretch>
            <a:fillRect/>
          </a:stretch>
        </p:blipFill>
        <p:spPr bwMode="auto">
          <a:xfrm>
            <a:off x="381000" y="2133600"/>
            <a:ext cx="2743200" cy="1381125"/>
          </a:xfrm>
          <a:prstGeom prst="rect">
            <a:avLst/>
          </a:prstGeom>
          <a:noFill/>
        </p:spPr>
      </p:pic>
      <p:pic>
        <p:nvPicPr>
          <p:cNvPr id="20498" name="atom2.avi">
            <a:hlinkClick r:id="" action="ppaction://media"/>
          </p:cNvPr>
          <p:cNvPicPr>
            <a:picLocks noRot="1" noChangeAspect="1" noChangeArrowheads="1"/>
          </p:cNvPicPr>
          <p:nvPr>
            <a:videoFile r:link="rId2"/>
          </p:nvPr>
        </p:nvPicPr>
        <p:blipFill>
          <a:blip r:embed="rId8" cstate="print"/>
          <a:srcRect/>
          <a:stretch>
            <a:fillRect/>
          </a:stretch>
        </p:blipFill>
        <p:spPr bwMode="auto">
          <a:xfrm>
            <a:off x="3200400" y="2133600"/>
            <a:ext cx="2743200" cy="1381125"/>
          </a:xfrm>
          <a:prstGeom prst="rect">
            <a:avLst/>
          </a:prstGeom>
          <a:noFill/>
        </p:spPr>
      </p:pic>
      <p:pic>
        <p:nvPicPr>
          <p:cNvPr id="20499" name="atom3.avi">
            <a:hlinkClick r:id="" action="ppaction://media"/>
          </p:cNvPr>
          <p:cNvPicPr>
            <a:picLocks noRot="1" noChangeAspect="1" noChangeArrowheads="1"/>
          </p:cNvPicPr>
          <p:nvPr>
            <a:videoFile r:link="rId3"/>
          </p:nvPr>
        </p:nvPicPr>
        <p:blipFill>
          <a:blip r:embed="rId9" cstate="print"/>
          <a:srcRect/>
          <a:stretch>
            <a:fillRect/>
          </a:stretch>
        </p:blipFill>
        <p:spPr bwMode="auto">
          <a:xfrm>
            <a:off x="6096000" y="2133600"/>
            <a:ext cx="2743200" cy="1381125"/>
          </a:xfrm>
          <a:prstGeom prst="rect">
            <a:avLst/>
          </a:prstGeom>
          <a:noFill/>
        </p:spPr>
      </p:pic>
      <p:pic>
        <p:nvPicPr>
          <p:cNvPr id="20501" name="atom10.avi">
            <a:hlinkClick r:id="" action="ppaction://media"/>
          </p:cNvPr>
          <p:cNvPicPr>
            <a:picLocks noRot="1" noChangeAspect="1" noChangeArrowheads="1"/>
          </p:cNvPicPr>
          <p:nvPr>
            <a:videoFile r:link="rId4"/>
          </p:nvPr>
        </p:nvPicPr>
        <p:blipFill>
          <a:blip r:embed="rId10" cstate="print"/>
          <a:srcRect/>
          <a:stretch>
            <a:fillRect/>
          </a:stretch>
        </p:blipFill>
        <p:spPr bwMode="auto">
          <a:xfrm>
            <a:off x="3352800" y="4495800"/>
            <a:ext cx="2743200" cy="1381125"/>
          </a:xfrm>
          <a:prstGeom prst="rect">
            <a:avLst/>
          </a:prstGeom>
          <a:noFill/>
        </p:spPr>
      </p:pic>
      <p:sp>
        <p:nvSpPr>
          <p:cNvPr id="20502" name="Oval 22"/>
          <p:cNvSpPr>
            <a:spLocks noChangeArrowheads="1"/>
          </p:cNvSpPr>
          <p:nvPr/>
        </p:nvSpPr>
        <p:spPr bwMode="auto">
          <a:xfrm>
            <a:off x="1709738" y="3248025"/>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03" name="Oval 23"/>
          <p:cNvSpPr>
            <a:spLocks noChangeArrowheads="1"/>
          </p:cNvSpPr>
          <p:nvPr/>
        </p:nvSpPr>
        <p:spPr bwMode="auto">
          <a:xfrm>
            <a:off x="1679575" y="2262188"/>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04" name="Oval 24"/>
          <p:cNvSpPr>
            <a:spLocks noChangeArrowheads="1"/>
          </p:cNvSpPr>
          <p:nvPr/>
        </p:nvSpPr>
        <p:spPr bwMode="auto">
          <a:xfrm>
            <a:off x="3476625" y="2654300"/>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05" name="Oval 25"/>
          <p:cNvSpPr>
            <a:spLocks noChangeArrowheads="1"/>
          </p:cNvSpPr>
          <p:nvPr/>
        </p:nvSpPr>
        <p:spPr bwMode="auto">
          <a:xfrm>
            <a:off x="4530725" y="325596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06" name="Oval 26"/>
          <p:cNvSpPr>
            <a:spLocks noChangeArrowheads="1"/>
          </p:cNvSpPr>
          <p:nvPr/>
        </p:nvSpPr>
        <p:spPr bwMode="auto">
          <a:xfrm>
            <a:off x="4530725" y="2254250"/>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07" name="Oval 27"/>
          <p:cNvSpPr>
            <a:spLocks noChangeArrowheads="1"/>
          </p:cNvSpPr>
          <p:nvPr/>
        </p:nvSpPr>
        <p:spPr bwMode="auto">
          <a:xfrm>
            <a:off x="5595938" y="2660650"/>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08" name="Oval 28"/>
          <p:cNvSpPr>
            <a:spLocks noChangeArrowheads="1"/>
          </p:cNvSpPr>
          <p:nvPr/>
        </p:nvSpPr>
        <p:spPr bwMode="auto">
          <a:xfrm>
            <a:off x="8435975" y="292576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09" name="Oval 29"/>
          <p:cNvSpPr>
            <a:spLocks noChangeArrowheads="1"/>
          </p:cNvSpPr>
          <p:nvPr/>
        </p:nvSpPr>
        <p:spPr bwMode="auto">
          <a:xfrm>
            <a:off x="8235950" y="243046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10" name="Oval 30"/>
          <p:cNvSpPr>
            <a:spLocks noChangeArrowheads="1"/>
          </p:cNvSpPr>
          <p:nvPr/>
        </p:nvSpPr>
        <p:spPr bwMode="auto">
          <a:xfrm>
            <a:off x="7416800" y="2273300"/>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11" name="Oval 31"/>
          <p:cNvSpPr>
            <a:spLocks noChangeArrowheads="1"/>
          </p:cNvSpPr>
          <p:nvPr/>
        </p:nvSpPr>
        <p:spPr bwMode="auto">
          <a:xfrm>
            <a:off x="6557963" y="2427288"/>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12" name="Oval 32"/>
          <p:cNvSpPr>
            <a:spLocks noChangeArrowheads="1"/>
          </p:cNvSpPr>
          <p:nvPr/>
        </p:nvSpPr>
        <p:spPr bwMode="auto">
          <a:xfrm>
            <a:off x="6400800" y="2930525"/>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13" name="Oval 33"/>
          <p:cNvSpPr>
            <a:spLocks noChangeArrowheads="1"/>
          </p:cNvSpPr>
          <p:nvPr/>
        </p:nvSpPr>
        <p:spPr bwMode="auto">
          <a:xfrm>
            <a:off x="7397750" y="3252788"/>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14" name="Oval 34"/>
          <p:cNvSpPr>
            <a:spLocks noChangeArrowheads="1"/>
          </p:cNvSpPr>
          <p:nvPr/>
        </p:nvSpPr>
        <p:spPr bwMode="auto">
          <a:xfrm>
            <a:off x="5437188" y="4751388"/>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15" name="Oval 35"/>
          <p:cNvSpPr>
            <a:spLocks noChangeArrowheads="1"/>
          </p:cNvSpPr>
          <p:nvPr/>
        </p:nvSpPr>
        <p:spPr bwMode="auto">
          <a:xfrm>
            <a:off x="5632450" y="4903788"/>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16" name="Oval 36"/>
          <p:cNvSpPr>
            <a:spLocks noChangeArrowheads="1"/>
          </p:cNvSpPr>
          <p:nvPr/>
        </p:nvSpPr>
        <p:spPr bwMode="auto">
          <a:xfrm>
            <a:off x="5757863" y="5172075"/>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17" name="Oval 37"/>
          <p:cNvSpPr>
            <a:spLocks noChangeArrowheads="1"/>
          </p:cNvSpPr>
          <p:nvPr/>
        </p:nvSpPr>
        <p:spPr bwMode="auto">
          <a:xfrm>
            <a:off x="5741988" y="501491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18" name="Oval 38"/>
          <p:cNvSpPr>
            <a:spLocks noChangeArrowheads="1"/>
          </p:cNvSpPr>
          <p:nvPr/>
        </p:nvSpPr>
        <p:spPr bwMode="auto">
          <a:xfrm>
            <a:off x="5656263" y="533876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19" name="Oval 39"/>
          <p:cNvSpPr>
            <a:spLocks noChangeArrowheads="1"/>
          </p:cNvSpPr>
          <p:nvPr/>
        </p:nvSpPr>
        <p:spPr bwMode="auto">
          <a:xfrm>
            <a:off x="5427663" y="5476875"/>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20" name="Oval 40"/>
          <p:cNvSpPr>
            <a:spLocks noChangeArrowheads="1"/>
          </p:cNvSpPr>
          <p:nvPr/>
        </p:nvSpPr>
        <p:spPr bwMode="auto">
          <a:xfrm>
            <a:off x="5086350" y="557371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22" name="Oval 42"/>
          <p:cNvSpPr>
            <a:spLocks noChangeArrowheads="1"/>
          </p:cNvSpPr>
          <p:nvPr/>
        </p:nvSpPr>
        <p:spPr bwMode="auto">
          <a:xfrm>
            <a:off x="4676775" y="5613400"/>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23" name="Oval 43"/>
          <p:cNvSpPr>
            <a:spLocks noChangeArrowheads="1"/>
          </p:cNvSpPr>
          <p:nvPr/>
        </p:nvSpPr>
        <p:spPr bwMode="auto">
          <a:xfrm>
            <a:off x="4268788" y="558641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24" name="Oval 44"/>
          <p:cNvSpPr>
            <a:spLocks noChangeArrowheads="1"/>
          </p:cNvSpPr>
          <p:nvPr/>
        </p:nvSpPr>
        <p:spPr bwMode="auto">
          <a:xfrm>
            <a:off x="3914775" y="5457825"/>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25" name="Oval 45"/>
          <p:cNvSpPr>
            <a:spLocks noChangeArrowheads="1"/>
          </p:cNvSpPr>
          <p:nvPr/>
        </p:nvSpPr>
        <p:spPr bwMode="auto">
          <a:xfrm>
            <a:off x="3729038" y="4878388"/>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26" name="Oval 46"/>
          <p:cNvSpPr>
            <a:spLocks noChangeArrowheads="1"/>
          </p:cNvSpPr>
          <p:nvPr/>
        </p:nvSpPr>
        <p:spPr bwMode="auto">
          <a:xfrm>
            <a:off x="3598863" y="518636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27" name="Oval 47"/>
          <p:cNvSpPr>
            <a:spLocks noChangeArrowheads="1"/>
          </p:cNvSpPr>
          <p:nvPr/>
        </p:nvSpPr>
        <p:spPr bwMode="auto">
          <a:xfrm>
            <a:off x="3624263" y="5030788"/>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28" name="Oval 48"/>
          <p:cNvSpPr>
            <a:spLocks noChangeArrowheads="1"/>
          </p:cNvSpPr>
          <p:nvPr/>
        </p:nvSpPr>
        <p:spPr bwMode="auto">
          <a:xfrm>
            <a:off x="3751263" y="533876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29" name="Oval 49"/>
          <p:cNvSpPr>
            <a:spLocks noChangeArrowheads="1"/>
          </p:cNvSpPr>
          <p:nvPr/>
        </p:nvSpPr>
        <p:spPr bwMode="auto">
          <a:xfrm>
            <a:off x="3894138" y="4749800"/>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30" name="Oval 50"/>
          <p:cNvSpPr>
            <a:spLocks noChangeArrowheads="1"/>
          </p:cNvSpPr>
          <p:nvPr/>
        </p:nvSpPr>
        <p:spPr bwMode="auto">
          <a:xfrm>
            <a:off x="4130675" y="470376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31" name="Oval 51"/>
          <p:cNvSpPr>
            <a:spLocks noChangeArrowheads="1"/>
          </p:cNvSpPr>
          <p:nvPr/>
        </p:nvSpPr>
        <p:spPr bwMode="auto">
          <a:xfrm>
            <a:off x="4397375" y="4641850"/>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32" name="Oval 52"/>
          <p:cNvSpPr>
            <a:spLocks noChangeArrowheads="1"/>
          </p:cNvSpPr>
          <p:nvPr/>
        </p:nvSpPr>
        <p:spPr bwMode="auto">
          <a:xfrm>
            <a:off x="4691063" y="4611688"/>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33" name="Oval 53"/>
          <p:cNvSpPr>
            <a:spLocks noChangeArrowheads="1"/>
          </p:cNvSpPr>
          <p:nvPr/>
        </p:nvSpPr>
        <p:spPr bwMode="auto">
          <a:xfrm>
            <a:off x="4941888" y="4637088"/>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34" name="Oval 54"/>
          <p:cNvSpPr>
            <a:spLocks noChangeArrowheads="1"/>
          </p:cNvSpPr>
          <p:nvPr/>
        </p:nvSpPr>
        <p:spPr bwMode="auto">
          <a:xfrm>
            <a:off x="5219700" y="469106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35" name="Oval 55"/>
          <p:cNvSpPr>
            <a:spLocks noChangeArrowheads="1"/>
          </p:cNvSpPr>
          <p:nvPr/>
        </p:nvSpPr>
        <p:spPr bwMode="auto">
          <a:xfrm>
            <a:off x="6583363" y="4976813"/>
            <a:ext cx="76200" cy="76200"/>
          </a:xfrm>
          <a:prstGeom prst="ellipse">
            <a:avLst/>
          </a:prstGeom>
          <a:solidFill>
            <a:srgbClr val="FF0000"/>
          </a:solidFill>
          <a:ln w="9525">
            <a:noFill/>
            <a:round/>
            <a:headEnd/>
            <a:tailEnd/>
          </a:ln>
          <a:effectLst/>
        </p:spPr>
        <p:txBody>
          <a:bodyPr wrap="none" anchor="ctr"/>
          <a:lstStyle/>
          <a:p>
            <a:endParaRPr lang="en-CA"/>
          </a:p>
        </p:txBody>
      </p:sp>
      <p:sp>
        <p:nvSpPr>
          <p:cNvPr id="20536" name="Text Box 56"/>
          <p:cNvSpPr txBox="1">
            <a:spLocks noChangeArrowheads="1"/>
          </p:cNvSpPr>
          <p:nvPr/>
        </p:nvSpPr>
        <p:spPr bwMode="auto">
          <a:xfrm>
            <a:off x="6497638" y="4832350"/>
            <a:ext cx="2347912" cy="641350"/>
          </a:xfrm>
          <a:prstGeom prst="rect">
            <a:avLst/>
          </a:prstGeom>
          <a:noFill/>
          <a:ln w="9525">
            <a:noFill/>
            <a:miter lim="800000"/>
            <a:headEnd/>
            <a:tailEnd/>
          </a:ln>
          <a:effectLst/>
        </p:spPr>
        <p:txBody>
          <a:bodyPr>
            <a:spAutoFit/>
          </a:bodyPr>
          <a:lstStyle/>
          <a:p>
            <a:pPr>
              <a:spcBef>
                <a:spcPct val="50000"/>
              </a:spcBef>
            </a:pPr>
            <a:r>
              <a:rPr lang="en-US">
                <a:solidFill>
                  <a:schemeClr val="accent2"/>
                </a:solidFill>
              </a:rPr>
              <a:t>  = node = fixed point that doesn’t move.</a:t>
            </a:r>
          </a:p>
        </p:txBody>
      </p:sp>
    </p:spTree>
  </p:cSld>
  <p:clrMapOvr>
    <a:masterClrMapping/>
  </p:clrMapOvr>
  <p:timing>
    <p:tnLst>
      <p:par>
        <p:cTn id="1" dur="indefinite" restart="never" nodeType="tmRoot">
          <p:childTnLst>
            <p:video>
              <p:cMediaNode>
                <p:cTn id="2" repeatCount="indefinite" fill="hold" display="0">
                  <p:stCondLst>
                    <p:cond delay="indefinite"/>
                  </p:stCondLst>
                  <p:endCondLst>
                    <p:cond evt="onNext" delay="0">
                      <p:tgtEl>
                        <p:sldTgt/>
                      </p:tgtEl>
                    </p:cond>
                    <p:cond evt="onPrev" delay="0">
                      <p:tgtEl>
                        <p:sldTgt/>
                      </p:tgtEl>
                    </p:cond>
                  </p:endCondLst>
                </p:cTn>
                <p:tgtEl>
                  <p:spTgt spid="20497"/>
                </p:tgtEl>
              </p:cMediaNode>
            </p:video>
            <p:video>
              <p:cMediaNode>
                <p:cTn id="3" repeatCount="indefinite" fill="hold" display="0">
                  <p:stCondLst>
                    <p:cond delay="indefinite"/>
                  </p:stCondLst>
                  <p:endCondLst>
                    <p:cond evt="onNext" delay="0">
                      <p:tgtEl>
                        <p:sldTgt/>
                      </p:tgtEl>
                    </p:cond>
                    <p:cond evt="onPrev" delay="0">
                      <p:tgtEl>
                        <p:sldTgt/>
                      </p:tgtEl>
                    </p:cond>
                  </p:endCondLst>
                </p:cTn>
                <p:tgtEl>
                  <p:spTgt spid="20498"/>
                </p:tgtEl>
              </p:cMediaNode>
            </p:video>
            <p:video>
              <p:cMediaNode>
                <p:cTn id="4" repeatCount="indefinite" fill="hold" display="0">
                  <p:stCondLst>
                    <p:cond delay="indefinite"/>
                  </p:stCondLst>
                  <p:endCondLst>
                    <p:cond evt="onNext" delay="0">
                      <p:tgtEl>
                        <p:sldTgt/>
                      </p:tgtEl>
                    </p:cond>
                    <p:cond evt="onPrev" delay="0">
                      <p:tgtEl>
                        <p:sldTgt/>
                      </p:tgtEl>
                    </p:cond>
                  </p:endCondLst>
                </p:cTn>
                <p:tgtEl>
                  <p:spTgt spid="20499"/>
                </p:tgtEl>
              </p:cMediaNode>
            </p:video>
            <p:video>
              <p:cMediaNode>
                <p:cTn id="5" repeatCount="indefinite" fill="hold" display="0">
                  <p:stCondLst>
                    <p:cond delay="indefinite"/>
                  </p:stCondLst>
                  <p:endCondLst>
                    <p:cond evt="onNext" delay="0">
                      <p:tgtEl>
                        <p:sldTgt/>
                      </p:tgtEl>
                    </p:cond>
                    <p:cond evt="onPrev" delay="0">
                      <p:tgtEl>
                        <p:sldTgt/>
                      </p:tgtEl>
                    </p:cond>
                  </p:endCondLst>
                </p:cTn>
                <p:tgtEl>
                  <p:spTgt spid="20501"/>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5"/>
          <p:cNvSpPr>
            <a:spLocks noGrp="1"/>
          </p:cNvSpPr>
          <p:nvPr>
            <p:ph type="sldNum" sz="quarter" idx="12"/>
          </p:nvPr>
        </p:nvSpPr>
        <p:spPr/>
        <p:txBody>
          <a:bodyPr/>
          <a:lstStyle/>
          <a:p>
            <a:fld id="{B5008A96-4C15-4326-A3C6-5A19651AB51A}" type="slidenum">
              <a:rPr lang="en-US"/>
              <a:pPr/>
              <a:t>36</a:t>
            </a:fld>
            <a:endParaRPr lang="en-US"/>
          </a:p>
        </p:txBody>
      </p:sp>
      <p:sp>
        <p:nvSpPr>
          <p:cNvPr id="18434" name="Rectangle 2"/>
          <p:cNvSpPr>
            <a:spLocks noGrp="1" noChangeArrowheads="1"/>
          </p:cNvSpPr>
          <p:nvPr>
            <p:ph type="title"/>
          </p:nvPr>
        </p:nvSpPr>
        <p:spPr/>
        <p:txBody>
          <a:bodyPr/>
          <a:lstStyle/>
          <a:p>
            <a:r>
              <a:rPr lang="en-US"/>
              <a:t>deBroglie Waves</a:t>
            </a:r>
          </a:p>
        </p:txBody>
      </p:sp>
      <p:sp>
        <p:nvSpPr>
          <p:cNvPr id="18435" name="Rectangle 3"/>
          <p:cNvSpPr>
            <a:spLocks noGrp="1" noChangeArrowheads="1"/>
          </p:cNvSpPr>
          <p:nvPr>
            <p:ph type="body" idx="1"/>
          </p:nvPr>
        </p:nvSpPr>
        <p:spPr/>
        <p:txBody>
          <a:bodyPr/>
          <a:lstStyle/>
          <a:p>
            <a:r>
              <a:rPr lang="en-US" sz="2800"/>
              <a:t>If electron orbits are standing waves, there is a relationship between orbital radius and wavelength.</a:t>
            </a:r>
            <a:endParaRPr lang="en-US" sz="2800">
              <a:sym typeface="Symbol" pitchFamily="18" charset="2"/>
            </a:endParaRPr>
          </a:p>
          <a:p>
            <a:r>
              <a:rPr lang="en-US" sz="2800">
                <a:sym typeface="Symbol" pitchFamily="18" charset="2"/>
              </a:rPr>
              <a:t>But what is the wavelength of an electron?!</a:t>
            </a:r>
          </a:p>
          <a:p>
            <a:r>
              <a:rPr lang="en-US" sz="2800">
                <a:sym typeface="Symbol" pitchFamily="18" charset="2"/>
              </a:rPr>
              <a:t>For photons, it was known that photons have momentum p=h/  =h/p</a:t>
            </a:r>
          </a:p>
          <a:p>
            <a:r>
              <a:rPr lang="en-US" sz="2800">
                <a:sym typeface="Symbol" pitchFamily="18" charset="2"/>
              </a:rPr>
              <a:t>deBroglie proposed that this</a:t>
            </a:r>
          </a:p>
          <a:p>
            <a:pPr>
              <a:buFontTx/>
              <a:buNone/>
            </a:pPr>
            <a:r>
              <a:rPr lang="en-US" sz="2800">
                <a:sym typeface="Symbol" pitchFamily="18" charset="2"/>
              </a:rPr>
              <a:t>	is also true for massive particles!</a:t>
            </a:r>
          </a:p>
          <a:p>
            <a:r>
              <a:rPr lang="en-US" sz="2800">
                <a:sym typeface="Symbol" pitchFamily="18" charset="2"/>
              </a:rPr>
              <a:t>=h/p=“deBroglie wavelength”</a:t>
            </a:r>
          </a:p>
        </p:txBody>
      </p:sp>
      <p:sp>
        <p:nvSpPr>
          <p:cNvPr id="18436" name="Freeform 4"/>
          <p:cNvSpPr>
            <a:spLocks/>
          </p:cNvSpPr>
          <p:nvPr/>
        </p:nvSpPr>
        <p:spPr bwMode="auto">
          <a:xfrm>
            <a:off x="5395913" y="4132263"/>
            <a:ext cx="2600325" cy="328612"/>
          </a:xfrm>
          <a:custGeom>
            <a:avLst/>
            <a:gdLst/>
            <a:ahLst/>
            <a:cxnLst>
              <a:cxn ang="0">
                <a:pos x="0" y="7"/>
              </a:cxn>
              <a:cxn ang="0">
                <a:pos x="64" y="51"/>
              </a:cxn>
              <a:cxn ang="0">
                <a:pos x="117" y="129"/>
              </a:cxn>
              <a:cxn ang="0">
                <a:pos x="162" y="210"/>
              </a:cxn>
              <a:cxn ang="0">
                <a:pos x="219" y="294"/>
              </a:cxn>
              <a:cxn ang="0">
                <a:pos x="282" y="336"/>
              </a:cxn>
              <a:cxn ang="0">
                <a:pos x="354" y="276"/>
              </a:cxn>
              <a:cxn ang="0">
                <a:pos x="468" y="78"/>
              </a:cxn>
              <a:cxn ang="0">
                <a:pos x="561" y="9"/>
              </a:cxn>
              <a:cxn ang="0">
                <a:pos x="648" y="66"/>
              </a:cxn>
              <a:cxn ang="0">
                <a:pos x="705" y="162"/>
              </a:cxn>
              <a:cxn ang="0">
                <a:pos x="786" y="297"/>
              </a:cxn>
              <a:cxn ang="0">
                <a:pos x="858" y="336"/>
              </a:cxn>
              <a:cxn ang="0">
                <a:pos x="942" y="246"/>
              </a:cxn>
              <a:cxn ang="0">
                <a:pos x="1029" y="87"/>
              </a:cxn>
              <a:cxn ang="0">
                <a:pos x="1116" y="6"/>
              </a:cxn>
              <a:cxn ang="0">
                <a:pos x="1206" y="48"/>
              </a:cxn>
              <a:cxn ang="0">
                <a:pos x="1295" y="194"/>
              </a:cxn>
            </a:cxnLst>
            <a:rect l="0" t="0" r="r" b="b"/>
            <a:pathLst>
              <a:path w="1295" h="344">
                <a:moveTo>
                  <a:pt x="0" y="7"/>
                </a:moveTo>
                <a:cubicBezTo>
                  <a:pt x="11" y="14"/>
                  <a:pt x="44" y="31"/>
                  <a:pt x="64" y="51"/>
                </a:cubicBezTo>
                <a:cubicBezTo>
                  <a:pt x="84" y="71"/>
                  <a:pt x="101" y="103"/>
                  <a:pt x="117" y="129"/>
                </a:cubicBezTo>
                <a:cubicBezTo>
                  <a:pt x="133" y="155"/>
                  <a:pt x="145" y="183"/>
                  <a:pt x="162" y="210"/>
                </a:cubicBezTo>
                <a:cubicBezTo>
                  <a:pt x="179" y="237"/>
                  <a:pt x="199" y="273"/>
                  <a:pt x="219" y="294"/>
                </a:cubicBezTo>
                <a:cubicBezTo>
                  <a:pt x="239" y="315"/>
                  <a:pt x="260" y="339"/>
                  <a:pt x="282" y="336"/>
                </a:cubicBezTo>
                <a:cubicBezTo>
                  <a:pt x="304" y="333"/>
                  <a:pt x="323" y="319"/>
                  <a:pt x="354" y="276"/>
                </a:cubicBezTo>
                <a:cubicBezTo>
                  <a:pt x="385" y="233"/>
                  <a:pt x="433" y="123"/>
                  <a:pt x="468" y="78"/>
                </a:cubicBezTo>
                <a:cubicBezTo>
                  <a:pt x="503" y="33"/>
                  <a:pt x="531" y="11"/>
                  <a:pt x="561" y="9"/>
                </a:cubicBezTo>
                <a:cubicBezTo>
                  <a:pt x="591" y="7"/>
                  <a:pt x="624" y="40"/>
                  <a:pt x="648" y="66"/>
                </a:cubicBezTo>
                <a:cubicBezTo>
                  <a:pt x="672" y="92"/>
                  <a:pt x="682" y="124"/>
                  <a:pt x="705" y="162"/>
                </a:cubicBezTo>
                <a:cubicBezTo>
                  <a:pt x="728" y="200"/>
                  <a:pt x="761" y="268"/>
                  <a:pt x="786" y="297"/>
                </a:cubicBezTo>
                <a:cubicBezTo>
                  <a:pt x="811" y="326"/>
                  <a:pt x="832" y="344"/>
                  <a:pt x="858" y="336"/>
                </a:cubicBezTo>
                <a:cubicBezTo>
                  <a:pt x="884" y="328"/>
                  <a:pt x="913" y="288"/>
                  <a:pt x="942" y="246"/>
                </a:cubicBezTo>
                <a:cubicBezTo>
                  <a:pt x="971" y="204"/>
                  <a:pt x="1000" y="127"/>
                  <a:pt x="1029" y="87"/>
                </a:cubicBezTo>
                <a:cubicBezTo>
                  <a:pt x="1058" y="47"/>
                  <a:pt x="1087" y="12"/>
                  <a:pt x="1116" y="6"/>
                </a:cubicBezTo>
                <a:cubicBezTo>
                  <a:pt x="1145" y="0"/>
                  <a:pt x="1176" y="17"/>
                  <a:pt x="1206" y="48"/>
                </a:cubicBezTo>
                <a:cubicBezTo>
                  <a:pt x="1236" y="79"/>
                  <a:pt x="1277" y="164"/>
                  <a:pt x="1295" y="194"/>
                </a:cubicBezTo>
              </a:path>
            </a:pathLst>
          </a:custGeom>
          <a:noFill/>
          <a:ln w="38100" cmpd="sng">
            <a:solidFill>
              <a:schemeClr val="accent2"/>
            </a:solidFill>
            <a:round/>
            <a:headEnd type="none" w="med" len="med"/>
            <a:tailEnd type="none" w="med" len="med"/>
          </a:ln>
          <a:effectLst/>
        </p:spPr>
        <p:txBody>
          <a:bodyPr/>
          <a:lstStyle/>
          <a:p>
            <a:endParaRPr lang="en-CA"/>
          </a:p>
        </p:txBody>
      </p:sp>
      <p:sp>
        <p:nvSpPr>
          <p:cNvPr id="18437" name="Line 5"/>
          <p:cNvSpPr>
            <a:spLocks noChangeShapeType="1"/>
          </p:cNvSpPr>
          <p:nvPr/>
        </p:nvSpPr>
        <p:spPr bwMode="auto">
          <a:xfrm flipV="1">
            <a:off x="6521450" y="4133850"/>
            <a:ext cx="0" cy="152400"/>
          </a:xfrm>
          <a:prstGeom prst="line">
            <a:avLst/>
          </a:prstGeom>
          <a:noFill/>
          <a:ln w="9525">
            <a:solidFill>
              <a:schemeClr val="accent2"/>
            </a:solidFill>
            <a:round/>
            <a:headEnd/>
            <a:tailEnd type="triangle" w="med" len="med"/>
          </a:ln>
          <a:effectLst/>
        </p:spPr>
        <p:txBody>
          <a:bodyPr/>
          <a:lstStyle/>
          <a:p>
            <a:endParaRPr lang="en-CA"/>
          </a:p>
        </p:txBody>
      </p:sp>
      <p:sp>
        <p:nvSpPr>
          <p:cNvPr id="18438" name="Line 6"/>
          <p:cNvSpPr>
            <a:spLocks noChangeShapeType="1"/>
          </p:cNvSpPr>
          <p:nvPr/>
        </p:nvSpPr>
        <p:spPr bwMode="auto">
          <a:xfrm flipV="1">
            <a:off x="6653213" y="4164013"/>
            <a:ext cx="0" cy="111125"/>
          </a:xfrm>
          <a:prstGeom prst="line">
            <a:avLst/>
          </a:prstGeom>
          <a:noFill/>
          <a:ln w="9525">
            <a:solidFill>
              <a:schemeClr val="accent2"/>
            </a:solidFill>
            <a:round/>
            <a:headEnd/>
            <a:tailEnd type="triangle" w="med" len="med"/>
          </a:ln>
          <a:effectLst/>
        </p:spPr>
        <p:txBody>
          <a:bodyPr/>
          <a:lstStyle/>
          <a:p>
            <a:endParaRPr lang="en-CA"/>
          </a:p>
        </p:txBody>
      </p:sp>
      <p:sp>
        <p:nvSpPr>
          <p:cNvPr id="18439" name="Line 7"/>
          <p:cNvSpPr>
            <a:spLocks noChangeShapeType="1"/>
          </p:cNvSpPr>
          <p:nvPr/>
        </p:nvSpPr>
        <p:spPr bwMode="auto">
          <a:xfrm flipV="1">
            <a:off x="6386513" y="4165600"/>
            <a:ext cx="0" cy="130175"/>
          </a:xfrm>
          <a:prstGeom prst="line">
            <a:avLst/>
          </a:prstGeom>
          <a:noFill/>
          <a:ln w="9525">
            <a:solidFill>
              <a:schemeClr val="accent2"/>
            </a:solidFill>
            <a:round/>
            <a:headEnd/>
            <a:tailEnd type="triangle" w="med" len="med"/>
          </a:ln>
          <a:effectLst/>
        </p:spPr>
        <p:txBody>
          <a:bodyPr/>
          <a:lstStyle/>
          <a:p>
            <a:endParaRPr lang="en-CA"/>
          </a:p>
        </p:txBody>
      </p:sp>
      <p:sp>
        <p:nvSpPr>
          <p:cNvPr id="18440" name="Line 8"/>
          <p:cNvSpPr>
            <a:spLocks noChangeShapeType="1"/>
          </p:cNvSpPr>
          <p:nvPr/>
        </p:nvSpPr>
        <p:spPr bwMode="auto">
          <a:xfrm flipV="1">
            <a:off x="8139113" y="4343400"/>
            <a:ext cx="762000" cy="0"/>
          </a:xfrm>
          <a:prstGeom prst="line">
            <a:avLst/>
          </a:prstGeom>
          <a:noFill/>
          <a:ln w="28575">
            <a:solidFill>
              <a:schemeClr val="accent2"/>
            </a:solidFill>
            <a:round/>
            <a:headEnd/>
            <a:tailEnd type="triangle" w="med" len="med"/>
          </a:ln>
          <a:effectLst/>
        </p:spPr>
        <p:txBody>
          <a:bodyPr/>
          <a:lstStyle/>
          <a:p>
            <a:endParaRPr lang="en-CA"/>
          </a:p>
        </p:txBody>
      </p:sp>
      <p:grpSp>
        <p:nvGrpSpPr>
          <p:cNvPr id="2" name="Group 9"/>
          <p:cNvGrpSpPr>
            <a:grpSpLocks/>
          </p:cNvGrpSpPr>
          <p:nvPr/>
        </p:nvGrpSpPr>
        <p:grpSpPr bwMode="auto">
          <a:xfrm rot="10800000">
            <a:off x="6985000" y="4267200"/>
            <a:ext cx="239713" cy="161925"/>
            <a:chOff x="1795" y="2600"/>
            <a:chExt cx="168" cy="102"/>
          </a:xfrm>
        </p:grpSpPr>
        <p:sp>
          <p:nvSpPr>
            <p:cNvPr id="18442" name="Line 10"/>
            <p:cNvSpPr>
              <a:spLocks noChangeShapeType="1"/>
            </p:cNvSpPr>
            <p:nvPr/>
          </p:nvSpPr>
          <p:spPr bwMode="auto">
            <a:xfrm flipV="1">
              <a:off x="1880" y="2600"/>
              <a:ext cx="0" cy="96"/>
            </a:xfrm>
            <a:prstGeom prst="line">
              <a:avLst/>
            </a:prstGeom>
            <a:noFill/>
            <a:ln w="9525">
              <a:solidFill>
                <a:schemeClr val="accent2"/>
              </a:solidFill>
              <a:round/>
              <a:headEnd/>
              <a:tailEnd type="triangle" w="med" len="med"/>
            </a:ln>
            <a:effectLst/>
          </p:spPr>
          <p:txBody>
            <a:bodyPr/>
            <a:lstStyle/>
            <a:p>
              <a:endParaRPr lang="en-CA"/>
            </a:p>
          </p:txBody>
        </p:sp>
        <p:sp>
          <p:nvSpPr>
            <p:cNvPr id="18443" name="Line 11"/>
            <p:cNvSpPr>
              <a:spLocks noChangeShapeType="1"/>
            </p:cNvSpPr>
            <p:nvPr/>
          </p:nvSpPr>
          <p:spPr bwMode="auto">
            <a:xfrm flipV="1">
              <a:off x="1963" y="2619"/>
              <a:ext cx="0" cy="70"/>
            </a:xfrm>
            <a:prstGeom prst="line">
              <a:avLst/>
            </a:prstGeom>
            <a:noFill/>
            <a:ln w="9525">
              <a:solidFill>
                <a:schemeClr val="accent2"/>
              </a:solidFill>
              <a:round/>
              <a:headEnd/>
              <a:tailEnd type="triangle" w="med" len="med"/>
            </a:ln>
            <a:effectLst/>
          </p:spPr>
          <p:txBody>
            <a:bodyPr/>
            <a:lstStyle/>
            <a:p>
              <a:endParaRPr lang="en-CA"/>
            </a:p>
          </p:txBody>
        </p:sp>
        <p:sp>
          <p:nvSpPr>
            <p:cNvPr id="18444" name="Line 12"/>
            <p:cNvSpPr>
              <a:spLocks noChangeShapeType="1"/>
            </p:cNvSpPr>
            <p:nvPr/>
          </p:nvSpPr>
          <p:spPr bwMode="auto">
            <a:xfrm flipV="1">
              <a:off x="1795" y="2620"/>
              <a:ext cx="0" cy="82"/>
            </a:xfrm>
            <a:prstGeom prst="line">
              <a:avLst/>
            </a:prstGeom>
            <a:noFill/>
            <a:ln w="9525">
              <a:solidFill>
                <a:schemeClr val="accent2"/>
              </a:solidFill>
              <a:round/>
              <a:headEnd/>
              <a:tailEnd type="triangle" w="med" len="med"/>
            </a:ln>
            <a:effectLst/>
          </p:spPr>
          <p:txBody>
            <a:bodyPr/>
            <a:lstStyle/>
            <a:p>
              <a:endParaRPr lang="en-CA"/>
            </a:p>
          </p:txBody>
        </p:sp>
      </p:grpSp>
      <p:grpSp>
        <p:nvGrpSpPr>
          <p:cNvPr id="3" name="Group 13"/>
          <p:cNvGrpSpPr>
            <a:grpSpLocks/>
          </p:cNvGrpSpPr>
          <p:nvPr/>
        </p:nvGrpSpPr>
        <p:grpSpPr bwMode="auto">
          <a:xfrm rot="10800000">
            <a:off x="5842000" y="4265613"/>
            <a:ext cx="239713" cy="161925"/>
            <a:chOff x="1795" y="2600"/>
            <a:chExt cx="168" cy="102"/>
          </a:xfrm>
        </p:grpSpPr>
        <p:sp>
          <p:nvSpPr>
            <p:cNvPr id="18446" name="Line 14"/>
            <p:cNvSpPr>
              <a:spLocks noChangeShapeType="1"/>
            </p:cNvSpPr>
            <p:nvPr/>
          </p:nvSpPr>
          <p:spPr bwMode="auto">
            <a:xfrm flipV="1">
              <a:off x="1880" y="2600"/>
              <a:ext cx="0" cy="96"/>
            </a:xfrm>
            <a:prstGeom prst="line">
              <a:avLst/>
            </a:prstGeom>
            <a:noFill/>
            <a:ln w="9525">
              <a:solidFill>
                <a:schemeClr val="accent2"/>
              </a:solidFill>
              <a:round/>
              <a:headEnd/>
              <a:tailEnd type="triangle" w="med" len="med"/>
            </a:ln>
            <a:effectLst/>
          </p:spPr>
          <p:txBody>
            <a:bodyPr/>
            <a:lstStyle/>
            <a:p>
              <a:endParaRPr lang="en-CA"/>
            </a:p>
          </p:txBody>
        </p:sp>
        <p:sp>
          <p:nvSpPr>
            <p:cNvPr id="18447" name="Line 15"/>
            <p:cNvSpPr>
              <a:spLocks noChangeShapeType="1"/>
            </p:cNvSpPr>
            <p:nvPr/>
          </p:nvSpPr>
          <p:spPr bwMode="auto">
            <a:xfrm flipV="1">
              <a:off x="1963" y="2619"/>
              <a:ext cx="0" cy="70"/>
            </a:xfrm>
            <a:prstGeom prst="line">
              <a:avLst/>
            </a:prstGeom>
            <a:noFill/>
            <a:ln w="9525">
              <a:solidFill>
                <a:schemeClr val="accent2"/>
              </a:solidFill>
              <a:round/>
              <a:headEnd/>
              <a:tailEnd type="triangle" w="med" len="med"/>
            </a:ln>
            <a:effectLst/>
          </p:spPr>
          <p:txBody>
            <a:bodyPr/>
            <a:lstStyle/>
            <a:p>
              <a:endParaRPr lang="en-CA"/>
            </a:p>
          </p:txBody>
        </p:sp>
        <p:sp>
          <p:nvSpPr>
            <p:cNvPr id="18448" name="Line 16"/>
            <p:cNvSpPr>
              <a:spLocks noChangeShapeType="1"/>
            </p:cNvSpPr>
            <p:nvPr/>
          </p:nvSpPr>
          <p:spPr bwMode="auto">
            <a:xfrm flipV="1">
              <a:off x="1795" y="2620"/>
              <a:ext cx="0" cy="82"/>
            </a:xfrm>
            <a:prstGeom prst="line">
              <a:avLst/>
            </a:prstGeom>
            <a:noFill/>
            <a:ln w="9525">
              <a:solidFill>
                <a:schemeClr val="accent2"/>
              </a:solidFill>
              <a:round/>
              <a:headEnd/>
              <a:tailEnd type="triangle" w="med" len="med"/>
            </a:ln>
            <a:effectLst/>
          </p:spPr>
          <p:txBody>
            <a:bodyPr/>
            <a:lstStyle/>
            <a:p>
              <a:endParaRPr lang="en-CA"/>
            </a:p>
          </p:txBody>
        </p:sp>
      </p:grpSp>
      <p:grpSp>
        <p:nvGrpSpPr>
          <p:cNvPr id="4" name="Group 17"/>
          <p:cNvGrpSpPr>
            <a:grpSpLocks/>
          </p:cNvGrpSpPr>
          <p:nvPr/>
        </p:nvGrpSpPr>
        <p:grpSpPr bwMode="auto">
          <a:xfrm>
            <a:off x="7561263" y="4127500"/>
            <a:ext cx="239712" cy="161925"/>
            <a:chOff x="1795" y="2600"/>
            <a:chExt cx="168" cy="102"/>
          </a:xfrm>
        </p:grpSpPr>
        <p:sp>
          <p:nvSpPr>
            <p:cNvPr id="18450" name="Line 18"/>
            <p:cNvSpPr>
              <a:spLocks noChangeShapeType="1"/>
            </p:cNvSpPr>
            <p:nvPr/>
          </p:nvSpPr>
          <p:spPr bwMode="auto">
            <a:xfrm flipV="1">
              <a:off x="1880" y="2600"/>
              <a:ext cx="0" cy="96"/>
            </a:xfrm>
            <a:prstGeom prst="line">
              <a:avLst/>
            </a:prstGeom>
            <a:noFill/>
            <a:ln w="9525">
              <a:solidFill>
                <a:schemeClr val="accent2"/>
              </a:solidFill>
              <a:round/>
              <a:headEnd/>
              <a:tailEnd type="triangle" w="med" len="med"/>
            </a:ln>
            <a:effectLst/>
          </p:spPr>
          <p:txBody>
            <a:bodyPr/>
            <a:lstStyle/>
            <a:p>
              <a:endParaRPr lang="en-CA"/>
            </a:p>
          </p:txBody>
        </p:sp>
        <p:sp>
          <p:nvSpPr>
            <p:cNvPr id="18451" name="Line 19"/>
            <p:cNvSpPr>
              <a:spLocks noChangeShapeType="1"/>
            </p:cNvSpPr>
            <p:nvPr/>
          </p:nvSpPr>
          <p:spPr bwMode="auto">
            <a:xfrm flipV="1">
              <a:off x="1963" y="2619"/>
              <a:ext cx="0" cy="70"/>
            </a:xfrm>
            <a:prstGeom prst="line">
              <a:avLst/>
            </a:prstGeom>
            <a:noFill/>
            <a:ln w="9525">
              <a:solidFill>
                <a:schemeClr val="accent2"/>
              </a:solidFill>
              <a:round/>
              <a:headEnd/>
              <a:tailEnd type="triangle" w="med" len="med"/>
            </a:ln>
            <a:effectLst/>
          </p:spPr>
          <p:txBody>
            <a:bodyPr/>
            <a:lstStyle/>
            <a:p>
              <a:endParaRPr lang="en-CA"/>
            </a:p>
          </p:txBody>
        </p:sp>
        <p:sp>
          <p:nvSpPr>
            <p:cNvPr id="18452" name="Line 20"/>
            <p:cNvSpPr>
              <a:spLocks noChangeShapeType="1"/>
            </p:cNvSpPr>
            <p:nvPr/>
          </p:nvSpPr>
          <p:spPr bwMode="auto">
            <a:xfrm flipV="1">
              <a:off x="1795" y="2620"/>
              <a:ext cx="0" cy="82"/>
            </a:xfrm>
            <a:prstGeom prst="line">
              <a:avLst/>
            </a:prstGeom>
            <a:noFill/>
            <a:ln w="9525">
              <a:solidFill>
                <a:schemeClr val="accent2"/>
              </a:solidFill>
              <a:round/>
              <a:headEnd/>
              <a:tailEnd type="triangle" w="med" len="med"/>
            </a:ln>
            <a:effectLst/>
          </p:spPr>
          <p:txBody>
            <a:bodyPr/>
            <a:lstStyle/>
            <a:p>
              <a:endParaRPr lang="en-CA"/>
            </a:p>
          </p:txBody>
        </p:sp>
      </p:grpSp>
      <p:sp>
        <p:nvSpPr>
          <p:cNvPr id="18454" name="Rectangle 22"/>
          <p:cNvSpPr>
            <a:spLocks noChangeArrowheads="1"/>
          </p:cNvSpPr>
          <p:nvPr/>
        </p:nvSpPr>
        <p:spPr bwMode="auto">
          <a:xfrm>
            <a:off x="7880350" y="3700463"/>
            <a:ext cx="1225550" cy="669925"/>
          </a:xfrm>
          <a:prstGeom prst="rect">
            <a:avLst/>
          </a:prstGeom>
          <a:noFill/>
          <a:ln w="9525">
            <a:noFill/>
            <a:miter lim="800000"/>
            <a:headEnd/>
            <a:tailEnd/>
          </a:ln>
          <a:effectLst/>
        </p:spPr>
        <p:txBody>
          <a:bodyPr>
            <a:spAutoFit/>
          </a:bodyPr>
          <a:lstStyle/>
          <a:p>
            <a:pPr algn="ctr"/>
            <a:r>
              <a:rPr lang="en-US" sz="1400">
                <a:solidFill>
                  <a:schemeClr val="accent2"/>
                </a:solidFill>
                <a:sym typeface="Symbol" pitchFamily="18" charset="2"/>
              </a:rPr>
              <a:t>(momentum)</a:t>
            </a:r>
          </a:p>
          <a:p>
            <a:pPr algn="ctr"/>
            <a:r>
              <a:rPr lang="en-US" sz="2400">
                <a:solidFill>
                  <a:schemeClr val="accent2"/>
                </a:solidFill>
                <a:sym typeface="Symbol" pitchFamily="18" charset="2"/>
              </a:rPr>
              <a:t>p</a:t>
            </a:r>
          </a:p>
        </p:txBody>
      </p:sp>
      <p:sp>
        <p:nvSpPr>
          <p:cNvPr id="18456" name="Rectangle 24"/>
          <p:cNvSpPr>
            <a:spLocks noChangeArrowheads="1"/>
          </p:cNvSpPr>
          <p:nvPr/>
        </p:nvSpPr>
        <p:spPr bwMode="auto">
          <a:xfrm>
            <a:off x="6535738" y="4495800"/>
            <a:ext cx="1198562" cy="669925"/>
          </a:xfrm>
          <a:prstGeom prst="rect">
            <a:avLst/>
          </a:prstGeom>
          <a:noFill/>
          <a:ln w="9525">
            <a:noFill/>
            <a:miter lim="800000"/>
            <a:headEnd/>
            <a:tailEnd/>
          </a:ln>
          <a:effectLst/>
        </p:spPr>
        <p:txBody>
          <a:bodyPr wrap="none">
            <a:spAutoFit/>
          </a:bodyPr>
          <a:lstStyle/>
          <a:p>
            <a:pPr algn="ctr"/>
            <a:r>
              <a:rPr lang="en-US" sz="2400">
                <a:solidFill>
                  <a:schemeClr val="accent2"/>
                </a:solidFill>
                <a:sym typeface="Symbol" pitchFamily="18" charset="2"/>
              </a:rPr>
              <a:t></a:t>
            </a:r>
          </a:p>
          <a:p>
            <a:pPr algn="ctr"/>
            <a:r>
              <a:rPr lang="en-US" sz="1400">
                <a:solidFill>
                  <a:schemeClr val="accent2"/>
                </a:solidFill>
                <a:sym typeface="Symbol" pitchFamily="18" charset="2"/>
              </a:rPr>
              <a:t>(wavelength)</a:t>
            </a:r>
          </a:p>
        </p:txBody>
      </p:sp>
      <p:sp>
        <p:nvSpPr>
          <p:cNvPr id="18457" name="Line 25"/>
          <p:cNvSpPr>
            <a:spLocks noChangeShapeType="1"/>
          </p:cNvSpPr>
          <p:nvPr/>
        </p:nvSpPr>
        <p:spPr bwMode="auto">
          <a:xfrm flipV="1">
            <a:off x="6538913" y="4572000"/>
            <a:ext cx="1143000" cy="0"/>
          </a:xfrm>
          <a:prstGeom prst="line">
            <a:avLst/>
          </a:prstGeom>
          <a:noFill/>
          <a:ln w="28575">
            <a:solidFill>
              <a:schemeClr val="accent2"/>
            </a:solidFill>
            <a:round/>
            <a:headEnd type="triangle" w="med" len="med"/>
            <a:tailEnd type="triangle" w="med" len="med"/>
          </a:ln>
          <a:effectLst/>
        </p:spPr>
        <p:txBody>
          <a:bodyPr/>
          <a:lstStyle/>
          <a:p>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4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4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43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44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45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45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45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435">
                                            <p:txEl>
                                              <p:pRg st="3" end="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8435">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4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uiExpand="1" build="p"/>
      <p:bldP spid="18436" grpId="0" uiExpand="1" animBg="1"/>
      <p:bldP spid="18437" grpId="0" uiExpand="1" animBg="1"/>
      <p:bldP spid="18438" grpId="0" uiExpand="1" animBg="1"/>
      <p:bldP spid="18439" grpId="0" uiExpand="1" animBg="1"/>
      <p:bldP spid="18440" grpId="0" uiExpand="1" animBg="1"/>
      <p:bldP spid="18454" grpId="0" uiExpand="1"/>
      <p:bldP spid="18456" grpId="0" uiExpand="1"/>
      <p:bldP spid="18457" grpId="0" uiExpan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F1AFD7E3-35CB-4CFA-9EE1-1E8718A4EDA4}" type="slidenum">
              <a:rPr lang="en-US"/>
              <a:pPr/>
              <a:t>37</a:t>
            </a:fld>
            <a:endParaRPr lang="en-US"/>
          </a:p>
        </p:txBody>
      </p:sp>
      <p:sp>
        <p:nvSpPr>
          <p:cNvPr id="19459" name="Rectangle 3"/>
          <p:cNvSpPr>
            <a:spLocks noGrp="1" noChangeArrowheads="1"/>
          </p:cNvSpPr>
          <p:nvPr>
            <p:ph type="body" idx="1"/>
          </p:nvPr>
        </p:nvSpPr>
        <p:spPr>
          <a:xfrm>
            <a:off x="457200" y="3475038"/>
            <a:ext cx="8229600" cy="3154362"/>
          </a:xfrm>
        </p:spPr>
        <p:txBody>
          <a:bodyPr/>
          <a:lstStyle/>
          <a:p>
            <a:pPr marL="609600" indent="-609600">
              <a:lnSpc>
                <a:spcPct val="90000"/>
              </a:lnSpc>
              <a:buFontTx/>
              <a:buNone/>
            </a:pPr>
            <a:r>
              <a:rPr lang="en-US" sz="2400"/>
              <a:t>	</a:t>
            </a:r>
            <a:endParaRPr lang="en-US" sz="2400">
              <a:sym typeface="Symbol" pitchFamily="18" charset="2"/>
            </a:endParaRPr>
          </a:p>
          <a:p>
            <a:pPr marL="990600" lvl="1" indent="-533400">
              <a:lnSpc>
                <a:spcPct val="90000"/>
              </a:lnSpc>
              <a:buFontTx/>
              <a:buAutoNum type="alphaUcPeriod"/>
            </a:pPr>
            <a:r>
              <a:rPr lang="en-US" sz="2400">
                <a:sym typeface="Symbol" pitchFamily="18" charset="2"/>
              </a:rPr>
              <a:t>L = n</a:t>
            </a:r>
            <a:r>
              <a:rPr lang="en-US" sz="2400">
                <a:sym typeface="MT Extra" pitchFamily="18" charset="2"/>
              </a:rPr>
              <a:t>/r</a:t>
            </a:r>
          </a:p>
          <a:p>
            <a:pPr marL="990600" lvl="1" indent="-533400">
              <a:lnSpc>
                <a:spcPct val="90000"/>
              </a:lnSpc>
              <a:buFontTx/>
              <a:buAutoNum type="alphaUcPeriod"/>
            </a:pPr>
            <a:r>
              <a:rPr lang="en-US" sz="2400">
                <a:sym typeface="Symbol" pitchFamily="18" charset="2"/>
              </a:rPr>
              <a:t>L = n</a:t>
            </a:r>
            <a:r>
              <a:rPr lang="en-US" sz="2400">
                <a:sym typeface="MT Extra" pitchFamily="18" charset="2"/>
              </a:rPr>
              <a:t></a:t>
            </a:r>
          </a:p>
          <a:p>
            <a:pPr marL="990600" lvl="1" indent="-533400">
              <a:lnSpc>
                <a:spcPct val="90000"/>
              </a:lnSpc>
              <a:buFontTx/>
              <a:buAutoNum type="alphaUcPeriod"/>
            </a:pPr>
            <a:r>
              <a:rPr lang="en-US" sz="2400">
                <a:sym typeface="Symbol" pitchFamily="18" charset="2"/>
              </a:rPr>
              <a:t>L = n</a:t>
            </a:r>
            <a:r>
              <a:rPr lang="en-US" sz="2400">
                <a:sym typeface="MT Extra" pitchFamily="18" charset="2"/>
              </a:rPr>
              <a:t>/2</a:t>
            </a:r>
          </a:p>
          <a:p>
            <a:pPr marL="990600" lvl="1" indent="-533400">
              <a:lnSpc>
                <a:spcPct val="90000"/>
              </a:lnSpc>
              <a:buFontTx/>
              <a:buAutoNum type="alphaUcPeriod"/>
            </a:pPr>
            <a:r>
              <a:rPr lang="en-US" sz="2400">
                <a:sym typeface="Symbol" pitchFamily="18" charset="2"/>
              </a:rPr>
              <a:t>L = 2n</a:t>
            </a:r>
            <a:r>
              <a:rPr lang="en-US" sz="2400">
                <a:sym typeface="MT Extra" pitchFamily="18" charset="2"/>
              </a:rPr>
              <a:t>/r</a:t>
            </a:r>
          </a:p>
          <a:p>
            <a:pPr marL="990600" lvl="1" indent="-533400">
              <a:lnSpc>
                <a:spcPct val="90000"/>
              </a:lnSpc>
              <a:buFontTx/>
              <a:buAutoNum type="alphaUcPeriod"/>
            </a:pPr>
            <a:r>
              <a:rPr lang="en-US" sz="2400">
                <a:sym typeface="Symbol" pitchFamily="18" charset="2"/>
              </a:rPr>
              <a:t>L = n</a:t>
            </a:r>
            <a:r>
              <a:rPr lang="en-US" sz="2400">
                <a:sym typeface="MT Extra" pitchFamily="18" charset="2"/>
              </a:rPr>
              <a:t>/2r</a:t>
            </a:r>
            <a:endParaRPr lang="en-US" sz="2400">
              <a:sym typeface="Symbol" pitchFamily="18" charset="2"/>
            </a:endParaRPr>
          </a:p>
          <a:p>
            <a:pPr marL="609600" indent="-609600">
              <a:lnSpc>
                <a:spcPct val="90000"/>
              </a:lnSpc>
              <a:buFontTx/>
              <a:buNone/>
            </a:pPr>
            <a:endParaRPr lang="en-US" sz="2400">
              <a:sym typeface="MT Extra" pitchFamily="18" charset="2"/>
            </a:endParaRPr>
          </a:p>
          <a:p>
            <a:pPr marL="609600" indent="-609600">
              <a:lnSpc>
                <a:spcPct val="90000"/>
              </a:lnSpc>
              <a:buFontTx/>
              <a:buNone/>
            </a:pPr>
            <a:r>
              <a:rPr lang="en-US" sz="2400">
                <a:sym typeface="MT Extra" pitchFamily="18" charset="2"/>
              </a:rPr>
              <a:t>	(Recall:  = h/</a:t>
            </a:r>
            <a:r>
              <a:rPr lang="en-US" sz="2400"/>
              <a:t>2</a:t>
            </a:r>
            <a:r>
              <a:rPr lang="en-US" sz="2400">
                <a:sym typeface="Symbol" pitchFamily="18" charset="2"/>
              </a:rPr>
              <a:t>)</a:t>
            </a:r>
          </a:p>
        </p:txBody>
      </p:sp>
      <p:sp>
        <p:nvSpPr>
          <p:cNvPr id="19461" name="Rectangle 5"/>
          <p:cNvSpPr>
            <a:spLocks noChangeArrowheads="1"/>
          </p:cNvSpPr>
          <p:nvPr/>
        </p:nvSpPr>
        <p:spPr bwMode="auto">
          <a:xfrm>
            <a:off x="478970" y="1041400"/>
            <a:ext cx="8436429" cy="1421928"/>
          </a:xfrm>
          <a:prstGeom prst="rect">
            <a:avLst/>
          </a:prstGeom>
          <a:noFill/>
          <a:ln w="9525">
            <a:noFill/>
            <a:miter lim="800000"/>
            <a:headEnd/>
            <a:tailEnd/>
          </a:ln>
          <a:effectLst/>
        </p:spPr>
        <p:txBody>
          <a:bodyPr wrap="square">
            <a:spAutoFit/>
          </a:bodyPr>
          <a:lstStyle/>
          <a:p>
            <a:pPr>
              <a:lnSpc>
                <a:spcPct val="90000"/>
              </a:lnSpc>
              <a:spcBef>
                <a:spcPct val="20000"/>
              </a:spcBef>
            </a:pPr>
            <a:r>
              <a:rPr lang="en-US" dirty="0"/>
              <a:t>Given the </a:t>
            </a:r>
            <a:r>
              <a:rPr lang="en-US" dirty="0" err="1"/>
              <a:t>deBroglie</a:t>
            </a:r>
            <a:r>
              <a:rPr lang="en-US" dirty="0"/>
              <a:t> wavelength (</a:t>
            </a:r>
            <a:r>
              <a:rPr lang="en-US" b="1" dirty="0">
                <a:sym typeface="Symbol" pitchFamily="18" charset="2"/>
              </a:rPr>
              <a:t>=h/p</a:t>
            </a:r>
            <a:r>
              <a:rPr lang="en-US" dirty="0">
                <a:sym typeface="Symbol" pitchFamily="18" charset="2"/>
              </a:rPr>
              <a:t>) </a:t>
            </a:r>
            <a:r>
              <a:rPr lang="en-US" dirty="0" smtClean="0">
                <a:sym typeface="Symbol" pitchFamily="18" charset="2"/>
              </a:rPr>
              <a:t> </a:t>
            </a:r>
            <a:r>
              <a:rPr lang="en-US" dirty="0">
                <a:sym typeface="Symbol" pitchFamily="18" charset="2"/>
              </a:rPr>
              <a:t>and the condition for standing waves on a ring (</a:t>
            </a:r>
            <a:r>
              <a:rPr lang="en-US" b="1" dirty="0"/>
              <a:t>2</a:t>
            </a:r>
            <a:r>
              <a:rPr lang="en-US" b="1" dirty="0">
                <a:sym typeface="Symbol" pitchFamily="18" charset="2"/>
              </a:rPr>
              <a:t>r = n</a:t>
            </a:r>
            <a:r>
              <a:rPr lang="en-US" dirty="0">
                <a:sym typeface="Symbol" pitchFamily="18" charset="2"/>
              </a:rPr>
              <a:t>), what can you say about the angular momentum L of an electron if it is a </a:t>
            </a:r>
            <a:r>
              <a:rPr lang="en-US" dirty="0" err="1">
                <a:sym typeface="Symbol" pitchFamily="18" charset="2"/>
              </a:rPr>
              <a:t>deBroglie</a:t>
            </a:r>
            <a:r>
              <a:rPr lang="en-US" dirty="0">
                <a:sym typeface="Symbol" pitchFamily="18" charset="2"/>
              </a:rPr>
              <a:t> wave?</a:t>
            </a:r>
          </a:p>
        </p:txBody>
      </p:sp>
      <p:sp>
        <p:nvSpPr>
          <p:cNvPr id="19462" name="Text Box 6"/>
          <p:cNvSpPr txBox="1">
            <a:spLocks noChangeArrowheads="1"/>
          </p:cNvSpPr>
          <p:nvPr/>
        </p:nvSpPr>
        <p:spPr bwMode="auto">
          <a:xfrm>
            <a:off x="3963988" y="4198938"/>
            <a:ext cx="3108325" cy="671512"/>
          </a:xfrm>
          <a:prstGeom prst="rect">
            <a:avLst/>
          </a:prstGeom>
          <a:noFill/>
          <a:ln w="9525">
            <a:noFill/>
            <a:miter lim="800000"/>
            <a:headEnd/>
            <a:tailEnd/>
          </a:ln>
          <a:effectLst/>
        </p:spPr>
        <p:txBody>
          <a:bodyPr>
            <a:spAutoFit/>
          </a:bodyPr>
          <a:lstStyle/>
          <a:p>
            <a:pPr>
              <a:spcBef>
                <a:spcPct val="50000"/>
              </a:spcBef>
            </a:pPr>
            <a:r>
              <a:rPr lang="en-US">
                <a:solidFill>
                  <a:schemeClr val="accent2"/>
                </a:solidFill>
              </a:rPr>
              <a:t>L = angular momentum = pr </a:t>
            </a:r>
            <a:r>
              <a:rPr lang="en-US" sz="2000">
                <a:solidFill>
                  <a:schemeClr val="accent2"/>
                </a:solidFill>
              </a:rPr>
              <a:t>p = momentum = mv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59">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459">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459">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3" presetClass="emph" presetSubtype="2" fill="hold" nodeType="clickEffect">
                                  <p:stCondLst>
                                    <p:cond delay="0"/>
                                  </p:stCondLst>
                                  <p:childTnLst>
                                    <p:animClr clrSpc="rgb" dir="cw">
                                      <p:cBhvr override="childStyle">
                                        <p:cTn id="28" dur="500" fill="hold"/>
                                        <p:tgtEl>
                                          <p:spTgt spid="19459">
                                            <p:txEl>
                                              <p:pRg st="2" end="2"/>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P spid="1946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3471C76A-CB36-46E4-AD57-56482D9F5EE7}" type="slidenum">
              <a:rPr lang="en-US"/>
              <a:pPr/>
              <a:t>38</a:t>
            </a:fld>
            <a:endParaRPr lang="en-US"/>
          </a:p>
        </p:txBody>
      </p:sp>
      <p:sp>
        <p:nvSpPr>
          <p:cNvPr id="35843" name="Rectangle 3"/>
          <p:cNvSpPr>
            <a:spLocks noGrp="1" noChangeArrowheads="1"/>
          </p:cNvSpPr>
          <p:nvPr>
            <p:ph type="body" idx="1"/>
          </p:nvPr>
        </p:nvSpPr>
        <p:spPr>
          <a:xfrm>
            <a:off x="471714" y="772886"/>
            <a:ext cx="8229600" cy="4743450"/>
          </a:xfrm>
        </p:spPr>
        <p:txBody>
          <a:bodyPr/>
          <a:lstStyle/>
          <a:p>
            <a:pPr>
              <a:lnSpc>
                <a:spcPct val="90000"/>
              </a:lnSpc>
              <a:buNone/>
            </a:pPr>
            <a:r>
              <a:rPr lang="en-US" sz="2800" dirty="0"/>
              <a:t>Substituting the </a:t>
            </a:r>
            <a:r>
              <a:rPr lang="en-US" sz="2800" dirty="0" err="1"/>
              <a:t>deBroglie</a:t>
            </a:r>
            <a:r>
              <a:rPr lang="en-US" sz="2800" dirty="0"/>
              <a:t> wavelength (</a:t>
            </a:r>
            <a:r>
              <a:rPr lang="en-US" sz="2800" dirty="0">
                <a:sym typeface="Symbol" pitchFamily="18" charset="2"/>
              </a:rPr>
              <a:t>=h/p) into the condition for standing waves (</a:t>
            </a:r>
            <a:r>
              <a:rPr lang="en-US" sz="2800" dirty="0"/>
              <a:t>2</a:t>
            </a:r>
            <a:r>
              <a:rPr lang="en-US" sz="2800" dirty="0">
                <a:sym typeface="Symbol" pitchFamily="18" charset="2"/>
              </a:rPr>
              <a:t>r = n), gives:</a:t>
            </a:r>
          </a:p>
          <a:p>
            <a:pPr algn="ctr">
              <a:lnSpc>
                <a:spcPct val="90000"/>
              </a:lnSpc>
              <a:buFontTx/>
              <a:buNone/>
            </a:pPr>
            <a:r>
              <a:rPr lang="en-US" sz="2800" dirty="0"/>
              <a:t>2</a:t>
            </a:r>
            <a:r>
              <a:rPr lang="en-US" sz="2800" dirty="0">
                <a:sym typeface="Symbol" pitchFamily="18" charset="2"/>
              </a:rPr>
              <a:t>r = </a:t>
            </a:r>
            <a:r>
              <a:rPr lang="en-US" sz="2800" dirty="0" err="1">
                <a:sym typeface="Symbol" pitchFamily="18" charset="2"/>
              </a:rPr>
              <a:t>nh</a:t>
            </a:r>
            <a:r>
              <a:rPr lang="en-US" sz="2800" dirty="0">
                <a:sym typeface="Symbol" pitchFamily="18" charset="2"/>
              </a:rPr>
              <a:t>/p</a:t>
            </a:r>
          </a:p>
          <a:p>
            <a:pPr>
              <a:lnSpc>
                <a:spcPct val="90000"/>
              </a:lnSpc>
              <a:buNone/>
            </a:pPr>
            <a:r>
              <a:rPr lang="en-US" sz="2800" dirty="0">
                <a:sym typeface="Symbol" pitchFamily="18" charset="2"/>
              </a:rPr>
              <a:t>Or, rearranging:</a:t>
            </a:r>
          </a:p>
          <a:p>
            <a:pPr algn="ctr">
              <a:lnSpc>
                <a:spcPct val="90000"/>
              </a:lnSpc>
              <a:buFontTx/>
              <a:buNone/>
            </a:pPr>
            <a:r>
              <a:rPr lang="en-US" sz="2800" dirty="0">
                <a:sym typeface="Symbol" pitchFamily="18" charset="2"/>
              </a:rPr>
              <a:t>pr = </a:t>
            </a:r>
            <a:r>
              <a:rPr lang="en-US" sz="2800" dirty="0" err="1">
                <a:sym typeface="Symbol" pitchFamily="18" charset="2"/>
              </a:rPr>
              <a:t>nh</a:t>
            </a:r>
            <a:r>
              <a:rPr lang="en-US" sz="2800" dirty="0">
                <a:sym typeface="Symbol" pitchFamily="18" charset="2"/>
              </a:rPr>
              <a:t>/</a:t>
            </a:r>
            <a:r>
              <a:rPr lang="en-US" sz="2800" dirty="0"/>
              <a:t>2</a:t>
            </a:r>
            <a:r>
              <a:rPr lang="en-US" sz="2800" dirty="0">
                <a:sym typeface="Symbol" pitchFamily="18" charset="2"/>
              </a:rPr>
              <a:t></a:t>
            </a:r>
          </a:p>
          <a:p>
            <a:pPr algn="ctr">
              <a:lnSpc>
                <a:spcPct val="90000"/>
              </a:lnSpc>
              <a:buFontTx/>
              <a:buNone/>
            </a:pPr>
            <a:r>
              <a:rPr lang="en-US" sz="2800" dirty="0">
                <a:sym typeface="Symbol" pitchFamily="18" charset="2"/>
              </a:rPr>
              <a:t>L = n</a:t>
            </a:r>
            <a:r>
              <a:rPr lang="en-US" sz="2800" dirty="0">
                <a:sym typeface="MT Extra" pitchFamily="18" charset="2"/>
              </a:rPr>
              <a:t></a:t>
            </a:r>
          </a:p>
          <a:p>
            <a:pPr>
              <a:lnSpc>
                <a:spcPct val="90000"/>
              </a:lnSpc>
              <a:buNone/>
            </a:pPr>
            <a:r>
              <a:rPr lang="en-US" sz="2800" dirty="0" err="1">
                <a:sym typeface="MT Extra" pitchFamily="18" charset="2"/>
              </a:rPr>
              <a:t>deBroglie</a:t>
            </a:r>
            <a:r>
              <a:rPr lang="en-US" sz="2800" dirty="0">
                <a:sym typeface="MT Extra" pitchFamily="18" charset="2"/>
              </a:rPr>
              <a:t> EXPLAINS quantization of angular momentum, and therefore EXPLAINS quantization of energy!</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DFE9DA5-B264-4F8B-9172-56399343F18F}" type="slidenum">
              <a:rPr lang="en-US"/>
              <a:pPr/>
              <a:t>39</a:t>
            </a:fld>
            <a:endParaRPr lang="en-US"/>
          </a:p>
        </p:txBody>
      </p:sp>
      <p:sp>
        <p:nvSpPr>
          <p:cNvPr id="32770" name="Rectangle 2"/>
          <p:cNvSpPr>
            <a:spLocks noGrp="1" noChangeArrowheads="1"/>
          </p:cNvSpPr>
          <p:nvPr>
            <p:ph type="title"/>
          </p:nvPr>
        </p:nvSpPr>
        <p:spPr/>
        <p:txBody>
          <a:bodyPr/>
          <a:lstStyle/>
          <a:p>
            <a:r>
              <a:rPr lang="en-US"/>
              <a:t>deBroglie Waves</a:t>
            </a:r>
          </a:p>
        </p:txBody>
      </p:sp>
      <p:sp>
        <p:nvSpPr>
          <p:cNvPr id="32771" name="Rectangle 3"/>
          <p:cNvSpPr>
            <a:spLocks noGrp="1" noChangeArrowheads="1"/>
          </p:cNvSpPr>
          <p:nvPr>
            <p:ph type="body" idx="1"/>
          </p:nvPr>
        </p:nvSpPr>
        <p:spPr/>
        <p:txBody>
          <a:bodyPr/>
          <a:lstStyle/>
          <a:p>
            <a:r>
              <a:rPr lang="en-US" dirty="0" smtClean="0"/>
              <a:t>Great story, but </a:t>
            </a:r>
            <a:r>
              <a:rPr lang="en-US" dirty="0"/>
              <a:t>is it true?</a:t>
            </a:r>
          </a:p>
          <a:p>
            <a:r>
              <a:rPr lang="en-US" dirty="0"/>
              <a:t>If so, why no observations of electron waves?</a:t>
            </a:r>
          </a:p>
          <a:p>
            <a:r>
              <a:rPr lang="en-US" dirty="0"/>
              <a:t>What would you need to see to believe that this is actually true</a:t>
            </a:r>
            <a:r>
              <a:rPr lang="en-US" dirty="0" smtClean="0"/>
              <a:t>?  </a:t>
            </a:r>
            <a:r>
              <a:rPr lang="en-US" dirty="0" smtClean="0">
                <a:solidFill>
                  <a:srgbClr val="FF0000"/>
                </a:solidFill>
                <a:latin typeface="Comic Sans MS" pitchFamily="66" charset="0"/>
              </a:rPr>
              <a:t> Class?</a:t>
            </a:r>
            <a:endParaRPr lang="en-US" dirty="0">
              <a:solidFill>
                <a:srgbClr val="FF0000"/>
              </a:solidFill>
              <a:latin typeface="Comic Sans MS" pitchFamily="66" charset="0"/>
            </a:endParaRPr>
          </a:p>
          <a:p>
            <a:r>
              <a:rPr lang="en-US" b="1" dirty="0" smtClean="0"/>
              <a:t>Electron </a:t>
            </a:r>
            <a:r>
              <a:rPr lang="en-US" b="1" dirty="0"/>
              <a:t>interference!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395029D-2B6F-45E7-8115-7A0F108233CF}" type="slidenum">
              <a:rPr lang="en-US" smtClean="0"/>
              <a:pPr/>
              <a:t>4</a:t>
            </a:fld>
            <a:endParaRPr lang="en-US"/>
          </a:p>
        </p:txBody>
      </p:sp>
      <p:sp>
        <p:nvSpPr>
          <p:cNvPr id="3" name="TextBox 2"/>
          <p:cNvSpPr txBox="1"/>
          <p:nvPr/>
        </p:nvSpPr>
        <p:spPr>
          <a:xfrm>
            <a:off x="1161143" y="304801"/>
            <a:ext cx="4774064" cy="1200329"/>
          </a:xfrm>
          <a:prstGeom prst="rect">
            <a:avLst/>
          </a:prstGeom>
          <a:noFill/>
        </p:spPr>
        <p:txBody>
          <a:bodyPr wrap="none" rtlCol="0">
            <a:spAutoFit/>
          </a:bodyPr>
          <a:lstStyle/>
          <a:p>
            <a:r>
              <a:rPr lang="en-US" dirty="0" smtClean="0"/>
              <a:t>“electron energies quantized”  ??</a:t>
            </a:r>
          </a:p>
          <a:p>
            <a:endParaRPr lang="en-US" dirty="0"/>
          </a:p>
          <a:p>
            <a:r>
              <a:rPr lang="en-US" dirty="0" smtClean="0"/>
              <a:t>what does that mean?</a:t>
            </a:r>
            <a:endParaRPr lang="en-CA" dirty="0"/>
          </a:p>
        </p:txBody>
      </p:sp>
      <p:sp>
        <p:nvSpPr>
          <p:cNvPr id="4" name="TextBox 3"/>
          <p:cNvSpPr txBox="1"/>
          <p:nvPr/>
        </p:nvSpPr>
        <p:spPr>
          <a:xfrm>
            <a:off x="899886" y="1480458"/>
            <a:ext cx="6965368" cy="461665"/>
          </a:xfrm>
          <a:prstGeom prst="rect">
            <a:avLst/>
          </a:prstGeom>
          <a:noFill/>
        </p:spPr>
        <p:txBody>
          <a:bodyPr wrap="none" rtlCol="0">
            <a:spAutoFit/>
          </a:bodyPr>
          <a:lstStyle/>
          <a:p>
            <a:r>
              <a:rPr lang="en-US" i="1" dirty="0" smtClean="0"/>
              <a:t>electron can only have particular values of energy</a:t>
            </a:r>
            <a:endParaRPr lang="en-CA" i="1" dirty="0"/>
          </a:p>
        </p:txBody>
      </p:sp>
      <p:sp>
        <p:nvSpPr>
          <p:cNvPr id="5" name="TextBox 4"/>
          <p:cNvSpPr txBox="1"/>
          <p:nvPr/>
        </p:nvSpPr>
        <p:spPr>
          <a:xfrm>
            <a:off x="624115" y="1930401"/>
            <a:ext cx="8055429" cy="1569660"/>
          </a:xfrm>
          <a:prstGeom prst="rect">
            <a:avLst/>
          </a:prstGeom>
          <a:noFill/>
        </p:spPr>
        <p:txBody>
          <a:bodyPr wrap="square" rtlCol="0">
            <a:spAutoFit/>
          </a:bodyPr>
          <a:lstStyle/>
          <a:p>
            <a:r>
              <a:rPr lang="en-US" dirty="0" smtClean="0"/>
              <a:t>This is  a. true,  b. false</a:t>
            </a:r>
          </a:p>
          <a:p>
            <a:endParaRPr lang="en-US" dirty="0" smtClean="0"/>
          </a:p>
          <a:p>
            <a:r>
              <a:rPr lang="en-US" dirty="0" smtClean="0"/>
              <a:t>After vote, discuss with group so are ready to give arguments and examples to support your answer</a:t>
            </a:r>
            <a:endParaRPr lang="en-CA" dirty="0"/>
          </a:p>
        </p:txBody>
      </p:sp>
      <p:sp>
        <p:nvSpPr>
          <p:cNvPr id="6" name="TextBox 5"/>
          <p:cNvSpPr txBox="1"/>
          <p:nvPr/>
        </p:nvSpPr>
        <p:spPr>
          <a:xfrm>
            <a:off x="232228" y="3612722"/>
            <a:ext cx="8378832" cy="1938992"/>
          </a:xfrm>
          <a:prstGeom prst="rect">
            <a:avLst/>
          </a:prstGeom>
          <a:noFill/>
        </p:spPr>
        <p:txBody>
          <a:bodyPr wrap="none" rtlCol="0">
            <a:spAutoFit/>
          </a:bodyPr>
          <a:lstStyle/>
          <a:p>
            <a:r>
              <a:rPr lang="en-US" dirty="0" smtClean="0"/>
              <a:t>Photoelectric effect says not true-- can come out with any</a:t>
            </a:r>
          </a:p>
          <a:p>
            <a:r>
              <a:rPr lang="en-US" dirty="0" smtClean="0"/>
              <a:t>energy that matches photon energy- work function.</a:t>
            </a:r>
          </a:p>
          <a:p>
            <a:r>
              <a:rPr lang="en-US" dirty="0" smtClean="0"/>
              <a:t>In discharge lamp, come slamming through with any energy.</a:t>
            </a:r>
          </a:p>
          <a:p>
            <a:r>
              <a:rPr lang="en-US" dirty="0" smtClean="0"/>
              <a:t>Atomic spectra says true-- only particular energies of light</a:t>
            </a:r>
          </a:p>
          <a:p>
            <a:r>
              <a:rPr lang="en-US" dirty="0" smtClean="0"/>
              <a:t>out or in to make jump.</a:t>
            </a:r>
            <a:endParaRPr lang="en-CA" dirty="0"/>
          </a:p>
        </p:txBody>
      </p:sp>
      <p:sp>
        <p:nvSpPr>
          <p:cNvPr id="7" name="TextBox 6"/>
          <p:cNvSpPr txBox="1"/>
          <p:nvPr/>
        </p:nvSpPr>
        <p:spPr>
          <a:xfrm>
            <a:off x="667657" y="5704115"/>
            <a:ext cx="2393604" cy="461665"/>
          </a:xfrm>
          <a:prstGeom prst="rect">
            <a:avLst/>
          </a:prstGeom>
          <a:noFill/>
        </p:spPr>
        <p:txBody>
          <a:bodyPr wrap="none" rtlCol="0">
            <a:spAutoFit/>
          </a:bodyPr>
          <a:lstStyle/>
          <a:p>
            <a:r>
              <a:rPr lang="en-US" dirty="0" smtClean="0"/>
              <a:t>How to resolve?</a:t>
            </a:r>
            <a:endParaRPr lang="en-CA" dirty="0"/>
          </a:p>
        </p:txBody>
      </p:sp>
      <p:sp>
        <p:nvSpPr>
          <p:cNvPr id="8" name="TextBox 7"/>
          <p:cNvSpPr txBox="1"/>
          <p:nvPr/>
        </p:nvSpPr>
        <p:spPr>
          <a:xfrm>
            <a:off x="3643086" y="5747657"/>
            <a:ext cx="4671472" cy="830997"/>
          </a:xfrm>
          <a:prstGeom prst="rect">
            <a:avLst/>
          </a:prstGeom>
          <a:noFill/>
        </p:spPr>
        <p:txBody>
          <a:bodyPr wrap="none" rtlCol="0">
            <a:spAutoFit/>
          </a:bodyPr>
          <a:lstStyle/>
          <a:p>
            <a:r>
              <a:rPr lang="en-US" dirty="0" smtClean="0"/>
              <a:t>Electron energy quantized when </a:t>
            </a:r>
          </a:p>
          <a:p>
            <a:r>
              <a:rPr lang="en-US" dirty="0" smtClean="0"/>
              <a:t>stuck inside atom, not when free!</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395029D-2B6F-45E7-8115-7A0F108233CF}" type="slidenum">
              <a:rPr lang="en-US" smtClean="0"/>
              <a:pPr/>
              <a:t>5</a:t>
            </a:fld>
            <a:endParaRPr lang="en-US"/>
          </a:p>
        </p:txBody>
      </p:sp>
      <p:sp>
        <p:nvSpPr>
          <p:cNvPr id="7" name="TextBox 6"/>
          <p:cNvSpPr txBox="1"/>
          <p:nvPr/>
        </p:nvSpPr>
        <p:spPr>
          <a:xfrm>
            <a:off x="493485" y="464458"/>
            <a:ext cx="2393604" cy="461665"/>
          </a:xfrm>
          <a:prstGeom prst="rect">
            <a:avLst/>
          </a:prstGeom>
          <a:noFill/>
        </p:spPr>
        <p:txBody>
          <a:bodyPr wrap="none" rtlCol="0">
            <a:spAutoFit/>
          </a:bodyPr>
          <a:lstStyle/>
          <a:p>
            <a:r>
              <a:rPr lang="en-US" dirty="0" smtClean="0"/>
              <a:t>How to resolve?</a:t>
            </a:r>
            <a:endParaRPr lang="en-CA" dirty="0"/>
          </a:p>
        </p:txBody>
      </p:sp>
      <p:sp>
        <p:nvSpPr>
          <p:cNvPr id="8" name="TextBox 7"/>
          <p:cNvSpPr txBox="1"/>
          <p:nvPr/>
        </p:nvSpPr>
        <p:spPr>
          <a:xfrm>
            <a:off x="3193144" y="203200"/>
            <a:ext cx="4671472" cy="830997"/>
          </a:xfrm>
          <a:prstGeom prst="rect">
            <a:avLst/>
          </a:prstGeom>
          <a:noFill/>
        </p:spPr>
        <p:txBody>
          <a:bodyPr wrap="none" rtlCol="0">
            <a:spAutoFit/>
          </a:bodyPr>
          <a:lstStyle/>
          <a:p>
            <a:r>
              <a:rPr lang="en-US" dirty="0" smtClean="0"/>
              <a:t>Electron energy quantized when </a:t>
            </a:r>
          </a:p>
          <a:p>
            <a:r>
              <a:rPr lang="en-US" dirty="0" smtClean="0"/>
              <a:t>stuck inside atom, not when free!</a:t>
            </a:r>
            <a:endParaRPr lang="en-CA" dirty="0"/>
          </a:p>
        </p:txBody>
      </p:sp>
      <p:sp>
        <p:nvSpPr>
          <p:cNvPr id="9" name="Freeform 8"/>
          <p:cNvSpPr/>
          <p:nvPr/>
        </p:nvSpPr>
        <p:spPr>
          <a:xfrm>
            <a:off x="1219200" y="2351315"/>
            <a:ext cx="6763657" cy="2704495"/>
          </a:xfrm>
          <a:custGeom>
            <a:avLst/>
            <a:gdLst>
              <a:gd name="connsiteX0" fmla="*/ 0 w 6763657"/>
              <a:gd name="connsiteY0" fmla="*/ 14514 h 2704495"/>
              <a:gd name="connsiteX1" fmla="*/ 391886 w 6763657"/>
              <a:gd name="connsiteY1" fmla="*/ 2031999 h 2704495"/>
              <a:gd name="connsiteX2" fmla="*/ 1567543 w 6763657"/>
              <a:gd name="connsiteY2" fmla="*/ 2452914 h 2704495"/>
              <a:gd name="connsiteX3" fmla="*/ 2975429 w 6763657"/>
              <a:gd name="connsiteY3" fmla="*/ 522514 h 2704495"/>
              <a:gd name="connsiteX4" fmla="*/ 5065486 w 6763657"/>
              <a:gd name="connsiteY4" fmla="*/ 72571 h 2704495"/>
              <a:gd name="connsiteX5" fmla="*/ 6386286 w 6763657"/>
              <a:gd name="connsiteY5" fmla="*/ 87085 h 2704495"/>
              <a:gd name="connsiteX6" fmla="*/ 6763657 w 6763657"/>
              <a:gd name="connsiteY6" fmla="*/ 87085 h 2704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63657" h="2704495">
                <a:moveTo>
                  <a:pt x="0" y="14514"/>
                </a:moveTo>
                <a:cubicBezTo>
                  <a:pt x="65314" y="820056"/>
                  <a:pt x="130629" y="1625599"/>
                  <a:pt x="391886" y="2031999"/>
                </a:cubicBezTo>
                <a:cubicBezTo>
                  <a:pt x="653143" y="2438399"/>
                  <a:pt x="1136953" y="2704495"/>
                  <a:pt x="1567543" y="2452914"/>
                </a:cubicBezTo>
                <a:cubicBezTo>
                  <a:pt x="1998133" y="2201333"/>
                  <a:pt x="2392439" y="919238"/>
                  <a:pt x="2975429" y="522514"/>
                </a:cubicBezTo>
                <a:cubicBezTo>
                  <a:pt x="3558419" y="125790"/>
                  <a:pt x="4497010" y="145142"/>
                  <a:pt x="5065486" y="72571"/>
                </a:cubicBezTo>
                <a:cubicBezTo>
                  <a:pt x="5633962" y="0"/>
                  <a:pt x="6386286" y="87085"/>
                  <a:pt x="6386286" y="87085"/>
                </a:cubicBezTo>
                <a:lnTo>
                  <a:pt x="6763657" y="8708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cxnSp>
        <p:nvCxnSpPr>
          <p:cNvPr id="11" name="Straight Connector 10"/>
          <p:cNvCxnSpPr/>
          <p:nvPr/>
        </p:nvCxnSpPr>
        <p:spPr>
          <a:xfrm>
            <a:off x="1451429" y="4165160"/>
            <a:ext cx="1872342" cy="202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371600" y="3649903"/>
            <a:ext cx="2155371" cy="22211"/>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306286" y="3004017"/>
            <a:ext cx="2670628" cy="5849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885372" y="1190171"/>
            <a:ext cx="7184572" cy="1219200"/>
          </a:xfrm>
          <a:prstGeom prst="rect">
            <a:avLst/>
          </a:prstGeom>
          <a:solidFill>
            <a:srgbClr val="FF4F4F">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Oval 18"/>
          <p:cNvSpPr/>
          <p:nvPr/>
        </p:nvSpPr>
        <p:spPr>
          <a:xfrm>
            <a:off x="2119086" y="4049486"/>
            <a:ext cx="116114" cy="116114"/>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p:cNvSpPr txBox="1"/>
          <p:nvPr/>
        </p:nvSpPr>
        <p:spPr>
          <a:xfrm>
            <a:off x="3670852" y="4346713"/>
            <a:ext cx="5048177" cy="1569660"/>
          </a:xfrm>
          <a:prstGeom prst="rect">
            <a:avLst/>
          </a:prstGeom>
          <a:noFill/>
        </p:spPr>
        <p:txBody>
          <a:bodyPr wrap="none" rtlCol="0">
            <a:spAutoFit/>
          </a:bodyPr>
          <a:lstStyle/>
          <a:p>
            <a:r>
              <a:rPr lang="en-US" dirty="0" smtClean="0"/>
              <a:t>good analogy?</a:t>
            </a:r>
          </a:p>
          <a:p>
            <a:r>
              <a:rPr lang="en-US" dirty="0" smtClean="0"/>
              <a:t>something behaving quantized</a:t>
            </a:r>
          </a:p>
          <a:p>
            <a:r>
              <a:rPr lang="en-US" dirty="0" smtClean="0"/>
              <a:t>in one case, continuous in another?</a:t>
            </a:r>
          </a:p>
          <a:p>
            <a:r>
              <a:rPr lang="en-US" dirty="0" smtClean="0"/>
              <a:t>Try to think of something, discuss.</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395029D-2B6F-45E7-8115-7A0F108233CF}" type="slidenum">
              <a:rPr lang="en-US" smtClean="0"/>
              <a:pPr/>
              <a:t>6</a:t>
            </a:fld>
            <a:endParaRPr lang="en-US"/>
          </a:p>
        </p:txBody>
      </p:sp>
      <p:sp>
        <p:nvSpPr>
          <p:cNvPr id="3" name="TextBox 2"/>
          <p:cNvSpPr txBox="1"/>
          <p:nvPr/>
        </p:nvSpPr>
        <p:spPr>
          <a:xfrm>
            <a:off x="1444487" y="556591"/>
            <a:ext cx="6173485" cy="830997"/>
          </a:xfrm>
          <a:prstGeom prst="rect">
            <a:avLst/>
          </a:prstGeom>
          <a:noFill/>
        </p:spPr>
        <p:txBody>
          <a:bodyPr wrap="none" rtlCol="0">
            <a:spAutoFit/>
          </a:bodyPr>
          <a:lstStyle/>
          <a:p>
            <a:r>
              <a:rPr lang="en-US" dirty="0" smtClean="0"/>
              <a:t>Building model of atom-- plum pudding,</a:t>
            </a:r>
          </a:p>
          <a:p>
            <a:r>
              <a:rPr lang="en-US" dirty="0" smtClean="0"/>
              <a:t> Rutherford planetary model, Bohr model, ...</a:t>
            </a:r>
            <a:endParaRPr lang="en-CA" dirty="0"/>
          </a:p>
        </p:txBody>
      </p:sp>
      <p:sp>
        <p:nvSpPr>
          <p:cNvPr id="4" name="TextBox 3"/>
          <p:cNvSpPr txBox="1"/>
          <p:nvPr/>
        </p:nvSpPr>
        <p:spPr>
          <a:xfrm>
            <a:off x="606085" y="1908313"/>
            <a:ext cx="8366393" cy="1938992"/>
          </a:xfrm>
          <a:prstGeom prst="rect">
            <a:avLst/>
          </a:prstGeom>
          <a:noFill/>
        </p:spPr>
        <p:txBody>
          <a:bodyPr wrap="none" rtlCol="0">
            <a:spAutoFit/>
          </a:bodyPr>
          <a:lstStyle/>
          <a:p>
            <a:r>
              <a:rPr lang="en-US" dirty="0" smtClean="0"/>
              <a:t>What is the point?</a:t>
            </a:r>
          </a:p>
          <a:p>
            <a:endParaRPr lang="en-US" dirty="0" smtClean="0"/>
          </a:p>
          <a:p>
            <a:r>
              <a:rPr lang="en-US" dirty="0" smtClean="0"/>
              <a:t>Why develop models?</a:t>
            </a:r>
          </a:p>
          <a:p>
            <a:r>
              <a:rPr lang="en-US" dirty="0" smtClean="0"/>
              <a:t>What are the steps to use in developing and testing a model</a:t>
            </a:r>
          </a:p>
          <a:p>
            <a:r>
              <a:rPr lang="en-US" dirty="0" smtClean="0"/>
              <a:t>of atom (or similar things)?</a:t>
            </a:r>
            <a:endParaRPr lang="en-CA" dirty="0"/>
          </a:p>
        </p:txBody>
      </p:sp>
      <p:sp>
        <p:nvSpPr>
          <p:cNvPr id="5" name="TextBox 4"/>
          <p:cNvSpPr txBox="1"/>
          <p:nvPr/>
        </p:nvSpPr>
        <p:spPr>
          <a:xfrm>
            <a:off x="674673" y="4193818"/>
            <a:ext cx="8100837" cy="2308324"/>
          </a:xfrm>
          <a:prstGeom prst="rect">
            <a:avLst/>
          </a:prstGeom>
          <a:noFill/>
        </p:spPr>
        <p:txBody>
          <a:bodyPr wrap="square" rtlCol="0">
            <a:spAutoFit/>
          </a:bodyPr>
          <a:lstStyle/>
          <a:p>
            <a:r>
              <a:rPr lang="en-US" dirty="0" smtClean="0">
                <a:solidFill>
                  <a:srgbClr val="FF0000"/>
                </a:solidFill>
              </a:rPr>
              <a:t>Much like coming up with analogy, but more quantitative (numbers) </a:t>
            </a:r>
          </a:p>
          <a:p>
            <a:r>
              <a:rPr lang="en-US" dirty="0" smtClean="0">
                <a:solidFill>
                  <a:srgbClr val="FF0000"/>
                </a:solidFill>
              </a:rPr>
              <a:t> ( Create model that matches behavior/data, calculate what it predicts, compare with experimental data, calculate what predicts for unmeasured things, go and measure to test.) </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5"/>
          <p:cNvSpPr>
            <a:spLocks noGrp="1"/>
          </p:cNvSpPr>
          <p:nvPr>
            <p:ph type="sldNum" sz="quarter" idx="12"/>
          </p:nvPr>
        </p:nvSpPr>
        <p:spPr/>
        <p:txBody>
          <a:bodyPr/>
          <a:lstStyle/>
          <a:p>
            <a:fld id="{96A1F682-BFC9-445D-8441-35042DB36239}" type="slidenum">
              <a:rPr lang="en-US"/>
              <a:pPr/>
              <a:t>7</a:t>
            </a:fld>
            <a:endParaRPr lang="en-US"/>
          </a:p>
        </p:txBody>
      </p:sp>
      <p:sp>
        <p:nvSpPr>
          <p:cNvPr id="39939" name="Rectangle 3"/>
          <p:cNvSpPr>
            <a:spLocks noGrp="1" noChangeArrowheads="1"/>
          </p:cNvSpPr>
          <p:nvPr>
            <p:ph type="body" idx="1"/>
          </p:nvPr>
        </p:nvSpPr>
        <p:spPr>
          <a:xfrm>
            <a:off x="107950" y="1019175"/>
            <a:ext cx="8229600" cy="5556250"/>
          </a:xfrm>
        </p:spPr>
        <p:txBody>
          <a:bodyPr/>
          <a:lstStyle/>
          <a:p>
            <a:pPr>
              <a:lnSpc>
                <a:spcPct val="90000"/>
              </a:lnSpc>
            </a:pPr>
            <a:r>
              <a:rPr lang="en-US" sz="2400" dirty="0"/>
              <a:t>Thomson – Plum Pudding</a:t>
            </a:r>
          </a:p>
          <a:p>
            <a:pPr lvl="1">
              <a:lnSpc>
                <a:spcPct val="90000"/>
              </a:lnSpc>
            </a:pPr>
            <a:r>
              <a:rPr lang="en-US" sz="2000" dirty="0"/>
              <a:t>Why? Known that negative charges can be removed from atom.</a:t>
            </a:r>
          </a:p>
          <a:p>
            <a:pPr lvl="1">
              <a:lnSpc>
                <a:spcPct val="90000"/>
              </a:lnSpc>
            </a:pPr>
            <a:r>
              <a:rPr lang="en-US" sz="2000" dirty="0"/>
              <a:t>Problem: just a random guess</a:t>
            </a:r>
          </a:p>
          <a:p>
            <a:pPr>
              <a:lnSpc>
                <a:spcPct val="90000"/>
              </a:lnSpc>
            </a:pPr>
            <a:r>
              <a:rPr lang="en-US" sz="2400" dirty="0"/>
              <a:t>Rutherford – Solar System</a:t>
            </a:r>
          </a:p>
          <a:p>
            <a:pPr lvl="1">
              <a:lnSpc>
                <a:spcPct val="90000"/>
              </a:lnSpc>
            </a:pPr>
            <a:r>
              <a:rPr lang="en-US" sz="2000" dirty="0"/>
              <a:t>Why? Scattering showed hard core.</a:t>
            </a:r>
          </a:p>
          <a:p>
            <a:pPr lvl="1">
              <a:lnSpc>
                <a:spcPct val="90000"/>
              </a:lnSpc>
            </a:pPr>
            <a:r>
              <a:rPr lang="en-US" sz="2000" dirty="0"/>
              <a:t>Problem: electrons should spiral into nucleus in ~10</a:t>
            </a:r>
            <a:r>
              <a:rPr lang="en-US" sz="2000" baseline="30000" dirty="0"/>
              <a:t>-11</a:t>
            </a:r>
            <a:r>
              <a:rPr lang="en-US" sz="2000" dirty="0"/>
              <a:t> sec.</a:t>
            </a:r>
          </a:p>
          <a:p>
            <a:pPr>
              <a:lnSpc>
                <a:spcPct val="90000"/>
              </a:lnSpc>
            </a:pPr>
            <a:r>
              <a:rPr lang="en-US" sz="2400" dirty="0"/>
              <a:t>Bohr – fixed energy levels</a:t>
            </a:r>
          </a:p>
          <a:p>
            <a:pPr lvl="1">
              <a:lnSpc>
                <a:spcPct val="90000"/>
              </a:lnSpc>
            </a:pPr>
            <a:r>
              <a:rPr lang="en-US" sz="2000" dirty="0"/>
              <a:t>Why? Explains spectral lines.</a:t>
            </a:r>
          </a:p>
          <a:p>
            <a:pPr lvl="1">
              <a:lnSpc>
                <a:spcPct val="90000"/>
              </a:lnSpc>
            </a:pPr>
            <a:r>
              <a:rPr lang="en-US" sz="2000" dirty="0"/>
              <a:t>Problem: No reason for fixed energy levels</a:t>
            </a:r>
          </a:p>
          <a:p>
            <a:pPr>
              <a:lnSpc>
                <a:spcPct val="90000"/>
              </a:lnSpc>
            </a:pPr>
            <a:r>
              <a:rPr lang="en-US" sz="2400" dirty="0" err="1"/>
              <a:t>deBroglie</a:t>
            </a:r>
            <a:r>
              <a:rPr lang="en-US" sz="2400" dirty="0"/>
              <a:t> – electron standing waves</a:t>
            </a:r>
          </a:p>
          <a:p>
            <a:pPr lvl="1">
              <a:lnSpc>
                <a:spcPct val="90000"/>
              </a:lnSpc>
            </a:pPr>
            <a:r>
              <a:rPr lang="en-US" sz="2000" dirty="0"/>
              <a:t>Why? Explains fixed energy levels</a:t>
            </a:r>
          </a:p>
          <a:p>
            <a:pPr lvl="1">
              <a:lnSpc>
                <a:spcPct val="90000"/>
              </a:lnSpc>
            </a:pPr>
            <a:r>
              <a:rPr lang="en-US" sz="2000" dirty="0"/>
              <a:t>Problem: still only works for Hydrogen.</a:t>
            </a:r>
          </a:p>
          <a:p>
            <a:pPr>
              <a:lnSpc>
                <a:spcPct val="90000"/>
              </a:lnSpc>
            </a:pPr>
            <a:r>
              <a:rPr lang="en-US" sz="2400" dirty="0"/>
              <a:t>Schrodinger – quantum wave functions</a:t>
            </a:r>
          </a:p>
          <a:p>
            <a:pPr lvl="1">
              <a:lnSpc>
                <a:spcPct val="90000"/>
              </a:lnSpc>
            </a:pPr>
            <a:r>
              <a:rPr lang="en-US" sz="2000" dirty="0"/>
              <a:t>Why? Explains everything</a:t>
            </a:r>
            <a:r>
              <a:rPr lang="en-US" sz="2000" dirty="0" smtClean="0"/>
              <a:t>! </a:t>
            </a:r>
            <a:r>
              <a:rPr lang="en-US" sz="2000" dirty="0" smtClean="0">
                <a:solidFill>
                  <a:schemeClr val="accent2"/>
                </a:solidFill>
              </a:rPr>
              <a:t>(almost...)</a:t>
            </a:r>
            <a:endParaRPr lang="en-US" sz="2000" dirty="0">
              <a:solidFill>
                <a:schemeClr val="accent2"/>
              </a:solidFill>
            </a:endParaRPr>
          </a:p>
          <a:p>
            <a:pPr lvl="1">
              <a:lnSpc>
                <a:spcPct val="90000"/>
              </a:lnSpc>
            </a:pPr>
            <a:r>
              <a:rPr lang="en-US" sz="2000" dirty="0"/>
              <a:t>Problem: None (except that it’s hard to understand)</a:t>
            </a:r>
          </a:p>
        </p:txBody>
      </p:sp>
      <p:sp>
        <p:nvSpPr>
          <p:cNvPr id="39938" name="Rectangle 2"/>
          <p:cNvSpPr>
            <a:spLocks noGrp="1" noChangeArrowheads="1"/>
          </p:cNvSpPr>
          <p:nvPr>
            <p:ph type="title"/>
          </p:nvPr>
        </p:nvSpPr>
        <p:spPr>
          <a:xfrm>
            <a:off x="441325" y="0"/>
            <a:ext cx="8229600" cy="909638"/>
          </a:xfrm>
        </p:spPr>
        <p:txBody>
          <a:bodyPr/>
          <a:lstStyle/>
          <a:p>
            <a:r>
              <a:rPr lang="en-US"/>
              <a:t>Models of the Atom</a:t>
            </a:r>
          </a:p>
        </p:txBody>
      </p:sp>
      <p:grpSp>
        <p:nvGrpSpPr>
          <p:cNvPr id="2" name="Group 53"/>
          <p:cNvGrpSpPr>
            <a:grpSpLocks/>
          </p:cNvGrpSpPr>
          <p:nvPr/>
        </p:nvGrpSpPr>
        <p:grpSpPr bwMode="auto">
          <a:xfrm>
            <a:off x="7597775" y="285750"/>
            <a:ext cx="1144588" cy="1144588"/>
            <a:chOff x="4786" y="180"/>
            <a:chExt cx="721" cy="721"/>
          </a:xfrm>
        </p:grpSpPr>
        <p:pic>
          <p:nvPicPr>
            <p:cNvPr id="39965" name="Picture 29" descr="MCED00214_0000[1]"/>
            <p:cNvPicPr>
              <a:picLocks noChangeAspect="1" noChangeArrowheads="1"/>
            </p:cNvPicPr>
            <p:nvPr/>
          </p:nvPicPr>
          <p:blipFill>
            <a:blip r:embed="rId3" cstate="print"/>
            <a:srcRect/>
            <a:stretch>
              <a:fillRect/>
            </a:stretch>
          </p:blipFill>
          <p:spPr bwMode="auto">
            <a:xfrm>
              <a:off x="4786" y="180"/>
              <a:ext cx="721" cy="721"/>
            </a:xfrm>
            <a:prstGeom prst="rect">
              <a:avLst/>
            </a:prstGeom>
            <a:noFill/>
          </p:spPr>
        </p:pic>
        <p:grpSp>
          <p:nvGrpSpPr>
            <p:cNvPr id="3" name="Group 32"/>
            <p:cNvGrpSpPr>
              <a:grpSpLocks/>
            </p:cNvGrpSpPr>
            <p:nvPr/>
          </p:nvGrpSpPr>
          <p:grpSpPr bwMode="auto">
            <a:xfrm>
              <a:off x="4930" y="513"/>
              <a:ext cx="220" cy="231"/>
              <a:chOff x="5276" y="1182"/>
              <a:chExt cx="220" cy="231"/>
            </a:xfrm>
          </p:grpSpPr>
          <p:sp>
            <p:nvSpPr>
              <p:cNvPr id="39967" name="Oval 31"/>
              <p:cNvSpPr>
                <a:spLocks noChangeArrowheads="1"/>
              </p:cNvSpPr>
              <p:nvPr/>
            </p:nvSpPr>
            <p:spPr bwMode="auto">
              <a:xfrm>
                <a:off x="5299" y="1236"/>
                <a:ext cx="136" cy="136"/>
              </a:xfrm>
              <a:prstGeom prst="ellipse">
                <a:avLst/>
              </a:prstGeom>
              <a:solidFill>
                <a:schemeClr val="accent1"/>
              </a:solidFill>
              <a:ln w="9525">
                <a:solidFill>
                  <a:schemeClr val="tx1"/>
                </a:solidFill>
                <a:round/>
                <a:headEnd/>
                <a:tailEnd/>
              </a:ln>
              <a:effectLst/>
            </p:spPr>
            <p:txBody>
              <a:bodyPr wrap="none" anchor="ctr"/>
              <a:lstStyle/>
              <a:p>
                <a:endParaRPr lang="en-CA"/>
              </a:p>
            </p:txBody>
          </p:sp>
          <p:sp>
            <p:nvSpPr>
              <p:cNvPr id="39966" name="Text Box 30"/>
              <p:cNvSpPr txBox="1">
                <a:spLocks noChangeArrowheads="1"/>
              </p:cNvSpPr>
              <p:nvPr/>
            </p:nvSpPr>
            <p:spPr bwMode="auto">
              <a:xfrm>
                <a:off x="5276" y="1182"/>
                <a:ext cx="220" cy="231"/>
              </a:xfrm>
              <a:prstGeom prst="rect">
                <a:avLst/>
              </a:prstGeom>
              <a:noFill/>
              <a:ln w="9525">
                <a:noFill/>
                <a:miter lim="800000"/>
                <a:headEnd/>
                <a:tailEnd/>
              </a:ln>
              <a:effectLst/>
            </p:spPr>
            <p:txBody>
              <a:bodyPr>
                <a:spAutoFit/>
              </a:bodyPr>
              <a:lstStyle/>
              <a:p>
                <a:pPr>
                  <a:spcBef>
                    <a:spcPct val="50000"/>
                  </a:spcBef>
                </a:pPr>
                <a:r>
                  <a:rPr lang="en-US" b="1"/>
                  <a:t>–</a:t>
                </a:r>
              </a:p>
            </p:txBody>
          </p:sp>
        </p:grpSp>
        <p:grpSp>
          <p:nvGrpSpPr>
            <p:cNvPr id="4" name="Group 33"/>
            <p:cNvGrpSpPr>
              <a:grpSpLocks/>
            </p:cNvGrpSpPr>
            <p:nvPr/>
          </p:nvGrpSpPr>
          <p:grpSpPr bwMode="auto">
            <a:xfrm>
              <a:off x="5110" y="607"/>
              <a:ext cx="220" cy="231"/>
              <a:chOff x="5276" y="1182"/>
              <a:chExt cx="220" cy="231"/>
            </a:xfrm>
          </p:grpSpPr>
          <p:sp>
            <p:nvSpPr>
              <p:cNvPr id="39970" name="Oval 34"/>
              <p:cNvSpPr>
                <a:spLocks noChangeArrowheads="1"/>
              </p:cNvSpPr>
              <p:nvPr/>
            </p:nvSpPr>
            <p:spPr bwMode="auto">
              <a:xfrm>
                <a:off x="5299" y="1236"/>
                <a:ext cx="136" cy="136"/>
              </a:xfrm>
              <a:prstGeom prst="ellipse">
                <a:avLst/>
              </a:prstGeom>
              <a:solidFill>
                <a:schemeClr val="accent1"/>
              </a:solidFill>
              <a:ln w="9525">
                <a:solidFill>
                  <a:schemeClr val="tx1"/>
                </a:solidFill>
                <a:round/>
                <a:headEnd/>
                <a:tailEnd/>
              </a:ln>
              <a:effectLst/>
            </p:spPr>
            <p:txBody>
              <a:bodyPr wrap="none" anchor="ctr"/>
              <a:lstStyle/>
              <a:p>
                <a:endParaRPr lang="en-CA"/>
              </a:p>
            </p:txBody>
          </p:sp>
          <p:sp>
            <p:nvSpPr>
              <p:cNvPr id="39971" name="Text Box 35"/>
              <p:cNvSpPr txBox="1">
                <a:spLocks noChangeArrowheads="1"/>
              </p:cNvSpPr>
              <p:nvPr/>
            </p:nvSpPr>
            <p:spPr bwMode="auto">
              <a:xfrm>
                <a:off x="5276" y="1182"/>
                <a:ext cx="220" cy="231"/>
              </a:xfrm>
              <a:prstGeom prst="rect">
                <a:avLst/>
              </a:prstGeom>
              <a:noFill/>
              <a:ln w="9525">
                <a:noFill/>
                <a:miter lim="800000"/>
                <a:headEnd/>
                <a:tailEnd/>
              </a:ln>
              <a:effectLst/>
            </p:spPr>
            <p:txBody>
              <a:bodyPr>
                <a:spAutoFit/>
              </a:bodyPr>
              <a:lstStyle/>
              <a:p>
                <a:pPr>
                  <a:spcBef>
                    <a:spcPct val="50000"/>
                  </a:spcBef>
                </a:pPr>
                <a:r>
                  <a:rPr lang="en-US" b="1"/>
                  <a:t>–</a:t>
                </a:r>
              </a:p>
            </p:txBody>
          </p:sp>
        </p:grpSp>
        <p:grpSp>
          <p:nvGrpSpPr>
            <p:cNvPr id="5" name="Group 36"/>
            <p:cNvGrpSpPr>
              <a:grpSpLocks/>
            </p:cNvGrpSpPr>
            <p:nvPr/>
          </p:nvGrpSpPr>
          <p:grpSpPr bwMode="auto">
            <a:xfrm>
              <a:off x="4861" y="316"/>
              <a:ext cx="220" cy="231"/>
              <a:chOff x="5276" y="1182"/>
              <a:chExt cx="220" cy="231"/>
            </a:xfrm>
          </p:grpSpPr>
          <p:sp>
            <p:nvSpPr>
              <p:cNvPr id="39973" name="Oval 37"/>
              <p:cNvSpPr>
                <a:spLocks noChangeArrowheads="1"/>
              </p:cNvSpPr>
              <p:nvPr/>
            </p:nvSpPr>
            <p:spPr bwMode="auto">
              <a:xfrm>
                <a:off x="5299" y="1236"/>
                <a:ext cx="136" cy="136"/>
              </a:xfrm>
              <a:prstGeom prst="ellipse">
                <a:avLst/>
              </a:prstGeom>
              <a:solidFill>
                <a:schemeClr val="accent1"/>
              </a:solidFill>
              <a:ln w="9525">
                <a:solidFill>
                  <a:schemeClr val="tx1"/>
                </a:solidFill>
                <a:round/>
                <a:headEnd/>
                <a:tailEnd/>
              </a:ln>
              <a:effectLst/>
            </p:spPr>
            <p:txBody>
              <a:bodyPr wrap="none" anchor="ctr"/>
              <a:lstStyle/>
              <a:p>
                <a:endParaRPr lang="en-CA"/>
              </a:p>
            </p:txBody>
          </p:sp>
          <p:sp>
            <p:nvSpPr>
              <p:cNvPr id="39974" name="Text Box 38"/>
              <p:cNvSpPr txBox="1">
                <a:spLocks noChangeArrowheads="1"/>
              </p:cNvSpPr>
              <p:nvPr/>
            </p:nvSpPr>
            <p:spPr bwMode="auto">
              <a:xfrm>
                <a:off x="5276" y="1182"/>
                <a:ext cx="220" cy="231"/>
              </a:xfrm>
              <a:prstGeom prst="rect">
                <a:avLst/>
              </a:prstGeom>
              <a:noFill/>
              <a:ln w="9525">
                <a:noFill/>
                <a:miter lim="800000"/>
                <a:headEnd/>
                <a:tailEnd/>
              </a:ln>
              <a:effectLst/>
            </p:spPr>
            <p:txBody>
              <a:bodyPr>
                <a:spAutoFit/>
              </a:bodyPr>
              <a:lstStyle/>
              <a:p>
                <a:pPr>
                  <a:spcBef>
                    <a:spcPct val="50000"/>
                  </a:spcBef>
                </a:pPr>
                <a:r>
                  <a:rPr lang="en-US" b="1"/>
                  <a:t>–</a:t>
                </a:r>
              </a:p>
            </p:txBody>
          </p:sp>
        </p:grpSp>
        <p:grpSp>
          <p:nvGrpSpPr>
            <p:cNvPr id="6" name="Group 39"/>
            <p:cNvGrpSpPr>
              <a:grpSpLocks/>
            </p:cNvGrpSpPr>
            <p:nvPr/>
          </p:nvGrpSpPr>
          <p:grpSpPr bwMode="auto">
            <a:xfrm>
              <a:off x="5144" y="234"/>
              <a:ext cx="220" cy="231"/>
              <a:chOff x="5276" y="1182"/>
              <a:chExt cx="220" cy="231"/>
            </a:xfrm>
          </p:grpSpPr>
          <p:sp>
            <p:nvSpPr>
              <p:cNvPr id="39976" name="Oval 40"/>
              <p:cNvSpPr>
                <a:spLocks noChangeArrowheads="1"/>
              </p:cNvSpPr>
              <p:nvPr/>
            </p:nvSpPr>
            <p:spPr bwMode="auto">
              <a:xfrm>
                <a:off x="5299" y="1236"/>
                <a:ext cx="136" cy="136"/>
              </a:xfrm>
              <a:prstGeom prst="ellipse">
                <a:avLst/>
              </a:prstGeom>
              <a:solidFill>
                <a:schemeClr val="accent1"/>
              </a:solidFill>
              <a:ln w="9525">
                <a:solidFill>
                  <a:schemeClr val="tx1"/>
                </a:solidFill>
                <a:round/>
                <a:headEnd/>
                <a:tailEnd/>
              </a:ln>
              <a:effectLst/>
            </p:spPr>
            <p:txBody>
              <a:bodyPr wrap="none" anchor="ctr"/>
              <a:lstStyle/>
              <a:p>
                <a:endParaRPr lang="en-CA"/>
              </a:p>
            </p:txBody>
          </p:sp>
          <p:sp>
            <p:nvSpPr>
              <p:cNvPr id="39977" name="Text Box 41"/>
              <p:cNvSpPr txBox="1">
                <a:spLocks noChangeArrowheads="1"/>
              </p:cNvSpPr>
              <p:nvPr/>
            </p:nvSpPr>
            <p:spPr bwMode="auto">
              <a:xfrm>
                <a:off x="5276" y="1182"/>
                <a:ext cx="220" cy="231"/>
              </a:xfrm>
              <a:prstGeom prst="rect">
                <a:avLst/>
              </a:prstGeom>
              <a:noFill/>
              <a:ln w="9525">
                <a:noFill/>
                <a:miter lim="800000"/>
                <a:headEnd/>
                <a:tailEnd/>
              </a:ln>
              <a:effectLst/>
            </p:spPr>
            <p:txBody>
              <a:bodyPr>
                <a:spAutoFit/>
              </a:bodyPr>
              <a:lstStyle/>
              <a:p>
                <a:pPr>
                  <a:spcBef>
                    <a:spcPct val="50000"/>
                  </a:spcBef>
                </a:pPr>
                <a:r>
                  <a:rPr lang="en-US" b="1"/>
                  <a:t>–</a:t>
                </a:r>
              </a:p>
            </p:txBody>
          </p:sp>
        </p:grpSp>
        <p:grpSp>
          <p:nvGrpSpPr>
            <p:cNvPr id="7" name="Group 42"/>
            <p:cNvGrpSpPr>
              <a:grpSpLocks/>
            </p:cNvGrpSpPr>
            <p:nvPr/>
          </p:nvGrpSpPr>
          <p:grpSpPr bwMode="auto">
            <a:xfrm>
              <a:off x="5245" y="438"/>
              <a:ext cx="220" cy="231"/>
              <a:chOff x="5276" y="1182"/>
              <a:chExt cx="220" cy="231"/>
            </a:xfrm>
          </p:grpSpPr>
          <p:sp>
            <p:nvSpPr>
              <p:cNvPr id="39979" name="Oval 43"/>
              <p:cNvSpPr>
                <a:spLocks noChangeArrowheads="1"/>
              </p:cNvSpPr>
              <p:nvPr/>
            </p:nvSpPr>
            <p:spPr bwMode="auto">
              <a:xfrm>
                <a:off x="5299" y="1236"/>
                <a:ext cx="136" cy="136"/>
              </a:xfrm>
              <a:prstGeom prst="ellipse">
                <a:avLst/>
              </a:prstGeom>
              <a:solidFill>
                <a:schemeClr val="accent1"/>
              </a:solidFill>
              <a:ln w="9525">
                <a:solidFill>
                  <a:schemeClr val="tx1"/>
                </a:solidFill>
                <a:round/>
                <a:headEnd/>
                <a:tailEnd/>
              </a:ln>
              <a:effectLst/>
            </p:spPr>
            <p:txBody>
              <a:bodyPr wrap="none" anchor="ctr"/>
              <a:lstStyle/>
              <a:p>
                <a:endParaRPr lang="en-CA"/>
              </a:p>
            </p:txBody>
          </p:sp>
          <p:sp>
            <p:nvSpPr>
              <p:cNvPr id="39980" name="Text Box 44"/>
              <p:cNvSpPr txBox="1">
                <a:spLocks noChangeArrowheads="1"/>
              </p:cNvSpPr>
              <p:nvPr/>
            </p:nvSpPr>
            <p:spPr bwMode="auto">
              <a:xfrm>
                <a:off x="5276" y="1182"/>
                <a:ext cx="220" cy="231"/>
              </a:xfrm>
              <a:prstGeom prst="rect">
                <a:avLst/>
              </a:prstGeom>
              <a:noFill/>
              <a:ln w="9525">
                <a:noFill/>
                <a:miter lim="800000"/>
                <a:headEnd/>
                <a:tailEnd/>
              </a:ln>
              <a:effectLst/>
            </p:spPr>
            <p:txBody>
              <a:bodyPr>
                <a:spAutoFit/>
              </a:bodyPr>
              <a:lstStyle/>
              <a:p>
                <a:pPr>
                  <a:spcBef>
                    <a:spcPct val="50000"/>
                  </a:spcBef>
                </a:pPr>
                <a:r>
                  <a:rPr lang="en-US" b="1"/>
                  <a:t>–</a:t>
                </a:r>
              </a:p>
            </p:txBody>
          </p:sp>
        </p:grpSp>
      </p:grpSp>
      <p:grpSp>
        <p:nvGrpSpPr>
          <p:cNvPr id="8" name="Group 55"/>
          <p:cNvGrpSpPr>
            <a:grpSpLocks/>
          </p:cNvGrpSpPr>
          <p:nvPr/>
        </p:nvGrpSpPr>
        <p:grpSpPr bwMode="auto">
          <a:xfrm>
            <a:off x="5781675" y="3201988"/>
            <a:ext cx="1878013" cy="1416050"/>
            <a:chOff x="3642" y="2017"/>
            <a:chExt cx="1183" cy="892"/>
          </a:xfrm>
        </p:grpSpPr>
        <p:pic>
          <p:nvPicPr>
            <p:cNvPr id="39963" name="Picture 27"/>
            <p:cNvPicPr>
              <a:picLocks noChangeAspect="1" noChangeArrowheads="1"/>
            </p:cNvPicPr>
            <p:nvPr/>
          </p:nvPicPr>
          <p:blipFill>
            <a:blip r:embed="rId4" cstate="print"/>
            <a:srcRect l="4306" t="4010" r="7535" b="13368"/>
            <a:stretch>
              <a:fillRect/>
            </a:stretch>
          </p:blipFill>
          <p:spPr bwMode="auto">
            <a:xfrm>
              <a:off x="3642" y="2017"/>
              <a:ext cx="1183" cy="892"/>
            </a:xfrm>
            <a:prstGeom prst="rect">
              <a:avLst/>
            </a:prstGeom>
            <a:noFill/>
            <a:ln w="9525">
              <a:noFill/>
              <a:miter lim="800000"/>
              <a:headEnd/>
              <a:tailEnd/>
            </a:ln>
            <a:effectLst/>
          </p:spPr>
        </p:pic>
        <p:sp>
          <p:nvSpPr>
            <p:cNvPr id="39956" name="Oval 20"/>
            <p:cNvSpPr>
              <a:spLocks noChangeArrowheads="1"/>
            </p:cNvSpPr>
            <p:nvPr/>
          </p:nvSpPr>
          <p:spPr bwMode="auto">
            <a:xfrm>
              <a:off x="4016" y="2385"/>
              <a:ext cx="142" cy="143"/>
            </a:xfrm>
            <a:prstGeom prst="ellipse">
              <a:avLst/>
            </a:prstGeom>
            <a:solidFill>
              <a:srgbClr val="990033"/>
            </a:solidFill>
            <a:ln w="9525">
              <a:solidFill>
                <a:schemeClr val="tx1"/>
              </a:solidFill>
              <a:round/>
              <a:headEnd/>
              <a:tailEnd/>
            </a:ln>
            <a:effectLst/>
          </p:spPr>
          <p:txBody>
            <a:bodyPr wrap="none" anchor="ctr"/>
            <a:lstStyle/>
            <a:p>
              <a:pPr algn="ctr">
                <a:lnSpc>
                  <a:spcPct val="70000"/>
                </a:lnSpc>
              </a:pPr>
              <a:r>
                <a:rPr lang="en-US" sz="2200">
                  <a:solidFill>
                    <a:schemeClr val="bg1"/>
                  </a:solidFill>
                </a:rPr>
                <a:t>+</a:t>
              </a:r>
            </a:p>
          </p:txBody>
        </p:sp>
      </p:grpSp>
      <p:grpSp>
        <p:nvGrpSpPr>
          <p:cNvPr id="9" name="Group 56"/>
          <p:cNvGrpSpPr>
            <a:grpSpLocks/>
          </p:cNvGrpSpPr>
          <p:nvPr/>
        </p:nvGrpSpPr>
        <p:grpSpPr bwMode="auto">
          <a:xfrm>
            <a:off x="7456488" y="4068763"/>
            <a:ext cx="1400175" cy="1541462"/>
            <a:chOff x="4697" y="2563"/>
            <a:chExt cx="882" cy="971"/>
          </a:xfrm>
        </p:grpSpPr>
        <p:grpSp>
          <p:nvGrpSpPr>
            <p:cNvPr id="10" name="Group 21"/>
            <p:cNvGrpSpPr>
              <a:grpSpLocks/>
            </p:cNvGrpSpPr>
            <p:nvPr/>
          </p:nvGrpSpPr>
          <p:grpSpPr bwMode="auto">
            <a:xfrm>
              <a:off x="4697" y="2563"/>
              <a:ext cx="882" cy="971"/>
              <a:chOff x="1796" y="890"/>
              <a:chExt cx="2168" cy="2566"/>
            </a:xfrm>
          </p:grpSpPr>
          <p:pic>
            <p:nvPicPr>
              <p:cNvPr id="39958" name="Picture 22" descr="38_stt_5"/>
              <p:cNvPicPr>
                <a:picLocks noChangeAspect="1" noChangeArrowheads="1"/>
              </p:cNvPicPr>
              <p:nvPr/>
            </p:nvPicPr>
            <p:blipFill>
              <a:blip r:embed="rId5" cstate="print"/>
              <a:srcRect/>
              <a:stretch>
                <a:fillRect/>
              </a:stretch>
            </p:blipFill>
            <p:spPr bwMode="auto">
              <a:xfrm>
                <a:off x="1796" y="890"/>
                <a:ext cx="2168" cy="2540"/>
              </a:xfrm>
              <a:prstGeom prst="rect">
                <a:avLst/>
              </a:prstGeom>
              <a:noFill/>
            </p:spPr>
          </p:pic>
          <p:sp>
            <p:nvSpPr>
              <p:cNvPr id="39959" name="Rectangle 23"/>
              <p:cNvSpPr>
                <a:spLocks noChangeArrowheads="1"/>
              </p:cNvSpPr>
              <p:nvPr/>
            </p:nvSpPr>
            <p:spPr bwMode="auto">
              <a:xfrm>
                <a:off x="1824" y="3312"/>
                <a:ext cx="2064" cy="144"/>
              </a:xfrm>
              <a:prstGeom prst="rect">
                <a:avLst/>
              </a:prstGeom>
              <a:solidFill>
                <a:schemeClr val="bg1"/>
              </a:solidFill>
              <a:ln w="9525">
                <a:noFill/>
                <a:miter lim="800000"/>
                <a:headEnd/>
                <a:tailEnd/>
              </a:ln>
              <a:effectLst/>
            </p:spPr>
            <p:txBody>
              <a:bodyPr wrap="none" anchor="ctr"/>
              <a:lstStyle/>
              <a:p>
                <a:endParaRPr lang="en-CA"/>
              </a:p>
            </p:txBody>
          </p:sp>
        </p:grpSp>
        <p:sp>
          <p:nvSpPr>
            <p:cNvPr id="39982" name="Oval 46"/>
            <p:cNvSpPr>
              <a:spLocks noChangeArrowheads="1"/>
            </p:cNvSpPr>
            <p:nvPr/>
          </p:nvSpPr>
          <p:spPr bwMode="auto">
            <a:xfrm>
              <a:off x="5054" y="2920"/>
              <a:ext cx="142" cy="143"/>
            </a:xfrm>
            <a:prstGeom prst="ellipse">
              <a:avLst/>
            </a:prstGeom>
            <a:solidFill>
              <a:srgbClr val="990033"/>
            </a:solidFill>
            <a:ln w="9525">
              <a:solidFill>
                <a:schemeClr val="tx1"/>
              </a:solidFill>
              <a:round/>
              <a:headEnd/>
              <a:tailEnd/>
            </a:ln>
            <a:effectLst/>
          </p:spPr>
          <p:txBody>
            <a:bodyPr wrap="none" anchor="ctr"/>
            <a:lstStyle/>
            <a:p>
              <a:pPr algn="ctr">
                <a:lnSpc>
                  <a:spcPct val="70000"/>
                </a:lnSpc>
              </a:pPr>
              <a:r>
                <a:rPr lang="en-US" sz="2200">
                  <a:solidFill>
                    <a:schemeClr val="bg1"/>
                  </a:solidFill>
                </a:rPr>
                <a:t>+</a:t>
              </a:r>
            </a:p>
          </p:txBody>
        </p:sp>
      </p:grpSp>
      <p:grpSp>
        <p:nvGrpSpPr>
          <p:cNvPr id="11" name="Group 54"/>
          <p:cNvGrpSpPr>
            <a:grpSpLocks/>
          </p:cNvGrpSpPr>
          <p:nvPr/>
        </p:nvGrpSpPr>
        <p:grpSpPr bwMode="auto">
          <a:xfrm>
            <a:off x="7581900" y="2130425"/>
            <a:ext cx="1279525" cy="1114425"/>
            <a:chOff x="4776" y="1342"/>
            <a:chExt cx="806" cy="702"/>
          </a:xfrm>
        </p:grpSpPr>
        <p:pic>
          <p:nvPicPr>
            <p:cNvPr id="39983" name="Picture 47" descr="MCDD01775_0000[1]"/>
            <p:cNvPicPr>
              <a:picLocks noChangeAspect="1" noChangeArrowheads="1"/>
            </p:cNvPicPr>
            <p:nvPr/>
          </p:nvPicPr>
          <p:blipFill>
            <a:blip r:embed="rId6" cstate="print"/>
            <a:srcRect/>
            <a:stretch>
              <a:fillRect/>
            </a:stretch>
          </p:blipFill>
          <p:spPr bwMode="auto">
            <a:xfrm>
              <a:off x="4964" y="1540"/>
              <a:ext cx="327" cy="327"/>
            </a:xfrm>
            <a:prstGeom prst="rect">
              <a:avLst/>
            </a:prstGeom>
            <a:noFill/>
          </p:spPr>
        </p:pic>
        <p:sp>
          <p:nvSpPr>
            <p:cNvPr id="39984" name="Oval 48"/>
            <p:cNvSpPr>
              <a:spLocks noChangeArrowheads="1"/>
            </p:cNvSpPr>
            <p:nvPr/>
          </p:nvSpPr>
          <p:spPr bwMode="auto">
            <a:xfrm>
              <a:off x="4776" y="1342"/>
              <a:ext cx="691" cy="702"/>
            </a:xfrm>
            <a:prstGeom prst="ellipse">
              <a:avLst/>
            </a:prstGeom>
            <a:noFill/>
            <a:ln w="9525">
              <a:solidFill>
                <a:schemeClr val="tx1"/>
              </a:solidFill>
              <a:round/>
              <a:headEnd/>
              <a:tailEnd/>
            </a:ln>
            <a:effectLst/>
          </p:spPr>
          <p:txBody>
            <a:bodyPr wrap="none" anchor="ctr"/>
            <a:lstStyle/>
            <a:p>
              <a:endParaRPr lang="en-CA"/>
            </a:p>
          </p:txBody>
        </p:sp>
        <p:sp>
          <p:nvSpPr>
            <p:cNvPr id="39985" name="Text Box 49"/>
            <p:cNvSpPr txBox="1">
              <a:spLocks noChangeArrowheads="1"/>
            </p:cNvSpPr>
            <p:nvPr/>
          </p:nvSpPr>
          <p:spPr bwMode="auto">
            <a:xfrm>
              <a:off x="5019" y="1582"/>
              <a:ext cx="293" cy="231"/>
            </a:xfrm>
            <a:prstGeom prst="rect">
              <a:avLst/>
            </a:prstGeom>
            <a:noFill/>
            <a:ln w="9525">
              <a:noFill/>
              <a:miter lim="800000"/>
              <a:headEnd/>
              <a:tailEnd/>
            </a:ln>
            <a:effectLst/>
          </p:spPr>
          <p:txBody>
            <a:bodyPr>
              <a:spAutoFit/>
            </a:bodyPr>
            <a:lstStyle/>
            <a:p>
              <a:pPr>
                <a:spcBef>
                  <a:spcPct val="50000"/>
                </a:spcBef>
              </a:pPr>
              <a:r>
                <a:rPr lang="en-US" b="1"/>
                <a:t>+</a:t>
              </a:r>
            </a:p>
          </p:txBody>
        </p:sp>
        <p:grpSp>
          <p:nvGrpSpPr>
            <p:cNvPr id="12" name="Group 50"/>
            <p:cNvGrpSpPr>
              <a:grpSpLocks/>
            </p:cNvGrpSpPr>
            <p:nvPr/>
          </p:nvGrpSpPr>
          <p:grpSpPr bwMode="auto">
            <a:xfrm>
              <a:off x="5362" y="1571"/>
              <a:ext cx="220" cy="231"/>
              <a:chOff x="5276" y="1182"/>
              <a:chExt cx="220" cy="231"/>
            </a:xfrm>
          </p:grpSpPr>
          <p:sp>
            <p:nvSpPr>
              <p:cNvPr id="39987" name="Oval 51"/>
              <p:cNvSpPr>
                <a:spLocks noChangeArrowheads="1"/>
              </p:cNvSpPr>
              <p:nvPr/>
            </p:nvSpPr>
            <p:spPr bwMode="auto">
              <a:xfrm>
                <a:off x="5299" y="1236"/>
                <a:ext cx="136" cy="136"/>
              </a:xfrm>
              <a:prstGeom prst="ellipse">
                <a:avLst/>
              </a:prstGeom>
              <a:solidFill>
                <a:schemeClr val="accent1"/>
              </a:solidFill>
              <a:ln w="9525">
                <a:solidFill>
                  <a:schemeClr val="tx1"/>
                </a:solidFill>
                <a:round/>
                <a:headEnd/>
                <a:tailEnd/>
              </a:ln>
              <a:effectLst/>
            </p:spPr>
            <p:txBody>
              <a:bodyPr wrap="none" anchor="ctr"/>
              <a:lstStyle/>
              <a:p>
                <a:endParaRPr lang="en-CA"/>
              </a:p>
            </p:txBody>
          </p:sp>
          <p:sp>
            <p:nvSpPr>
              <p:cNvPr id="39988" name="Text Box 52"/>
              <p:cNvSpPr txBox="1">
                <a:spLocks noChangeArrowheads="1"/>
              </p:cNvSpPr>
              <p:nvPr/>
            </p:nvSpPr>
            <p:spPr bwMode="auto">
              <a:xfrm>
                <a:off x="5276" y="1182"/>
                <a:ext cx="220" cy="231"/>
              </a:xfrm>
              <a:prstGeom prst="rect">
                <a:avLst/>
              </a:prstGeom>
              <a:noFill/>
              <a:ln w="9525">
                <a:noFill/>
                <a:miter lim="800000"/>
                <a:headEnd/>
                <a:tailEnd/>
              </a:ln>
              <a:effectLst/>
            </p:spPr>
            <p:txBody>
              <a:bodyPr>
                <a:spAutoFit/>
              </a:bodyPr>
              <a:lstStyle/>
              <a:p>
                <a:pPr>
                  <a:spcBef>
                    <a:spcPct val="50000"/>
                  </a:spcBef>
                </a:pPr>
                <a:r>
                  <a:rPr lang="en-US" b="1"/>
                  <a:t>–</a:t>
                </a:r>
              </a:p>
            </p:txBody>
          </p:sp>
        </p:grpSp>
      </p:grpSp>
      <p:pic>
        <p:nvPicPr>
          <p:cNvPr id="39981" name="Picture 45"/>
          <p:cNvPicPr>
            <a:picLocks noChangeAspect="1" noChangeArrowheads="1"/>
          </p:cNvPicPr>
          <p:nvPr/>
        </p:nvPicPr>
        <p:blipFill>
          <a:blip r:embed="rId7" cstate="print"/>
          <a:srcRect/>
          <a:stretch>
            <a:fillRect/>
          </a:stretch>
        </p:blipFill>
        <p:spPr bwMode="auto">
          <a:xfrm>
            <a:off x="7156450" y="5543550"/>
            <a:ext cx="1247775" cy="13144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9939">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939">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93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939">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939">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939">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9939">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9939">
                                            <p:txEl>
                                              <p:pRg st="10" end="10"/>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9939">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939">
                                            <p:txEl>
                                              <p:pRg st="12" end="12"/>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998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9939">
                                            <p:txEl>
                                              <p:pRg st="13" end="13"/>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9939">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C2BC5121-C0BB-4031-B71D-D417DF7D2753}" type="slidenum">
              <a:rPr lang="en-US"/>
              <a:pPr/>
              <a:t>8</a:t>
            </a:fld>
            <a:endParaRPr lang="en-US"/>
          </a:p>
        </p:txBody>
      </p:sp>
      <p:sp>
        <p:nvSpPr>
          <p:cNvPr id="154626" name="Text Box 2"/>
          <p:cNvSpPr txBox="1">
            <a:spLocks noChangeArrowheads="1"/>
          </p:cNvSpPr>
          <p:nvPr/>
        </p:nvSpPr>
        <p:spPr bwMode="auto">
          <a:xfrm>
            <a:off x="555625" y="210503"/>
            <a:ext cx="6409055" cy="1477328"/>
          </a:xfrm>
          <a:prstGeom prst="rect">
            <a:avLst/>
          </a:prstGeom>
          <a:noFill/>
          <a:ln w="9525">
            <a:noFill/>
            <a:miter lim="800000"/>
            <a:headEnd/>
            <a:tailEnd/>
          </a:ln>
          <a:effectLst/>
        </p:spPr>
        <p:txBody>
          <a:bodyPr wrap="square">
            <a:spAutoFit/>
          </a:bodyPr>
          <a:lstStyle/>
          <a:p>
            <a:r>
              <a:rPr lang="en-US" sz="3200" u="sng" dirty="0"/>
              <a:t>Bohr model of hydrogen atom.</a:t>
            </a:r>
          </a:p>
          <a:p>
            <a:endParaRPr lang="en-US" sz="1000" u="sng" dirty="0"/>
          </a:p>
          <a:p>
            <a:r>
              <a:rPr lang="en-US" b="1" i="1" dirty="0"/>
              <a:t>Not correct. </a:t>
            </a:r>
            <a:r>
              <a:rPr lang="en-US" i="1" dirty="0"/>
              <a:t>Why not skip and </a:t>
            </a:r>
            <a:r>
              <a:rPr lang="en-US" i="1" dirty="0" smtClean="0"/>
              <a:t> </a:t>
            </a:r>
            <a:r>
              <a:rPr lang="en-US" i="1" dirty="0"/>
              <a:t>go </a:t>
            </a:r>
            <a:r>
              <a:rPr lang="en-US" i="1" dirty="0" smtClean="0"/>
              <a:t>to </a:t>
            </a:r>
            <a:r>
              <a:rPr lang="en-US" i="1" dirty="0"/>
              <a:t>correct Schrödinger wave model? </a:t>
            </a:r>
            <a:r>
              <a:rPr lang="en-US" i="1" dirty="0" smtClean="0">
                <a:solidFill>
                  <a:srgbClr val="FF3B3B"/>
                </a:solidFill>
              </a:rPr>
              <a:t>( </a:t>
            </a:r>
            <a:r>
              <a:rPr lang="en-US" i="1" dirty="0" err="1">
                <a:solidFill>
                  <a:srgbClr val="FF3B3B"/>
                </a:solidFill>
              </a:rPr>
              <a:t>CEW’s</a:t>
            </a:r>
            <a:r>
              <a:rPr lang="en-US" i="1" dirty="0">
                <a:solidFill>
                  <a:srgbClr val="FF3B3B"/>
                </a:solidFill>
              </a:rPr>
              <a:t> </a:t>
            </a:r>
            <a:r>
              <a:rPr lang="en-US" i="1" dirty="0" smtClean="0">
                <a:solidFill>
                  <a:srgbClr val="FF3B3B"/>
                </a:solidFill>
              </a:rPr>
              <a:t> opinions</a:t>
            </a:r>
            <a:r>
              <a:rPr lang="en-US" i="1" dirty="0">
                <a:solidFill>
                  <a:srgbClr val="FF3B3B"/>
                </a:solidFill>
              </a:rPr>
              <a:t>)</a:t>
            </a:r>
          </a:p>
        </p:txBody>
      </p:sp>
      <p:sp>
        <p:nvSpPr>
          <p:cNvPr id="154627" name="Text Box 3"/>
          <p:cNvSpPr txBox="1">
            <a:spLocks noChangeArrowheads="1"/>
          </p:cNvSpPr>
          <p:nvPr/>
        </p:nvSpPr>
        <p:spPr bwMode="auto">
          <a:xfrm>
            <a:off x="277813" y="1733550"/>
            <a:ext cx="8575675" cy="4801314"/>
          </a:xfrm>
          <a:prstGeom prst="rect">
            <a:avLst/>
          </a:prstGeom>
          <a:noFill/>
          <a:ln w="9525">
            <a:noFill/>
            <a:miter lim="800000"/>
            <a:headEnd/>
            <a:tailEnd/>
          </a:ln>
          <a:effectLst/>
        </p:spPr>
        <p:txBody>
          <a:bodyPr>
            <a:spAutoFit/>
          </a:bodyPr>
          <a:lstStyle/>
          <a:p>
            <a:r>
              <a:rPr lang="en-US" dirty="0"/>
              <a:t>1) Everyone </a:t>
            </a:r>
            <a:r>
              <a:rPr lang="en-US" dirty="0" smtClean="0"/>
              <a:t>taught </a:t>
            </a:r>
            <a:r>
              <a:rPr lang="en-US" dirty="0"/>
              <a:t>Bohr model in high school, </a:t>
            </a:r>
            <a:r>
              <a:rPr lang="en-US" dirty="0" smtClean="0"/>
              <a:t>often as </a:t>
            </a:r>
            <a:r>
              <a:rPr lang="en-US" dirty="0"/>
              <a:t>“correct” model of atom. </a:t>
            </a:r>
            <a:r>
              <a:rPr lang="en-US" dirty="0" smtClean="0"/>
              <a:t>Need </a:t>
            </a:r>
            <a:r>
              <a:rPr lang="en-US" dirty="0"/>
              <a:t>to understand what is correct and incorrect about it.</a:t>
            </a:r>
          </a:p>
          <a:p>
            <a:endParaRPr lang="en-US" sz="1000" dirty="0"/>
          </a:p>
          <a:p>
            <a:r>
              <a:rPr lang="en-US" dirty="0"/>
              <a:t>2) Covered in every text book on quantum.  </a:t>
            </a:r>
          </a:p>
          <a:p>
            <a:r>
              <a:rPr lang="en-US" sz="2000" i="1" dirty="0"/>
              <a:t>(Science culture note- </a:t>
            </a:r>
            <a:r>
              <a:rPr lang="en-US" sz="2000" i="1" dirty="0" smtClean="0"/>
              <a:t>Bohr </a:t>
            </a:r>
            <a:r>
              <a:rPr lang="en-US" sz="2000" i="1" dirty="0"/>
              <a:t>model is </a:t>
            </a:r>
            <a:r>
              <a:rPr lang="en-US" sz="2000" i="1" dirty="0" smtClean="0"/>
              <a:t>flawed </a:t>
            </a:r>
            <a:r>
              <a:rPr lang="en-US" sz="2000" i="1" dirty="0"/>
              <a:t>intermediate step on way to correct theory. </a:t>
            </a:r>
            <a:r>
              <a:rPr lang="en-US" sz="2000" i="1" dirty="0" smtClean="0"/>
              <a:t>Probably </a:t>
            </a:r>
            <a:r>
              <a:rPr lang="en-US" sz="2000" i="1" dirty="0"/>
              <a:t>would never hear about, except Bohr head of very important physics institute in Europe for long time. </a:t>
            </a:r>
            <a:r>
              <a:rPr lang="en-US" sz="2000" i="1" dirty="0" smtClean="0"/>
              <a:t>Important </a:t>
            </a:r>
            <a:r>
              <a:rPr lang="en-US" sz="2000" i="1" dirty="0"/>
              <a:t>guy and everybody liked. </a:t>
            </a:r>
          </a:p>
          <a:p>
            <a:endParaRPr lang="en-US" dirty="0"/>
          </a:p>
          <a:p>
            <a:r>
              <a:rPr lang="en-US" dirty="0"/>
              <a:t>3) Has some pieces of correct physics. Historically was help in taking next step. Educational to look at correct </a:t>
            </a:r>
            <a:r>
              <a:rPr lang="en-US" dirty="0" smtClean="0"/>
              <a:t>pieces, understand process of developing and refining physics models.</a:t>
            </a:r>
            <a:endParaRPr lang="en-US" dirty="0"/>
          </a:p>
        </p:txBody>
      </p:sp>
      <p:grpSp>
        <p:nvGrpSpPr>
          <p:cNvPr id="5" name="Group 55"/>
          <p:cNvGrpSpPr>
            <a:grpSpLocks/>
          </p:cNvGrpSpPr>
          <p:nvPr/>
        </p:nvGrpSpPr>
        <p:grpSpPr bwMode="auto">
          <a:xfrm>
            <a:off x="7083107" y="230188"/>
            <a:ext cx="1878013" cy="1416050"/>
            <a:chOff x="3642" y="2017"/>
            <a:chExt cx="1183" cy="892"/>
          </a:xfrm>
        </p:grpSpPr>
        <p:pic>
          <p:nvPicPr>
            <p:cNvPr id="6" name="Picture 27"/>
            <p:cNvPicPr>
              <a:picLocks noChangeAspect="1" noChangeArrowheads="1"/>
            </p:cNvPicPr>
            <p:nvPr/>
          </p:nvPicPr>
          <p:blipFill>
            <a:blip r:embed="rId3" cstate="print"/>
            <a:srcRect l="4306" t="4010" r="7535" b="13368"/>
            <a:stretch>
              <a:fillRect/>
            </a:stretch>
          </p:blipFill>
          <p:spPr bwMode="auto">
            <a:xfrm>
              <a:off x="3642" y="2017"/>
              <a:ext cx="1183" cy="892"/>
            </a:xfrm>
            <a:prstGeom prst="rect">
              <a:avLst/>
            </a:prstGeom>
            <a:noFill/>
            <a:ln w="9525">
              <a:noFill/>
              <a:miter lim="800000"/>
              <a:headEnd/>
              <a:tailEnd/>
            </a:ln>
            <a:effectLst/>
          </p:spPr>
        </p:pic>
        <p:sp>
          <p:nvSpPr>
            <p:cNvPr id="7" name="Oval 20"/>
            <p:cNvSpPr>
              <a:spLocks noChangeArrowheads="1"/>
            </p:cNvSpPr>
            <p:nvPr/>
          </p:nvSpPr>
          <p:spPr bwMode="auto">
            <a:xfrm>
              <a:off x="4016" y="2385"/>
              <a:ext cx="142" cy="143"/>
            </a:xfrm>
            <a:prstGeom prst="ellipse">
              <a:avLst/>
            </a:prstGeom>
            <a:solidFill>
              <a:srgbClr val="990033"/>
            </a:solidFill>
            <a:ln w="9525">
              <a:solidFill>
                <a:schemeClr val="tx1"/>
              </a:solidFill>
              <a:round/>
              <a:headEnd/>
              <a:tailEnd/>
            </a:ln>
            <a:effectLst/>
          </p:spPr>
          <p:txBody>
            <a:bodyPr wrap="none" anchor="ctr"/>
            <a:lstStyle/>
            <a:p>
              <a:pPr algn="ctr">
                <a:lnSpc>
                  <a:spcPct val="70000"/>
                </a:lnSpc>
              </a:pPr>
              <a:r>
                <a:rPr lang="en-US" sz="2200">
                  <a:solidFill>
                    <a:schemeClr val="bg1"/>
                  </a:solidFill>
                </a:rPr>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46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462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462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462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B7DBD9D-CE55-4EB1-84F0-21E036B6F95B}" type="slidenum">
              <a:rPr lang="en-US"/>
              <a:pPr/>
              <a:t>9</a:t>
            </a:fld>
            <a:endParaRPr lang="en-US"/>
          </a:p>
        </p:txBody>
      </p:sp>
      <p:sp>
        <p:nvSpPr>
          <p:cNvPr id="160770" name="Rectangle 2"/>
          <p:cNvSpPr>
            <a:spLocks noGrp="1" noChangeArrowheads="1"/>
          </p:cNvSpPr>
          <p:nvPr>
            <p:ph type="title"/>
          </p:nvPr>
        </p:nvSpPr>
        <p:spPr>
          <a:xfrm>
            <a:off x="0" y="368663"/>
            <a:ext cx="5349240" cy="264160"/>
          </a:xfrm>
        </p:spPr>
        <p:txBody>
          <a:bodyPr/>
          <a:lstStyle/>
          <a:p>
            <a:r>
              <a:rPr lang="en-US" sz="2800" dirty="0" smtClean="0">
                <a:solidFill>
                  <a:schemeClr val="tx1"/>
                </a:solidFill>
              </a:rPr>
              <a:t>Background knowledge check (ungraded)</a:t>
            </a:r>
            <a:r>
              <a:rPr lang="en-US" sz="2800" b="1" dirty="0" smtClean="0">
                <a:solidFill>
                  <a:schemeClr val="tx1"/>
                </a:solidFill>
              </a:rPr>
              <a:t> </a:t>
            </a:r>
            <a:endParaRPr lang="en-US" sz="2800" b="1" dirty="0">
              <a:solidFill>
                <a:schemeClr val="tx1"/>
              </a:solidFill>
            </a:endParaRPr>
          </a:p>
        </p:txBody>
      </p:sp>
      <p:sp>
        <p:nvSpPr>
          <p:cNvPr id="160772" name="Text Box 4"/>
          <p:cNvSpPr txBox="1">
            <a:spLocks noChangeArrowheads="1"/>
          </p:cNvSpPr>
          <p:nvPr/>
        </p:nvSpPr>
        <p:spPr bwMode="auto">
          <a:xfrm>
            <a:off x="284163" y="4488815"/>
            <a:ext cx="8468985" cy="1938992"/>
          </a:xfrm>
          <a:prstGeom prst="rect">
            <a:avLst/>
          </a:prstGeom>
          <a:noFill/>
          <a:ln w="9525">
            <a:noFill/>
            <a:miter lim="800000"/>
            <a:headEnd/>
            <a:tailEnd/>
          </a:ln>
          <a:effectLst/>
        </p:spPr>
        <p:txBody>
          <a:bodyPr wrap="none">
            <a:spAutoFit/>
          </a:bodyPr>
          <a:lstStyle/>
          <a:p>
            <a:r>
              <a:rPr lang="en-US" dirty="0" smtClean="0"/>
              <a:t>3. </a:t>
            </a:r>
            <a:r>
              <a:rPr lang="en-US" dirty="0"/>
              <a:t>The “Bohr radius” is </a:t>
            </a:r>
          </a:p>
          <a:p>
            <a:r>
              <a:rPr lang="en-US" dirty="0"/>
              <a:t>a. quantity used to calculate what size pants </a:t>
            </a:r>
            <a:r>
              <a:rPr lang="en-US" dirty="0" err="1"/>
              <a:t>Neils</a:t>
            </a:r>
            <a:r>
              <a:rPr lang="en-US" dirty="0"/>
              <a:t> Bohr wore</a:t>
            </a:r>
          </a:p>
          <a:p>
            <a:r>
              <a:rPr lang="en-US" dirty="0"/>
              <a:t>b. radius of the nucleus in the hydrogen atom</a:t>
            </a:r>
          </a:p>
          <a:p>
            <a:r>
              <a:rPr lang="en-US" dirty="0"/>
              <a:t>c. radius of an individual electron</a:t>
            </a:r>
          </a:p>
          <a:p>
            <a:r>
              <a:rPr lang="en-US" dirty="0"/>
              <a:t>d. distance at which electron orbits nucleus in Bohr model </a:t>
            </a:r>
          </a:p>
        </p:txBody>
      </p:sp>
      <p:sp>
        <p:nvSpPr>
          <p:cNvPr id="160773" name="Text Box 5"/>
          <p:cNvSpPr txBox="1">
            <a:spLocks noChangeArrowheads="1"/>
          </p:cNvSpPr>
          <p:nvPr/>
        </p:nvSpPr>
        <p:spPr bwMode="auto">
          <a:xfrm>
            <a:off x="339725" y="2745105"/>
            <a:ext cx="8105104" cy="1569660"/>
          </a:xfrm>
          <a:prstGeom prst="rect">
            <a:avLst/>
          </a:prstGeom>
          <a:noFill/>
          <a:ln w="9525">
            <a:noFill/>
            <a:miter lim="800000"/>
            <a:headEnd/>
            <a:tailEnd/>
          </a:ln>
          <a:effectLst/>
        </p:spPr>
        <p:txBody>
          <a:bodyPr wrap="none">
            <a:spAutoFit/>
          </a:bodyPr>
          <a:lstStyle/>
          <a:p>
            <a:r>
              <a:rPr lang="en-US" dirty="0"/>
              <a:t>2. In the energy level diagram for the hydrogen atom</a:t>
            </a:r>
          </a:p>
          <a:p>
            <a:r>
              <a:rPr lang="en-US" dirty="0"/>
              <a:t>as the ionization limit is approached, the energy levels get</a:t>
            </a:r>
          </a:p>
          <a:p>
            <a:r>
              <a:rPr lang="en-US" dirty="0"/>
              <a:t>a. closer together in </a:t>
            </a:r>
            <a:r>
              <a:rPr lang="en-US" dirty="0" smtClean="0"/>
              <a:t>energy,   b</a:t>
            </a:r>
            <a:r>
              <a:rPr lang="en-US" dirty="0"/>
              <a:t>. equally spaced </a:t>
            </a:r>
          </a:p>
          <a:p>
            <a:r>
              <a:rPr lang="en-US" dirty="0"/>
              <a:t>c. farther </a:t>
            </a:r>
            <a:r>
              <a:rPr lang="en-US" dirty="0" smtClean="0"/>
              <a:t>apart,  d</a:t>
            </a:r>
            <a:r>
              <a:rPr lang="en-US" dirty="0"/>
              <a:t>. the energy gaps </a:t>
            </a:r>
            <a:r>
              <a:rPr lang="en-US" dirty="0" smtClean="0"/>
              <a:t>vary randomly</a:t>
            </a:r>
            <a:endParaRPr lang="en-US" dirty="0"/>
          </a:p>
        </p:txBody>
      </p:sp>
      <p:grpSp>
        <p:nvGrpSpPr>
          <p:cNvPr id="6" name="Group 55"/>
          <p:cNvGrpSpPr>
            <a:grpSpLocks/>
          </p:cNvGrpSpPr>
          <p:nvPr/>
        </p:nvGrpSpPr>
        <p:grpSpPr bwMode="auto">
          <a:xfrm>
            <a:off x="6370320" y="0"/>
            <a:ext cx="1859280" cy="1295400"/>
            <a:chOff x="3642" y="2017"/>
            <a:chExt cx="1183" cy="892"/>
          </a:xfrm>
        </p:grpSpPr>
        <p:pic>
          <p:nvPicPr>
            <p:cNvPr id="7" name="Picture 27"/>
            <p:cNvPicPr>
              <a:picLocks noChangeAspect="1" noChangeArrowheads="1"/>
            </p:cNvPicPr>
            <p:nvPr/>
          </p:nvPicPr>
          <p:blipFill>
            <a:blip r:embed="rId4" cstate="print"/>
            <a:srcRect l="4306" t="4010" r="7535" b="13368"/>
            <a:stretch>
              <a:fillRect/>
            </a:stretch>
          </p:blipFill>
          <p:spPr bwMode="auto">
            <a:xfrm>
              <a:off x="3642" y="2017"/>
              <a:ext cx="1183" cy="892"/>
            </a:xfrm>
            <a:prstGeom prst="rect">
              <a:avLst/>
            </a:prstGeom>
            <a:noFill/>
            <a:ln w="9525">
              <a:noFill/>
              <a:miter lim="800000"/>
              <a:headEnd/>
              <a:tailEnd/>
            </a:ln>
            <a:effectLst/>
          </p:spPr>
        </p:pic>
        <p:sp>
          <p:nvSpPr>
            <p:cNvPr id="8" name="Oval 20"/>
            <p:cNvSpPr>
              <a:spLocks noChangeArrowheads="1"/>
            </p:cNvSpPr>
            <p:nvPr/>
          </p:nvSpPr>
          <p:spPr bwMode="auto">
            <a:xfrm>
              <a:off x="4016" y="2385"/>
              <a:ext cx="142" cy="143"/>
            </a:xfrm>
            <a:prstGeom prst="ellipse">
              <a:avLst/>
            </a:prstGeom>
            <a:solidFill>
              <a:srgbClr val="990033"/>
            </a:solidFill>
            <a:ln w="9525">
              <a:solidFill>
                <a:schemeClr val="tx1"/>
              </a:solidFill>
              <a:round/>
              <a:headEnd/>
              <a:tailEnd/>
            </a:ln>
            <a:effectLst/>
          </p:spPr>
          <p:txBody>
            <a:bodyPr wrap="none" anchor="ctr"/>
            <a:lstStyle/>
            <a:p>
              <a:pPr algn="ctr">
                <a:lnSpc>
                  <a:spcPct val="70000"/>
                </a:lnSpc>
              </a:pPr>
              <a:r>
                <a:rPr lang="en-US" sz="2200">
                  <a:solidFill>
                    <a:schemeClr val="bg1"/>
                  </a:solidFill>
                </a:rPr>
                <a:t>+</a:t>
              </a:r>
            </a:p>
          </p:txBody>
        </p:sp>
      </p:grpSp>
      <p:sp>
        <p:nvSpPr>
          <p:cNvPr id="9" name="TextBox 8"/>
          <p:cNvSpPr txBox="1"/>
          <p:nvPr/>
        </p:nvSpPr>
        <p:spPr>
          <a:xfrm>
            <a:off x="182880" y="899160"/>
            <a:ext cx="6568440" cy="1200329"/>
          </a:xfrm>
          <a:prstGeom prst="rect">
            <a:avLst/>
          </a:prstGeom>
          <a:noFill/>
        </p:spPr>
        <p:txBody>
          <a:bodyPr wrap="square" rtlCol="0">
            <a:spAutoFit/>
          </a:bodyPr>
          <a:lstStyle/>
          <a:p>
            <a:r>
              <a:rPr lang="en-US" dirty="0" smtClean="0"/>
              <a:t>1. </a:t>
            </a:r>
            <a:r>
              <a:rPr lang="en-US" dirty="0" err="1" smtClean="0"/>
              <a:t>Balmer</a:t>
            </a:r>
            <a:r>
              <a:rPr lang="en-US" dirty="0" smtClean="0"/>
              <a:t> formula describes wavelengths of light given off by hydrogen atom.  I have </a:t>
            </a:r>
          </a:p>
          <a:p>
            <a:r>
              <a:rPr lang="en-US" dirty="0" smtClean="0"/>
              <a:t>a. studied this,    b. never heard of it,   c. other</a:t>
            </a:r>
            <a:endParaRPr lang="en-CA" dirty="0"/>
          </a:p>
        </p:txBody>
      </p:sp>
      <p:graphicFrame>
        <p:nvGraphicFramePr>
          <p:cNvPr id="160774" name="Object 6"/>
          <p:cNvGraphicFramePr>
            <a:graphicFrameLocks noChangeAspect="1"/>
          </p:cNvGraphicFramePr>
          <p:nvPr/>
        </p:nvGraphicFramePr>
        <p:xfrm>
          <a:off x="6664598" y="1333318"/>
          <a:ext cx="1841500" cy="1264543"/>
        </p:xfrm>
        <a:graphic>
          <a:graphicData uri="http://schemas.openxmlformats.org/presentationml/2006/ole">
            <p:oleObj spid="_x0000_s160774" name="Equation" r:id="rId5" imgW="850680" imgH="58392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07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07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2" grpId="0"/>
      <p:bldP spid="160773" grpId="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9102</TotalTime>
  <Words>3091</Words>
  <Application>Microsoft Office PowerPoint</Application>
  <PresentationFormat>On-screen Show (4:3)</PresentationFormat>
  <Paragraphs>562</Paragraphs>
  <Slides>39</Slides>
  <Notes>39</Notes>
  <HiddenSlides>0</HiddenSlides>
  <MMClips>5</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Default Design</vt:lpstr>
      <vt:lpstr>Equation</vt:lpstr>
      <vt:lpstr>Slide 1</vt:lpstr>
      <vt:lpstr>Slide 2</vt:lpstr>
      <vt:lpstr>Slide 3</vt:lpstr>
      <vt:lpstr>Slide 4</vt:lpstr>
      <vt:lpstr>Slide 5</vt:lpstr>
      <vt:lpstr>Slide 6</vt:lpstr>
      <vt:lpstr>Models of the Atom</vt:lpstr>
      <vt:lpstr>Slide 8</vt:lpstr>
      <vt:lpstr>Background knowledge check (ungraded) </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Bohr model is a weird mix of classical physics and arbitrary rules…</vt:lpstr>
      <vt:lpstr>Successes of Bohr Model</vt:lpstr>
      <vt:lpstr>Which of the following principles of classical physics is violated in the Bohr model?</vt:lpstr>
      <vt:lpstr>Summary: What things CAN’T the Bohr model explain?</vt:lpstr>
      <vt:lpstr>Slide 29</vt:lpstr>
      <vt:lpstr>Slide 30</vt:lpstr>
      <vt:lpstr>  Waves</vt:lpstr>
      <vt:lpstr>Standing Waves on a Ring</vt:lpstr>
      <vt:lpstr>Standing Waves on a Ring</vt:lpstr>
      <vt:lpstr>deBroglie Waves</vt:lpstr>
      <vt:lpstr>deBroglie Waves</vt:lpstr>
      <vt:lpstr>deBroglie Waves</vt:lpstr>
      <vt:lpstr>Slide 37</vt:lpstr>
      <vt:lpstr>Slide 38</vt:lpstr>
      <vt:lpstr>deBroglie Waves</vt:lpstr>
    </vt:vector>
  </TitlesOfParts>
  <Company>None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kelly</dc:creator>
  <cp:lastModifiedBy>Sarah Gilbert</cp:lastModifiedBy>
  <cp:revision>166</cp:revision>
  <dcterms:created xsi:type="dcterms:W3CDTF">2001-11-25T03:14:16Z</dcterms:created>
  <dcterms:modified xsi:type="dcterms:W3CDTF">2009-05-29T01:43:19Z</dcterms:modified>
</cp:coreProperties>
</file>