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Default Extension="emf" ContentType="image/x-emf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6" r:id="rId2"/>
    <p:sldId id="257" r:id="rId3"/>
    <p:sldId id="258" r:id="rId4"/>
    <p:sldId id="288" r:id="rId5"/>
    <p:sldId id="259" r:id="rId6"/>
    <p:sldId id="290" r:id="rId7"/>
    <p:sldId id="289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92" r:id="rId17"/>
    <p:sldId id="275" r:id="rId18"/>
    <p:sldId id="276" r:id="rId19"/>
    <p:sldId id="278" r:id="rId20"/>
    <p:sldId id="279" r:id="rId21"/>
    <p:sldId id="280" r:id="rId22"/>
    <p:sldId id="281" r:id="rId23"/>
    <p:sldId id="282" r:id="rId24"/>
    <p:sldId id="283" r:id="rId25"/>
    <p:sldId id="260" r:id="rId26"/>
    <p:sldId id="261" r:id="rId27"/>
    <p:sldId id="262" r:id="rId28"/>
    <p:sldId id="263" r:id="rId29"/>
    <p:sldId id="264" r:id="rId30"/>
    <p:sldId id="265" r:id="rId31"/>
    <p:sldId id="284" r:id="rId32"/>
    <p:sldId id="285" r:id="rId33"/>
    <p:sldId id="286" r:id="rId34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499" autoAdjust="0"/>
  </p:normalViewPr>
  <p:slideViewPr>
    <p:cSldViewPr>
      <p:cViewPr varScale="1">
        <p:scale>
          <a:sx n="94" d="100"/>
          <a:sy n="94" d="100"/>
        </p:scale>
        <p:origin x="-3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644" cy="480470"/>
          </a:xfrm>
          <a:prstGeom prst="rect">
            <a:avLst/>
          </a:prstGeom>
        </p:spPr>
        <p:txBody>
          <a:bodyPr vert="horz" lIns="94869" tIns="47435" rIns="94869" bIns="47435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900" y="0"/>
            <a:ext cx="3169643" cy="480470"/>
          </a:xfrm>
          <a:prstGeom prst="rect">
            <a:avLst/>
          </a:prstGeom>
        </p:spPr>
        <p:txBody>
          <a:bodyPr vert="horz" lIns="94869" tIns="47435" rIns="94869" bIns="47435" rtlCol="0"/>
          <a:lstStyle>
            <a:lvl1pPr algn="r">
              <a:defRPr sz="1200"/>
            </a:lvl1pPr>
          </a:lstStyle>
          <a:p>
            <a:fld id="{C42DA3D4-03E2-46A4-87A7-C53E0186BB22}" type="datetimeFigureOut">
              <a:rPr lang="en-US" smtClean="0"/>
              <a:pPr/>
              <a:t>7/31/2009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091"/>
            <a:ext cx="3169644" cy="480469"/>
          </a:xfrm>
          <a:prstGeom prst="rect">
            <a:avLst/>
          </a:prstGeom>
        </p:spPr>
        <p:txBody>
          <a:bodyPr vert="horz" lIns="94869" tIns="47435" rIns="94869" bIns="47435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900" y="9119091"/>
            <a:ext cx="3169643" cy="480469"/>
          </a:xfrm>
          <a:prstGeom prst="rect">
            <a:avLst/>
          </a:prstGeom>
        </p:spPr>
        <p:txBody>
          <a:bodyPr vert="horz" lIns="94869" tIns="47435" rIns="94869" bIns="47435" rtlCol="0" anchor="b"/>
          <a:lstStyle>
            <a:lvl1pPr algn="r">
              <a:defRPr sz="1200"/>
            </a:lvl1pPr>
          </a:lstStyle>
          <a:p>
            <a:fld id="{6E061FD5-21C8-4910-B9E1-456BCD87B634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0060"/>
          </a:xfrm>
          <a:prstGeom prst="rect">
            <a:avLst/>
          </a:prstGeom>
        </p:spPr>
        <p:txBody>
          <a:bodyPr vert="horz" lIns="96652" tIns="48327" rIns="96652" bIns="48327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1"/>
            <a:ext cx="3169920" cy="480060"/>
          </a:xfrm>
          <a:prstGeom prst="rect">
            <a:avLst/>
          </a:prstGeom>
        </p:spPr>
        <p:txBody>
          <a:bodyPr vert="horz" lIns="96652" tIns="48327" rIns="96652" bIns="48327" rtlCol="0"/>
          <a:lstStyle>
            <a:lvl1pPr algn="r">
              <a:defRPr sz="1200"/>
            </a:lvl1pPr>
          </a:lstStyle>
          <a:p>
            <a:fld id="{66FB2DD4-251B-4048-9BA5-9BF881738422}" type="datetimeFigureOut">
              <a:rPr lang="en-US" smtClean="0"/>
              <a:pPr/>
              <a:t>7/31/2009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5713" y="719138"/>
            <a:ext cx="4803775" cy="3602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52" tIns="48327" rIns="96652" bIns="48327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560570"/>
            <a:ext cx="5852160" cy="4320540"/>
          </a:xfrm>
          <a:prstGeom prst="rect">
            <a:avLst/>
          </a:prstGeom>
        </p:spPr>
        <p:txBody>
          <a:bodyPr vert="horz" lIns="96652" tIns="48327" rIns="96652" bIns="4832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52" tIns="48327" rIns="96652" bIns="48327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52" tIns="48327" rIns="96652" bIns="48327" rtlCol="0" anchor="b"/>
          <a:lstStyle>
            <a:lvl1pPr algn="r">
              <a:defRPr sz="1200"/>
            </a:lvl1pPr>
          </a:lstStyle>
          <a:p>
            <a:fld id="{F481525E-A31C-4AB4-B7BF-722FC3B7F716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1525E-A31C-4AB4-B7BF-722FC3B7F716}" type="slidenum">
              <a:rPr lang="en-CA" smtClean="0"/>
              <a:pPr/>
              <a:t>1</a:t>
            </a:fld>
            <a:endParaRPr lang="en-C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1525E-A31C-4AB4-B7BF-722FC3B7F716}" type="slidenum">
              <a:rPr lang="en-CA" smtClean="0"/>
              <a:pPr/>
              <a:t>10</a:t>
            </a:fld>
            <a:endParaRPr lang="en-C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1525E-A31C-4AB4-B7BF-722FC3B7F716}" type="slidenum">
              <a:rPr lang="en-CA" smtClean="0"/>
              <a:pPr/>
              <a:t>11</a:t>
            </a:fld>
            <a:endParaRPr lang="en-CA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1525E-A31C-4AB4-B7BF-722FC3B7F716}" type="slidenum">
              <a:rPr lang="en-CA" smtClean="0"/>
              <a:pPr/>
              <a:t>12</a:t>
            </a:fld>
            <a:endParaRPr lang="en-CA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1525E-A31C-4AB4-B7BF-722FC3B7F716}" type="slidenum">
              <a:rPr lang="en-CA" smtClean="0"/>
              <a:pPr/>
              <a:t>13</a:t>
            </a:fld>
            <a:endParaRPr lang="en-CA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1525E-A31C-4AB4-B7BF-722FC3B7F716}" type="slidenum">
              <a:rPr lang="en-CA" smtClean="0"/>
              <a:pPr/>
              <a:t>14</a:t>
            </a:fld>
            <a:endParaRPr lang="en-CA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1525E-A31C-4AB4-B7BF-722FC3B7F716}" type="slidenum">
              <a:rPr lang="en-CA" smtClean="0"/>
              <a:pPr/>
              <a:t>15</a:t>
            </a:fld>
            <a:endParaRPr lang="en-CA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1525E-A31C-4AB4-B7BF-722FC3B7F716}" type="slidenum">
              <a:rPr lang="en-CA" smtClean="0"/>
              <a:pPr/>
              <a:t>16</a:t>
            </a:fld>
            <a:endParaRPr lang="en-CA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8C7FE2-2D2E-40EC-8B7A-C3063CFF1AE2}" type="slidenum">
              <a:rPr lang="en-US"/>
              <a:pPr/>
              <a:t>17</a:t>
            </a:fld>
            <a:endParaRPr lang="en-US"/>
          </a:p>
        </p:txBody>
      </p:sp>
      <p:sp>
        <p:nvSpPr>
          <p:cNvPr id="132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1525E-A31C-4AB4-B7BF-722FC3B7F716}" type="slidenum">
              <a:rPr lang="en-CA" smtClean="0"/>
              <a:pPr/>
              <a:t>18</a:t>
            </a:fld>
            <a:endParaRPr lang="en-CA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1525E-A31C-4AB4-B7BF-722FC3B7F716}" type="slidenum">
              <a:rPr lang="en-CA" smtClean="0"/>
              <a:pPr/>
              <a:t>19</a:t>
            </a:fld>
            <a:endParaRPr lang="en-C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1525E-A31C-4AB4-B7BF-722FC3B7F716}" type="slidenum">
              <a:rPr lang="en-CA" smtClean="0"/>
              <a:pPr/>
              <a:t>2</a:t>
            </a:fld>
            <a:endParaRPr lang="en-CA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1525E-A31C-4AB4-B7BF-722FC3B7F716}" type="slidenum">
              <a:rPr lang="en-CA" smtClean="0"/>
              <a:pPr/>
              <a:t>20</a:t>
            </a:fld>
            <a:endParaRPr lang="en-CA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456DF6-B0ED-42C8-A07B-E0F0C7B43A35}" type="slidenum">
              <a:rPr lang="en-US"/>
              <a:pPr/>
              <a:t>21</a:t>
            </a:fld>
            <a:endParaRPr lang="en-US"/>
          </a:p>
        </p:txBody>
      </p:sp>
      <p:sp>
        <p:nvSpPr>
          <p:cNvPr id="13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1525E-A31C-4AB4-B7BF-722FC3B7F716}" type="slidenum">
              <a:rPr lang="en-CA" smtClean="0"/>
              <a:pPr/>
              <a:t>22</a:t>
            </a:fld>
            <a:endParaRPr lang="en-CA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1525E-A31C-4AB4-B7BF-722FC3B7F716}" type="slidenum">
              <a:rPr lang="en-CA" smtClean="0"/>
              <a:pPr/>
              <a:t>23</a:t>
            </a:fld>
            <a:endParaRPr lang="en-CA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1525E-A31C-4AB4-B7BF-722FC3B7F716}" type="slidenum">
              <a:rPr lang="en-CA" smtClean="0"/>
              <a:pPr/>
              <a:t>24</a:t>
            </a:fld>
            <a:endParaRPr lang="en-CA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1525E-A31C-4AB4-B7BF-722FC3B7F716}" type="slidenum">
              <a:rPr lang="en-CA" smtClean="0"/>
              <a:pPr/>
              <a:t>25</a:t>
            </a:fld>
            <a:endParaRPr lang="en-CA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1525E-A31C-4AB4-B7BF-722FC3B7F716}" type="slidenum">
              <a:rPr lang="en-CA" smtClean="0"/>
              <a:pPr/>
              <a:t>26</a:t>
            </a:fld>
            <a:endParaRPr lang="en-CA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1525E-A31C-4AB4-B7BF-722FC3B7F716}" type="slidenum">
              <a:rPr lang="en-CA" smtClean="0"/>
              <a:pPr/>
              <a:t>27</a:t>
            </a:fld>
            <a:endParaRPr lang="en-CA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1525E-A31C-4AB4-B7BF-722FC3B7F716}" type="slidenum">
              <a:rPr lang="en-CA" smtClean="0"/>
              <a:pPr/>
              <a:t>28</a:t>
            </a:fld>
            <a:endParaRPr lang="en-CA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B78EE8-0190-447F-B989-66684FA1C920}" type="slidenum">
              <a:rPr lang="en-US"/>
              <a:pPr/>
              <a:t>29</a:t>
            </a:fld>
            <a:endParaRPr lang="en-US"/>
          </a:p>
        </p:txBody>
      </p:sp>
      <p:sp>
        <p:nvSpPr>
          <p:cNvPr id="11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1525E-A31C-4AB4-B7BF-722FC3B7F716}" type="slidenum">
              <a:rPr lang="en-CA" smtClean="0"/>
              <a:pPr/>
              <a:t>3</a:t>
            </a:fld>
            <a:endParaRPr lang="en-CA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1525E-A31C-4AB4-B7BF-722FC3B7F716}" type="slidenum">
              <a:rPr lang="en-CA" smtClean="0"/>
              <a:pPr/>
              <a:t>30</a:t>
            </a:fld>
            <a:endParaRPr lang="en-CA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1525E-A31C-4AB4-B7BF-722FC3B7F716}" type="slidenum">
              <a:rPr lang="en-CA" smtClean="0"/>
              <a:pPr/>
              <a:t>31</a:t>
            </a:fld>
            <a:endParaRPr lang="en-CA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A6C1BA-E59B-4469-8847-AB909DC2D0A8}" type="slidenum">
              <a:rPr lang="en-US"/>
              <a:pPr/>
              <a:t>32</a:t>
            </a:fld>
            <a:endParaRPr lang="en-US"/>
          </a:p>
        </p:txBody>
      </p:sp>
      <p:sp>
        <p:nvSpPr>
          <p:cNvPr id="14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1525E-A31C-4AB4-B7BF-722FC3B7F716}" type="slidenum">
              <a:rPr lang="en-CA" smtClean="0"/>
              <a:pPr/>
              <a:t>33</a:t>
            </a:fld>
            <a:endParaRPr lang="en-C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1525E-A31C-4AB4-B7BF-722FC3B7F716}" type="slidenum">
              <a:rPr lang="en-CA" smtClean="0"/>
              <a:pPr/>
              <a:t>4</a:t>
            </a:fld>
            <a:endParaRPr lang="en-C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1525E-A31C-4AB4-B7BF-722FC3B7F716}" type="slidenum">
              <a:rPr lang="en-CA" smtClean="0"/>
              <a:pPr/>
              <a:t>5</a:t>
            </a:fld>
            <a:endParaRPr lang="en-C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1525E-A31C-4AB4-B7BF-722FC3B7F716}" type="slidenum">
              <a:rPr lang="en-CA" smtClean="0"/>
              <a:pPr/>
              <a:t>6</a:t>
            </a:fld>
            <a:endParaRPr lang="en-C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1525E-A31C-4AB4-B7BF-722FC3B7F716}" type="slidenum">
              <a:rPr lang="en-CA" smtClean="0"/>
              <a:pPr/>
              <a:t>7</a:t>
            </a:fld>
            <a:endParaRPr lang="en-C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1525E-A31C-4AB4-B7BF-722FC3B7F716}" type="slidenum">
              <a:rPr lang="en-CA" smtClean="0"/>
              <a:pPr/>
              <a:t>8</a:t>
            </a:fld>
            <a:endParaRPr lang="en-C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1525E-A31C-4AB4-B7BF-722FC3B7F716}" type="slidenum">
              <a:rPr lang="en-CA" smtClean="0"/>
              <a:pPr/>
              <a:t>9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EBB02-D3FE-4302-BAA3-A5099C5C2A87}" type="datetimeFigureOut">
              <a:rPr lang="en-US" smtClean="0"/>
              <a:pPr/>
              <a:t>7/31/2009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5B6C4-DC0F-4E8C-B704-4AED7F6454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EBB02-D3FE-4302-BAA3-A5099C5C2A87}" type="datetimeFigureOut">
              <a:rPr lang="en-US" smtClean="0"/>
              <a:pPr/>
              <a:t>7/31/2009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5B6C4-DC0F-4E8C-B704-4AED7F6454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EBB02-D3FE-4302-BAA3-A5099C5C2A87}" type="datetimeFigureOut">
              <a:rPr lang="en-US" smtClean="0"/>
              <a:pPr/>
              <a:t>7/31/2009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5B6C4-DC0F-4E8C-B704-4AED7F6454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EBB02-D3FE-4302-BAA3-A5099C5C2A87}" type="datetimeFigureOut">
              <a:rPr lang="en-US" smtClean="0"/>
              <a:pPr/>
              <a:t>7/31/2009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5B6C4-DC0F-4E8C-B704-4AED7F6454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EBB02-D3FE-4302-BAA3-A5099C5C2A87}" type="datetimeFigureOut">
              <a:rPr lang="en-US" smtClean="0"/>
              <a:pPr/>
              <a:t>7/31/2009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5B6C4-DC0F-4E8C-B704-4AED7F6454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EBB02-D3FE-4302-BAA3-A5099C5C2A87}" type="datetimeFigureOut">
              <a:rPr lang="en-US" smtClean="0"/>
              <a:pPr/>
              <a:t>7/31/2009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5B6C4-DC0F-4E8C-B704-4AED7F6454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EBB02-D3FE-4302-BAA3-A5099C5C2A87}" type="datetimeFigureOut">
              <a:rPr lang="en-US" smtClean="0"/>
              <a:pPr/>
              <a:t>7/31/2009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5B6C4-DC0F-4E8C-B704-4AED7F6454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EBB02-D3FE-4302-BAA3-A5099C5C2A87}" type="datetimeFigureOut">
              <a:rPr lang="en-US" smtClean="0"/>
              <a:pPr/>
              <a:t>7/31/2009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5B6C4-DC0F-4E8C-B704-4AED7F6454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EBB02-D3FE-4302-BAA3-A5099C5C2A87}" type="datetimeFigureOut">
              <a:rPr lang="en-US" smtClean="0"/>
              <a:pPr/>
              <a:t>7/31/2009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5B6C4-DC0F-4E8C-B704-4AED7F6454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EBB02-D3FE-4302-BAA3-A5099C5C2A87}" type="datetimeFigureOut">
              <a:rPr lang="en-US" smtClean="0"/>
              <a:pPr/>
              <a:t>7/31/2009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5B6C4-DC0F-4E8C-B704-4AED7F6454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EBB02-D3FE-4302-BAA3-A5099C5C2A87}" type="datetimeFigureOut">
              <a:rPr lang="en-US" smtClean="0"/>
              <a:pPr/>
              <a:t>7/31/2009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5B6C4-DC0F-4E8C-B704-4AED7F6454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2EBB02-D3FE-4302-BAA3-A5099C5C2A87}" type="datetimeFigureOut">
              <a:rPr lang="en-US" smtClean="0"/>
              <a:pPr/>
              <a:t>7/31/2009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E5B6C4-DC0F-4E8C-B704-4AED7F6454E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6.png"/><Relationship Id="rId4" Type="http://schemas.openxmlformats.org/officeDocument/2006/relationships/image" Target="../media/image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5.bin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533400" y="457200"/>
            <a:ext cx="8001000" cy="5181600"/>
          </a:xfrm>
        </p:spPr>
        <p:txBody>
          <a:bodyPr>
            <a:normAutofit fontScale="90000"/>
          </a:bodyPr>
          <a:lstStyle/>
          <a:p>
            <a:pPr algn="l"/>
            <a:r>
              <a:rPr lang="en-US" sz="2800" u="sng" dirty="0">
                <a:latin typeface="Arial" pitchFamily="34" charset="0"/>
                <a:cs typeface="Arial" pitchFamily="34" charset="0"/>
              </a:rPr>
              <a:t/>
            </a:r>
            <a:br>
              <a:rPr lang="en-US" sz="2800" u="sng" dirty="0">
                <a:latin typeface="Arial" pitchFamily="34" charset="0"/>
                <a:cs typeface="Arial" pitchFamily="34" charset="0"/>
              </a:rPr>
            </a:br>
            <a:r>
              <a:rPr lang="en-US" sz="2800" u="sng" dirty="0" smtClean="0">
                <a:latin typeface="Arial" pitchFamily="34" charset="0"/>
                <a:cs typeface="Arial" pitchFamily="34" charset="0"/>
              </a:rPr>
              <a:t>PHYS 250 - Final Exam</a:t>
            </a:r>
            <a:br>
              <a:rPr lang="en-US" sz="2800" u="sng" dirty="0" smtClean="0">
                <a:latin typeface="Arial" pitchFamily="34" charset="0"/>
                <a:cs typeface="Arial" pitchFamily="34" charset="0"/>
              </a:rPr>
            </a:br>
            <a:r>
              <a:rPr lang="en-US" sz="2800" u="sng" dirty="0">
                <a:latin typeface="Arial" pitchFamily="34" charset="0"/>
                <a:cs typeface="Arial" pitchFamily="34" charset="0"/>
              </a:rPr>
              <a:t/>
            </a:r>
            <a:br>
              <a:rPr lang="en-US" sz="2800" u="sng" dirty="0">
                <a:latin typeface="Arial" pitchFamily="34" charset="0"/>
                <a:cs typeface="Arial" pitchFamily="34" charset="0"/>
              </a:rPr>
            </a:br>
            <a:r>
              <a:rPr lang="en-US" sz="2400" dirty="0" smtClean="0">
                <a:latin typeface="Arial" pitchFamily="34" charset="0"/>
                <a:cs typeface="Arial" pitchFamily="34" charset="0"/>
              </a:rPr>
              <a:t>What is your preferred date/time for the final exam? </a:t>
            </a:r>
            <a:br>
              <a:rPr lang="en-US" sz="2400" dirty="0" smtClean="0">
                <a:latin typeface="Arial" pitchFamily="34" charset="0"/>
                <a:cs typeface="Arial" pitchFamily="34" charset="0"/>
              </a:rPr>
            </a:br>
            <a:r>
              <a:rPr lang="en-US" sz="2400" dirty="0">
                <a:latin typeface="Arial" pitchFamily="34" charset="0"/>
                <a:cs typeface="Arial" pitchFamily="34" charset="0"/>
              </a:rPr>
              <a:t/>
            </a:r>
            <a:br>
              <a:rPr lang="en-US" sz="2400" dirty="0">
                <a:latin typeface="Arial" pitchFamily="34" charset="0"/>
                <a:cs typeface="Arial" pitchFamily="34" charset="0"/>
              </a:rPr>
            </a:br>
            <a:r>
              <a:rPr lang="en-US" sz="2400" dirty="0" smtClean="0">
                <a:latin typeface="Arial" pitchFamily="34" charset="0"/>
                <a:cs typeface="Arial" pitchFamily="34" charset="0"/>
              </a:rPr>
              <a:t>	a)  Friday, July 24</a:t>
            </a:r>
            <a:r>
              <a:rPr lang="en-US" sz="2400" baseline="30000" dirty="0" smtClean="0">
                <a:latin typeface="Arial" pitchFamily="34" charset="0"/>
                <a:cs typeface="Arial" pitchFamily="34" charset="0"/>
              </a:rPr>
              <a:t>th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:  7:00pm</a:t>
            </a:r>
            <a:br>
              <a:rPr lang="en-US" sz="2400" dirty="0" smtClean="0">
                <a:latin typeface="Arial" pitchFamily="34" charset="0"/>
                <a:cs typeface="Arial" pitchFamily="34" charset="0"/>
              </a:rPr>
            </a:br>
            <a:r>
              <a:rPr lang="en-US" sz="2400" dirty="0" smtClean="0">
                <a:latin typeface="Arial" pitchFamily="34" charset="0"/>
                <a:cs typeface="Arial" pitchFamily="34" charset="0"/>
              </a:rPr>
              <a:t>	b)  Saturday, July 25</a:t>
            </a:r>
            <a:r>
              <a:rPr lang="en-US" sz="2400" baseline="30000" dirty="0" smtClean="0">
                <a:latin typeface="Arial" pitchFamily="34" charset="0"/>
                <a:cs typeface="Arial" pitchFamily="34" charset="0"/>
              </a:rPr>
              <a:t>th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:  8:30am</a:t>
            </a:r>
            <a:br>
              <a:rPr lang="en-US" sz="2400" dirty="0" smtClean="0">
                <a:latin typeface="Arial" pitchFamily="34" charset="0"/>
                <a:cs typeface="Arial" pitchFamily="34" charset="0"/>
              </a:rPr>
            </a:br>
            <a:r>
              <a:rPr lang="en-US" sz="2400" dirty="0" smtClean="0">
                <a:latin typeface="Arial" pitchFamily="34" charset="0"/>
                <a:cs typeface="Arial" pitchFamily="34" charset="0"/>
              </a:rPr>
              <a:t>	c)  Saturday, July 25</a:t>
            </a:r>
            <a:r>
              <a:rPr lang="en-US" sz="2400" baseline="30000" dirty="0" smtClean="0">
                <a:latin typeface="Arial" pitchFamily="34" charset="0"/>
                <a:cs typeface="Arial" pitchFamily="34" charset="0"/>
              </a:rPr>
              <a:t>th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:  12pm</a:t>
            </a:r>
            <a:br>
              <a:rPr lang="en-US" sz="2400" dirty="0" smtClean="0">
                <a:latin typeface="Arial" pitchFamily="34" charset="0"/>
                <a:cs typeface="Arial" pitchFamily="34" charset="0"/>
              </a:rPr>
            </a:br>
            <a:r>
              <a:rPr lang="en-US" sz="2400" dirty="0" smtClean="0">
                <a:latin typeface="Arial" pitchFamily="34" charset="0"/>
                <a:cs typeface="Arial" pitchFamily="34" charset="0"/>
              </a:rPr>
              <a:t>	d)  Saturday, July 25</a:t>
            </a:r>
            <a:r>
              <a:rPr lang="en-US" sz="2400" baseline="30000" dirty="0" smtClean="0">
                <a:latin typeface="Arial" pitchFamily="34" charset="0"/>
                <a:cs typeface="Arial" pitchFamily="34" charset="0"/>
              </a:rPr>
              <a:t>th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:  3:30pm</a:t>
            </a:r>
            <a:br>
              <a:rPr lang="en-US" sz="2400" dirty="0" smtClean="0">
                <a:latin typeface="Arial" pitchFamily="34" charset="0"/>
                <a:cs typeface="Arial" pitchFamily="34" charset="0"/>
              </a:rPr>
            </a:br>
            <a:r>
              <a:rPr lang="en-US" sz="2400" dirty="0" smtClean="0">
                <a:latin typeface="Arial" pitchFamily="34" charset="0"/>
                <a:cs typeface="Arial" pitchFamily="34" charset="0"/>
              </a:rPr>
              <a:t>	e) during class on July 17, thereby giving up exam review that day and opportunity to study.</a:t>
            </a:r>
            <a:br>
              <a:rPr lang="en-US" sz="2400" dirty="0" smtClean="0">
                <a:latin typeface="Arial" pitchFamily="34" charset="0"/>
                <a:cs typeface="Arial" pitchFamily="34" charset="0"/>
              </a:rPr>
            </a:br>
            <a:r>
              <a:rPr lang="en-US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400" dirty="0" smtClean="0">
                <a:latin typeface="Arial" pitchFamily="34" charset="0"/>
                <a:cs typeface="Arial" pitchFamily="34" charset="0"/>
              </a:rPr>
            </a:br>
            <a:r>
              <a:rPr lang="en-US" sz="2400" dirty="0" smtClean="0">
                <a:latin typeface="Arial" pitchFamily="34" charset="0"/>
                <a:cs typeface="Arial" pitchFamily="34" charset="0"/>
              </a:rPr>
              <a:t>        f)  Saturday, July 25</a:t>
            </a:r>
            <a:r>
              <a:rPr lang="en-US" sz="2400" baseline="30000" dirty="0" smtClean="0">
                <a:latin typeface="Arial" pitchFamily="34" charset="0"/>
                <a:cs typeface="Arial" pitchFamily="34" charset="0"/>
              </a:rPr>
              <a:t>th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:  7:00pm  (raise hand if want this time)</a:t>
            </a:r>
            <a:r>
              <a:rPr lang="en-US" sz="27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700" dirty="0" smtClean="0">
                <a:latin typeface="Arial" pitchFamily="34" charset="0"/>
                <a:cs typeface="Arial" pitchFamily="34" charset="0"/>
              </a:rPr>
            </a:br>
            <a:r>
              <a:rPr lang="en-US" sz="2700" dirty="0">
                <a:latin typeface="Arial" pitchFamily="34" charset="0"/>
                <a:cs typeface="Arial" pitchFamily="34" charset="0"/>
              </a:rPr>
              <a:t/>
            </a:r>
            <a:br>
              <a:rPr lang="en-US" sz="2700" dirty="0">
                <a:latin typeface="Arial" pitchFamily="34" charset="0"/>
                <a:cs typeface="Arial" pitchFamily="34" charset="0"/>
              </a:rPr>
            </a:br>
            <a:endParaRPr lang="en-US" sz="2700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1981200"/>
            <a:ext cx="8229600" cy="37337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700" b="0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FF2C7-D73B-4679-B1A9-4DC63C026135}" type="slidenum">
              <a:rPr lang="en-US"/>
              <a:pPr/>
              <a:t>10</a:t>
            </a:fld>
            <a:endParaRPr lang="en-US"/>
          </a:p>
        </p:txBody>
      </p:sp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4288"/>
            <a:ext cx="8553450" cy="1143001"/>
          </a:xfrm>
        </p:spPr>
        <p:txBody>
          <a:bodyPr/>
          <a:lstStyle/>
          <a:p>
            <a:r>
              <a:rPr lang="en-US" sz="2800"/>
              <a:t>Once you have amplitudes,can draw wave function:</a:t>
            </a:r>
          </a:p>
        </p:txBody>
      </p:sp>
      <p:pic>
        <p:nvPicPr>
          <p:cNvPr id="12493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901700"/>
            <a:ext cx="5886450" cy="5410200"/>
          </a:xfrm>
          <a:prstGeom prst="rect">
            <a:avLst/>
          </a:prstGeom>
          <a:noFill/>
        </p:spPr>
      </p:pic>
      <p:sp>
        <p:nvSpPr>
          <p:cNvPr id="124932" name="Rectangle 4"/>
          <p:cNvSpPr>
            <a:spLocks noChangeArrowheads="1"/>
          </p:cNvSpPr>
          <p:nvPr/>
        </p:nvSpPr>
        <p:spPr bwMode="auto">
          <a:xfrm>
            <a:off x="925513" y="1038225"/>
            <a:ext cx="963612" cy="782638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124933" name="Rectangle 5"/>
          <p:cNvSpPr>
            <a:spLocks noChangeArrowheads="1"/>
          </p:cNvSpPr>
          <p:nvPr/>
        </p:nvSpPr>
        <p:spPr bwMode="auto">
          <a:xfrm>
            <a:off x="665163" y="3362325"/>
            <a:ext cx="963612" cy="782638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124934" name="Text Box 6"/>
          <p:cNvSpPr txBox="1">
            <a:spLocks noChangeArrowheads="1"/>
          </p:cNvSpPr>
          <p:nvPr/>
        </p:nvSpPr>
        <p:spPr bwMode="auto">
          <a:xfrm>
            <a:off x="2706688" y="3467100"/>
            <a:ext cx="1662112" cy="396875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Real(        )</a:t>
            </a:r>
          </a:p>
        </p:txBody>
      </p:sp>
      <p:sp>
        <p:nvSpPr>
          <p:cNvPr id="124935" name="Text Box 7"/>
          <p:cNvSpPr txBox="1">
            <a:spLocks noChangeArrowheads="1"/>
          </p:cNvSpPr>
          <p:nvPr/>
        </p:nvSpPr>
        <p:spPr bwMode="auto">
          <a:xfrm>
            <a:off x="4252913" y="3735388"/>
            <a:ext cx="4535487" cy="8223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>
                <a:solidFill>
                  <a:schemeClr val="accent2"/>
                </a:solidFill>
                <a:latin typeface="Arial Unicode MS" pitchFamily="34" charset="-128"/>
              </a:rPr>
              <a:t>Electron penetrates into barrier, but reflected eventually.</a:t>
            </a:r>
          </a:p>
        </p:txBody>
      </p:sp>
      <p:sp>
        <p:nvSpPr>
          <p:cNvPr id="124936" name="Text Box 8"/>
          <p:cNvSpPr txBox="1">
            <a:spLocks noChangeArrowheads="1"/>
          </p:cNvSpPr>
          <p:nvPr/>
        </p:nvSpPr>
        <p:spPr bwMode="auto">
          <a:xfrm>
            <a:off x="4565650" y="5535613"/>
            <a:ext cx="4424363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“transmitted” means continues </a:t>
            </a:r>
          </a:p>
          <a:p>
            <a:r>
              <a:rPr lang="en-US"/>
              <a:t>off to right forever. Wave function not go down to zero.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A32B2-1742-48AD-8660-FEB46EBCC6B3}" type="slidenum">
              <a:rPr lang="en-US"/>
              <a:pPr/>
              <a:t>11</a:t>
            </a:fld>
            <a:endParaRPr lang="en-US"/>
          </a:p>
        </p:txBody>
      </p:sp>
      <p:sp>
        <p:nvSpPr>
          <p:cNvPr id="125954" name="Rectangle 2"/>
          <p:cNvSpPr>
            <a:spLocks noChangeArrowheads="1"/>
          </p:cNvSpPr>
          <p:nvPr/>
        </p:nvSpPr>
        <p:spPr bwMode="auto">
          <a:xfrm>
            <a:off x="404813" y="2778125"/>
            <a:ext cx="5081587" cy="1851025"/>
          </a:xfrm>
          <a:prstGeom prst="rect">
            <a:avLst/>
          </a:prstGeom>
          <a:solidFill>
            <a:srgbClr val="66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125955" name="Text Box 3"/>
          <p:cNvSpPr txBox="1">
            <a:spLocks noChangeArrowheads="1"/>
          </p:cNvSpPr>
          <p:nvPr/>
        </p:nvSpPr>
        <p:spPr bwMode="auto">
          <a:xfrm>
            <a:off x="590550" y="249238"/>
            <a:ext cx="6823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water wave ~ analogy for reflection and tunneling</a:t>
            </a:r>
          </a:p>
        </p:txBody>
      </p:sp>
      <p:sp>
        <p:nvSpPr>
          <p:cNvPr id="125956" name="Freeform 4"/>
          <p:cNvSpPr>
            <a:spLocks/>
          </p:cNvSpPr>
          <p:nvPr/>
        </p:nvSpPr>
        <p:spPr bwMode="auto">
          <a:xfrm>
            <a:off x="474663" y="2139950"/>
            <a:ext cx="2338387" cy="1123950"/>
          </a:xfrm>
          <a:custGeom>
            <a:avLst/>
            <a:gdLst/>
            <a:ahLst/>
            <a:cxnLst>
              <a:cxn ang="0">
                <a:pos x="0" y="395"/>
              </a:cxn>
              <a:cxn ang="0">
                <a:pos x="226" y="52"/>
              </a:cxn>
              <a:cxn ang="0">
                <a:pos x="488" y="708"/>
              </a:cxn>
              <a:cxn ang="0">
                <a:pos x="809" y="52"/>
              </a:cxn>
              <a:cxn ang="0">
                <a:pos x="999" y="599"/>
              </a:cxn>
              <a:cxn ang="0">
                <a:pos x="1247" y="395"/>
              </a:cxn>
              <a:cxn ang="0">
                <a:pos x="1473" y="336"/>
              </a:cxn>
            </a:cxnLst>
            <a:rect l="0" t="0" r="r" b="b"/>
            <a:pathLst>
              <a:path w="1473" h="708">
                <a:moveTo>
                  <a:pt x="0" y="395"/>
                </a:moveTo>
                <a:cubicBezTo>
                  <a:pt x="72" y="197"/>
                  <a:pt x="145" y="0"/>
                  <a:pt x="226" y="52"/>
                </a:cubicBezTo>
                <a:cubicBezTo>
                  <a:pt x="307" y="104"/>
                  <a:pt x="391" y="708"/>
                  <a:pt x="488" y="708"/>
                </a:cubicBezTo>
                <a:cubicBezTo>
                  <a:pt x="585" y="708"/>
                  <a:pt x="724" y="70"/>
                  <a:pt x="809" y="52"/>
                </a:cubicBezTo>
                <a:cubicBezTo>
                  <a:pt x="894" y="34"/>
                  <a:pt x="926" y="542"/>
                  <a:pt x="999" y="599"/>
                </a:cubicBezTo>
                <a:cubicBezTo>
                  <a:pt x="1072" y="656"/>
                  <a:pt x="1168" y="439"/>
                  <a:pt x="1247" y="395"/>
                </a:cubicBezTo>
                <a:cubicBezTo>
                  <a:pt x="1326" y="351"/>
                  <a:pt x="1435" y="346"/>
                  <a:pt x="1473" y="336"/>
                </a:cubicBezTo>
              </a:path>
            </a:pathLst>
          </a:custGeom>
          <a:noFill/>
          <a:ln w="19050" cmpd="sng">
            <a:solidFill>
              <a:srgbClr val="00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25957" name="Line 5"/>
          <p:cNvSpPr>
            <a:spLocks noChangeShapeType="1"/>
          </p:cNvSpPr>
          <p:nvPr/>
        </p:nvSpPr>
        <p:spPr bwMode="auto">
          <a:xfrm>
            <a:off x="2789238" y="2673350"/>
            <a:ext cx="2673350" cy="34925"/>
          </a:xfrm>
          <a:prstGeom prst="line">
            <a:avLst/>
          </a:prstGeom>
          <a:noFill/>
          <a:ln w="19050">
            <a:solidFill>
              <a:srgbClr val="00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25958" name="Line 6"/>
          <p:cNvSpPr>
            <a:spLocks noChangeShapeType="1"/>
          </p:cNvSpPr>
          <p:nvPr/>
        </p:nvSpPr>
        <p:spPr bwMode="auto">
          <a:xfrm>
            <a:off x="1146175" y="2049463"/>
            <a:ext cx="1065213" cy="0"/>
          </a:xfrm>
          <a:prstGeom prst="line">
            <a:avLst/>
          </a:prstGeom>
          <a:noFill/>
          <a:ln w="19050">
            <a:solidFill>
              <a:srgbClr val="0066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25959" name="Line 7"/>
          <p:cNvSpPr>
            <a:spLocks noChangeShapeType="1"/>
          </p:cNvSpPr>
          <p:nvPr/>
        </p:nvSpPr>
        <p:spPr bwMode="auto">
          <a:xfrm>
            <a:off x="5472113" y="1331913"/>
            <a:ext cx="1587" cy="30448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25960" name="Text Box 8"/>
          <p:cNvSpPr txBox="1">
            <a:spLocks noChangeArrowheads="1"/>
          </p:cNvSpPr>
          <p:nvPr/>
        </p:nvSpPr>
        <p:spPr bwMode="auto">
          <a:xfrm>
            <a:off x="5197475" y="754063"/>
            <a:ext cx="37750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flexible rubber barrier. Too</a:t>
            </a:r>
          </a:p>
          <a:p>
            <a:r>
              <a:rPr lang="en-US"/>
              <a:t>    high for wave to go over</a:t>
            </a:r>
          </a:p>
        </p:txBody>
      </p:sp>
      <p:sp>
        <p:nvSpPr>
          <p:cNvPr id="125961" name="Freeform 9"/>
          <p:cNvSpPr>
            <a:spLocks/>
          </p:cNvSpPr>
          <p:nvPr/>
        </p:nvSpPr>
        <p:spPr bwMode="auto">
          <a:xfrm>
            <a:off x="5475288" y="1377950"/>
            <a:ext cx="430212" cy="30083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69" y="809"/>
              </a:cxn>
              <a:cxn ang="0">
                <a:pos x="14" y="1895"/>
              </a:cxn>
            </a:cxnLst>
            <a:rect l="0" t="0" r="r" b="b"/>
            <a:pathLst>
              <a:path w="271" h="1895">
                <a:moveTo>
                  <a:pt x="0" y="0"/>
                </a:moveTo>
                <a:cubicBezTo>
                  <a:pt x="133" y="246"/>
                  <a:pt x="267" y="493"/>
                  <a:pt x="269" y="809"/>
                </a:cubicBezTo>
                <a:cubicBezTo>
                  <a:pt x="271" y="1125"/>
                  <a:pt x="56" y="1714"/>
                  <a:pt x="14" y="1895"/>
                </a:cubicBezTo>
              </a:path>
            </a:pathLst>
          </a:custGeom>
          <a:noFill/>
          <a:ln w="57150" cap="flat" cmpd="sng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25962" name="Freeform 10"/>
          <p:cNvSpPr>
            <a:spLocks/>
          </p:cNvSpPr>
          <p:nvPr/>
        </p:nvSpPr>
        <p:spPr bwMode="auto">
          <a:xfrm>
            <a:off x="5451475" y="1412875"/>
            <a:ext cx="920750" cy="29051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76" y="699"/>
              </a:cxn>
              <a:cxn ang="0">
                <a:pos x="22" y="1830"/>
              </a:cxn>
            </a:cxnLst>
            <a:rect l="0" t="0" r="r" b="b"/>
            <a:pathLst>
              <a:path w="580" h="1830">
                <a:moveTo>
                  <a:pt x="0" y="0"/>
                </a:moveTo>
                <a:cubicBezTo>
                  <a:pt x="286" y="197"/>
                  <a:pt x="572" y="394"/>
                  <a:pt x="576" y="699"/>
                </a:cubicBezTo>
                <a:cubicBezTo>
                  <a:pt x="580" y="1004"/>
                  <a:pt x="114" y="1643"/>
                  <a:pt x="22" y="1830"/>
                </a:cubicBezTo>
              </a:path>
            </a:pathLst>
          </a:custGeom>
          <a:noFill/>
          <a:ln w="57150" cap="flat" cmpd="sng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25963" name="Text Box 11"/>
          <p:cNvSpPr txBox="1">
            <a:spLocks noChangeArrowheads="1"/>
          </p:cNvSpPr>
          <p:nvPr/>
        </p:nvSpPr>
        <p:spPr bwMode="auto">
          <a:xfrm>
            <a:off x="6610350" y="2181225"/>
            <a:ext cx="2405063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stretched barrier</a:t>
            </a:r>
          </a:p>
          <a:p>
            <a:r>
              <a:rPr lang="en-US"/>
              <a:t>higher potential</a:t>
            </a:r>
          </a:p>
          <a:p>
            <a:r>
              <a:rPr lang="en-US"/>
              <a:t>energy</a:t>
            </a:r>
          </a:p>
        </p:txBody>
      </p:sp>
      <p:sp>
        <p:nvSpPr>
          <p:cNvPr id="125964" name="Text Box 12"/>
          <p:cNvSpPr txBox="1">
            <a:spLocks noChangeArrowheads="1"/>
          </p:cNvSpPr>
          <p:nvPr/>
        </p:nvSpPr>
        <p:spPr bwMode="auto">
          <a:xfrm>
            <a:off x="6111875" y="3478213"/>
            <a:ext cx="26749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Wave penetrates</a:t>
            </a:r>
          </a:p>
          <a:p>
            <a:r>
              <a:rPr lang="en-US"/>
              <a:t>but still all reflects.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83333E-6 -5.72753E-6 C 0.23958 -0.00232 0.47916 -0.00441 0.47204 -0.00673 C 0.46527 -0.00904 0.04392 -0.01252 -0.04167 -0.01368 " pathEditMode="relative" ptsTypes="aaA">
                                      <p:cBhvr>
                                        <p:cTn id="6" dur="5000" fill="hold"/>
                                        <p:tgtEl>
                                          <p:spTgt spid="1259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6" grpId="0" animBg="1"/>
      <p:bldP spid="125961" grpId="0" animBg="1"/>
      <p:bldP spid="125962" grpId="0" animBg="1"/>
      <p:bldP spid="125963" grpId="0"/>
      <p:bldP spid="12596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99F11-C477-4A89-B8D1-4E14D24DC36F}" type="slidenum">
              <a:rPr lang="en-US"/>
              <a:pPr/>
              <a:t>12</a:t>
            </a:fld>
            <a:endParaRPr lang="en-US"/>
          </a:p>
        </p:txBody>
      </p:sp>
      <p:sp>
        <p:nvSpPr>
          <p:cNvPr id="126978" name="Rectangle 2"/>
          <p:cNvSpPr>
            <a:spLocks noChangeArrowheads="1"/>
          </p:cNvSpPr>
          <p:nvPr/>
        </p:nvSpPr>
        <p:spPr bwMode="auto">
          <a:xfrm>
            <a:off x="404813" y="2778125"/>
            <a:ext cx="5081587" cy="1851025"/>
          </a:xfrm>
          <a:prstGeom prst="rect">
            <a:avLst/>
          </a:prstGeom>
          <a:solidFill>
            <a:srgbClr val="66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126979" name="Text Box 3"/>
          <p:cNvSpPr txBox="1">
            <a:spLocks noChangeArrowheads="1"/>
          </p:cNvSpPr>
          <p:nvPr/>
        </p:nvSpPr>
        <p:spPr bwMode="auto">
          <a:xfrm>
            <a:off x="590550" y="249238"/>
            <a:ext cx="56499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water wave ~ analogy for reflection cont.</a:t>
            </a:r>
          </a:p>
        </p:txBody>
      </p:sp>
      <p:sp>
        <p:nvSpPr>
          <p:cNvPr id="126980" name="Freeform 4"/>
          <p:cNvSpPr>
            <a:spLocks/>
          </p:cNvSpPr>
          <p:nvPr/>
        </p:nvSpPr>
        <p:spPr bwMode="auto">
          <a:xfrm>
            <a:off x="474663" y="2139950"/>
            <a:ext cx="2338387" cy="1123950"/>
          </a:xfrm>
          <a:custGeom>
            <a:avLst/>
            <a:gdLst/>
            <a:ahLst/>
            <a:cxnLst>
              <a:cxn ang="0">
                <a:pos x="0" y="395"/>
              </a:cxn>
              <a:cxn ang="0">
                <a:pos x="226" y="52"/>
              </a:cxn>
              <a:cxn ang="0">
                <a:pos x="488" y="708"/>
              </a:cxn>
              <a:cxn ang="0">
                <a:pos x="809" y="52"/>
              </a:cxn>
              <a:cxn ang="0">
                <a:pos x="999" y="599"/>
              </a:cxn>
              <a:cxn ang="0">
                <a:pos x="1247" y="395"/>
              </a:cxn>
              <a:cxn ang="0">
                <a:pos x="1473" y="336"/>
              </a:cxn>
            </a:cxnLst>
            <a:rect l="0" t="0" r="r" b="b"/>
            <a:pathLst>
              <a:path w="1473" h="708">
                <a:moveTo>
                  <a:pt x="0" y="395"/>
                </a:moveTo>
                <a:cubicBezTo>
                  <a:pt x="72" y="197"/>
                  <a:pt x="145" y="0"/>
                  <a:pt x="226" y="52"/>
                </a:cubicBezTo>
                <a:cubicBezTo>
                  <a:pt x="307" y="104"/>
                  <a:pt x="391" y="708"/>
                  <a:pt x="488" y="708"/>
                </a:cubicBezTo>
                <a:cubicBezTo>
                  <a:pt x="585" y="708"/>
                  <a:pt x="724" y="70"/>
                  <a:pt x="809" y="52"/>
                </a:cubicBezTo>
                <a:cubicBezTo>
                  <a:pt x="894" y="34"/>
                  <a:pt x="926" y="542"/>
                  <a:pt x="999" y="599"/>
                </a:cubicBezTo>
                <a:cubicBezTo>
                  <a:pt x="1072" y="656"/>
                  <a:pt x="1168" y="439"/>
                  <a:pt x="1247" y="395"/>
                </a:cubicBezTo>
                <a:cubicBezTo>
                  <a:pt x="1326" y="351"/>
                  <a:pt x="1435" y="346"/>
                  <a:pt x="1473" y="336"/>
                </a:cubicBezTo>
              </a:path>
            </a:pathLst>
          </a:custGeom>
          <a:noFill/>
          <a:ln w="19050" cmpd="sng">
            <a:solidFill>
              <a:srgbClr val="00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26981" name="Line 5"/>
          <p:cNvSpPr>
            <a:spLocks noChangeShapeType="1"/>
          </p:cNvSpPr>
          <p:nvPr/>
        </p:nvSpPr>
        <p:spPr bwMode="auto">
          <a:xfrm>
            <a:off x="2789238" y="2673350"/>
            <a:ext cx="2673350" cy="34925"/>
          </a:xfrm>
          <a:prstGeom prst="line">
            <a:avLst/>
          </a:prstGeom>
          <a:noFill/>
          <a:ln w="19050">
            <a:solidFill>
              <a:srgbClr val="00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26982" name="Line 6"/>
          <p:cNvSpPr>
            <a:spLocks noChangeShapeType="1"/>
          </p:cNvSpPr>
          <p:nvPr/>
        </p:nvSpPr>
        <p:spPr bwMode="auto">
          <a:xfrm>
            <a:off x="1146175" y="2049463"/>
            <a:ext cx="1065213" cy="0"/>
          </a:xfrm>
          <a:prstGeom prst="line">
            <a:avLst/>
          </a:prstGeom>
          <a:noFill/>
          <a:ln w="19050">
            <a:solidFill>
              <a:srgbClr val="0066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26983" name="Text Box 7"/>
          <p:cNvSpPr txBox="1">
            <a:spLocks noChangeArrowheads="1"/>
          </p:cNvSpPr>
          <p:nvPr/>
        </p:nvSpPr>
        <p:spPr bwMode="auto">
          <a:xfrm>
            <a:off x="5359400" y="825500"/>
            <a:ext cx="20335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Concrete wall</a:t>
            </a:r>
          </a:p>
        </p:txBody>
      </p:sp>
      <p:sp>
        <p:nvSpPr>
          <p:cNvPr id="126984" name="Text Box 8"/>
          <p:cNvSpPr txBox="1">
            <a:spLocks noChangeArrowheads="1"/>
          </p:cNvSpPr>
          <p:nvPr/>
        </p:nvSpPr>
        <p:spPr bwMode="auto">
          <a:xfrm>
            <a:off x="2036763" y="769938"/>
            <a:ext cx="3490912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Very high potential</a:t>
            </a:r>
          </a:p>
          <a:p>
            <a:r>
              <a:rPr lang="en-US"/>
              <a:t>energy with little stretch.</a:t>
            </a:r>
          </a:p>
          <a:p>
            <a:r>
              <a:rPr lang="en-US"/>
              <a:t>(infinite square well pot.)</a:t>
            </a:r>
          </a:p>
        </p:txBody>
      </p:sp>
      <p:sp>
        <p:nvSpPr>
          <p:cNvPr id="126985" name="Text Box 9"/>
          <p:cNvSpPr txBox="1">
            <a:spLocks noChangeArrowheads="1"/>
          </p:cNvSpPr>
          <p:nvPr/>
        </p:nvSpPr>
        <p:spPr bwMode="auto">
          <a:xfrm>
            <a:off x="3529013" y="4751388"/>
            <a:ext cx="4899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Wave penetrates, but MUCH less.</a:t>
            </a:r>
          </a:p>
        </p:txBody>
      </p:sp>
      <p:sp>
        <p:nvSpPr>
          <p:cNvPr id="126986" name="Rectangle 10" descr="Granite"/>
          <p:cNvSpPr>
            <a:spLocks noChangeArrowheads="1"/>
          </p:cNvSpPr>
          <p:nvPr/>
        </p:nvSpPr>
        <p:spPr bwMode="auto">
          <a:xfrm>
            <a:off x="5497513" y="1273175"/>
            <a:ext cx="1377950" cy="3436938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126987" name="Text Box 11"/>
          <p:cNvSpPr txBox="1">
            <a:spLocks noChangeArrowheads="1"/>
          </p:cNvSpPr>
          <p:nvPr/>
        </p:nvSpPr>
        <p:spPr bwMode="auto">
          <a:xfrm>
            <a:off x="3173413" y="5975350"/>
            <a:ext cx="11731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Re</a:t>
            </a:r>
            <a:r>
              <a:rPr lang="en-US">
                <a:sym typeface="Symbol" pitchFamily="18" charset="2"/>
              </a:rPr>
              <a:t>(x)</a:t>
            </a:r>
          </a:p>
        </p:txBody>
      </p:sp>
      <p:sp>
        <p:nvSpPr>
          <p:cNvPr id="126988" name="Line 12"/>
          <p:cNvSpPr>
            <a:spLocks noChangeShapeType="1"/>
          </p:cNvSpPr>
          <p:nvPr/>
        </p:nvSpPr>
        <p:spPr bwMode="auto">
          <a:xfrm>
            <a:off x="5441950" y="5613400"/>
            <a:ext cx="0" cy="10652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26989" name="Text Box 13"/>
          <p:cNvSpPr txBox="1">
            <a:spLocks noChangeArrowheads="1"/>
          </p:cNvSpPr>
          <p:nvPr/>
        </p:nvSpPr>
        <p:spPr bwMode="auto">
          <a:xfrm>
            <a:off x="5592763" y="60833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0</a:t>
            </a: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4292600" y="5719763"/>
            <a:ext cx="1249363" cy="827087"/>
            <a:chOff x="2669" y="3400"/>
            <a:chExt cx="787" cy="521"/>
          </a:xfrm>
        </p:grpSpPr>
        <p:sp>
          <p:nvSpPr>
            <p:cNvPr id="126991" name="Freeform 15"/>
            <p:cNvSpPr>
              <a:spLocks/>
            </p:cNvSpPr>
            <p:nvPr/>
          </p:nvSpPr>
          <p:spPr bwMode="auto">
            <a:xfrm>
              <a:off x="2669" y="3400"/>
              <a:ext cx="714" cy="521"/>
            </a:xfrm>
            <a:custGeom>
              <a:avLst/>
              <a:gdLst/>
              <a:ahLst/>
              <a:cxnLst>
                <a:cxn ang="0">
                  <a:pos x="0" y="481"/>
                </a:cxn>
                <a:cxn ang="0">
                  <a:pos x="204" y="36"/>
                </a:cxn>
                <a:cxn ang="0">
                  <a:pos x="415" y="518"/>
                </a:cxn>
                <a:cxn ang="0">
                  <a:pos x="620" y="15"/>
                </a:cxn>
                <a:cxn ang="0">
                  <a:pos x="714" y="430"/>
                </a:cxn>
              </a:cxnLst>
              <a:rect l="0" t="0" r="r" b="b"/>
              <a:pathLst>
                <a:path w="714" h="521">
                  <a:moveTo>
                    <a:pt x="0" y="481"/>
                  </a:moveTo>
                  <a:cubicBezTo>
                    <a:pt x="67" y="255"/>
                    <a:pt x="135" y="30"/>
                    <a:pt x="204" y="36"/>
                  </a:cubicBezTo>
                  <a:cubicBezTo>
                    <a:pt x="273" y="42"/>
                    <a:pt x="346" y="521"/>
                    <a:pt x="415" y="518"/>
                  </a:cubicBezTo>
                  <a:cubicBezTo>
                    <a:pt x="484" y="515"/>
                    <a:pt x="570" y="30"/>
                    <a:pt x="620" y="15"/>
                  </a:cubicBezTo>
                  <a:cubicBezTo>
                    <a:pt x="670" y="0"/>
                    <a:pt x="697" y="361"/>
                    <a:pt x="714" y="43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CA"/>
            </a:p>
          </p:txBody>
        </p:sp>
        <p:sp>
          <p:nvSpPr>
            <p:cNvPr id="126992" name="Line 16"/>
            <p:cNvSpPr>
              <a:spLocks noChangeShapeType="1"/>
            </p:cNvSpPr>
            <p:nvPr/>
          </p:nvSpPr>
          <p:spPr bwMode="auto">
            <a:xfrm flipV="1">
              <a:off x="3376" y="3828"/>
              <a:ext cx="80" cy="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CA"/>
            </a:p>
          </p:txBody>
        </p:sp>
      </p:grpSp>
      <p:sp>
        <p:nvSpPr>
          <p:cNvPr id="126993" name="Rectangle 17"/>
          <p:cNvSpPr>
            <a:spLocks noChangeArrowheads="1"/>
          </p:cNvSpPr>
          <p:nvPr/>
        </p:nvSpPr>
        <p:spPr bwMode="auto">
          <a:xfrm>
            <a:off x="3217863" y="5486400"/>
            <a:ext cx="3900487" cy="1371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04 3.38276E-6 C 0.20607 -0.00232 0.41719 -0.00441 0.41076 -0.00672 C 0.40486 -0.00904 0.03368 -0.01251 -0.04167 -0.01367 " pathEditMode="relative" rAng="0" ptsTypes="aaA">
                                      <p:cBhvr>
                                        <p:cTn id="6" dur="5000" fill="hold"/>
                                        <p:tgtEl>
                                          <p:spTgt spid="1269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3" y="-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80" grpId="0" animBg="1"/>
      <p:bldP spid="126985" grpId="0"/>
      <p:bldP spid="126987" grpId="0"/>
      <p:bldP spid="126988" grpId="0" animBg="1"/>
      <p:bldP spid="126989" grpId="0"/>
      <p:bldP spid="12699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EF54B-A496-4D0B-A60B-9BE49E81DAB9}" type="slidenum">
              <a:rPr lang="en-US"/>
              <a:pPr/>
              <a:t>13</a:t>
            </a:fld>
            <a:endParaRPr lang="en-US"/>
          </a:p>
        </p:txBody>
      </p:sp>
      <p:sp>
        <p:nvSpPr>
          <p:cNvPr id="128002" name="Rectangle 2"/>
          <p:cNvSpPr>
            <a:spLocks noChangeArrowheads="1"/>
          </p:cNvSpPr>
          <p:nvPr/>
        </p:nvSpPr>
        <p:spPr bwMode="auto">
          <a:xfrm>
            <a:off x="404813" y="2778125"/>
            <a:ext cx="5081587" cy="1851025"/>
          </a:xfrm>
          <a:prstGeom prst="rect">
            <a:avLst/>
          </a:prstGeom>
          <a:solidFill>
            <a:srgbClr val="66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128003" name="Text Box 3"/>
          <p:cNvSpPr txBox="1">
            <a:spLocks noChangeArrowheads="1"/>
          </p:cNvSpPr>
          <p:nvPr/>
        </p:nvSpPr>
        <p:spPr bwMode="auto">
          <a:xfrm>
            <a:off x="590550" y="249238"/>
            <a:ext cx="6823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water wave ~ analogy for reflection and tunneling</a:t>
            </a:r>
          </a:p>
        </p:txBody>
      </p:sp>
      <p:sp>
        <p:nvSpPr>
          <p:cNvPr id="128004" name="Freeform 4"/>
          <p:cNvSpPr>
            <a:spLocks/>
          </p:cNvSpPr>
          <p:nvPr/>
        </p:nvSpPr>
        <p:spPr bwMode="auto">
          <a:xfrm>
            <a:off x="474663" y="2139950"/>
            <a:ext cx="2338387" cy="1123950"/>
          </a:xfrm>
          <a:custGeom>
            <a:avLst/>
            <a:gdLst/>
            <a:ahLst/>
            <a:cxnLst>
              <a:cxn ang="0">
                <a:pos x="0" y="395"/>
              </a:cxn>
              <a:cxn ang="0">
                <a:pos x="226" y="52"/>
              </a:cxn>
              <a:cxn ang="0">
                <a:pos x="488" y="708"/>
              </a:cxn>
              <a:cxn ang="0">
                <a:pos x="809" y="52"/>
              </a:cxn>
              <a:cxn ang="0">
                <a:pos x="999" y="599"/>
              </a:cxn>
              <a:cxn ang="0">
                <a:pos x="1247" y="395"/>
              </a:cxn>
              <a:cxn ang="0">
                <a:pos x="1473" y="336"/>
              </a:cxn>
            </a:cxnLst>
            <a:rect l="0" t="0" r="r" b="b"/>
            <a:pathLst>
              <a:path w="1473" h="708">
                <a:moveTo>
                  <a:pt x="0" y="395"/>
                </a:moveTo>
                <a:cubicBezTo>
                  <a:pt x="72" y="197"/>
                  <a:pt x="145" y="0"/>
                  <a:pt x="226" y="52"/>
                </a:cubicBezTo>
                <a:cubicBezTo>
                  <a:pt x="307" y="104"/>
                  <a:pt x="391" y="708"/>
                  <a:pt x="488" y="708"/>
                </a:cubicBezTo>
                <a:cubicBezTo>
                  <a:pt x="585" y="708"/>
                  <a:pt x="724" y="70"/>
                  <a:pt x="809" y="52"/>
                </a:cubicBezTo>
                <a:cubicBezTo>
                  <a:pt x="894" y="34"/>
                  <a:pt x="926" y="542"/>
                  <a:pt x="999" y="599"/>
                </a:cubicBezTo>
                <a:cubicBezTo>
                  <a:pt x="1072" y="656"/>
                  <a:pt x="1168" y="439"/>
                  <a:pt x="1247" y="395"/>
                </a:cubicBezTo>
                <a:cubicBezTo>
                  <a:pt x="1326" y="351"/>
                  <a:pt x="1435" y="346"/>
                  <a:pt x="1473" y="336"/>
                </a:cubicBezTo>
              </a:path>
            </a:pathLst>
          </a:custGeom>
          <a:noFill/>
          <a:ln w="19050" cmpd="sng">
            <a:solidFill>
              <a:srgbClr val="00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28005" name="Line 5"/>
          <p:cNvSpPr>
            <a:spLocks noChangeShapeType="1"/>
          </p:cNvSpPr>
          <p:nvPr/>
        </p:nvSpPr>
        <p:spPr bwMode="auto">
          <a:xfrm>
            <a:off x="2789238" y="2673350"/>
            <a:ext cx="2673350" cy="34925"/>
          </a:xfrm>
          <a:prstGeom prst="line">
            <a:avLst/>
          </a:prstGeom>
          <a:noFill/>
          <a:ln w="19050">
            <a:solidFill>
              <a:srgbClr val="00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28006" name="Line 6"/>
          <p:cNvSpPr>
            <a:spLocks noChangeShapeType="1"/>
          </p:cNvSpPr>
          <p:nvPr/>
        </p:nvSpPr>
        <p:spPr bwMode="auto">
          <a:xfrm>
            <a:off x="1146175" y="2049463"/>
            <a:ext cx="1065213" cy="0"/>
          </a:xfrm>
          <a:prstGeom prst="line">
            <a:avLst/>
          </a:prstGeom>
          <a:noFill/>
          <a:ln w="19050">
            <a:solidFill>
              <a:srgbClr val="0066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28007" name="Line 7"/>
          <p:cNvSpPr>
            <a:spLocks noChangeShapeType="1"/>
          </p:cNvSpPr>
          <p:nvPr/>
        </p:nvSpPr>
        <p:spPr bwMode="auto">
          <a:xfrm>
            <a:off x="5472113" y="1331913"/>
            <a:ext cx="1587" cy="30448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28008" name="Text Box 8"/>
          <p:cNvSpPr txBox="1">
            <a:spLocks noChangeArrowheads="1"/>
          </p:cNvSpPr>
          <p:nvPr/>
        </p:nvSpPr>
        <p:spPr bwMode="auto">
          <a:xfrm>
            <a:off x="5440363" y="1266825"/>
            <a:ext cx="30686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flexible rubber barrier</a:t>
            </a:r>
          </a:p>
        </p:txBody>
      </p:sp>
      <p:sp>
        <p:nvSpPr>
          <p:cNvPr id="128009" name="Freeform 9"/>
          <p:cNvSpPr>
            <a:spLocks/>
          </p:cNvSpPr>
          <p:nvPr/>
        </p:nvSpPr>
        <p:spPr bwMode="auto">
          <a:xfrm>
            <a:off x="5475288" y="1377950"/>
            <a:ext cx="430212" cy="30083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69" y="809"/>
              </a:cxn>
              <a:cxn ang="0">
                <a:pos x="14" y="1895"/>
              </a:cxn>
            </a:cxnLst>
            <a:rect l="0" t="0" r="r" b="b"/>
            <a:pathLst>
              <a:path w="271" h="1895">
                <a:moveTo>
                  <a:pt x="0" y="0"/>
                </a:moveTo>
                <a:cubicBezTo>
                  <a:pt x="133" y="246"/>
                  <a:pt x="267" y="493"/>
                  <a:pt x="269" y="809"/>
                </a:cubicBezTo>
                <a:cubicBezTo>
                  <a:pt x="271" y="1125"/>
                  <a:pt x="56" y="1714"/>
                  <a:pt x="14" y="1895"/>
                </a:cubicBezTo>
              </a:path>
            </a:pathLst>
          </a:custGeom>
          <a:noFill/>
          <a:ln w="57150" cap="flat" cmpd="sng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28010" name="Freeform 10"/>
          <p:cNvSpPr>
            <a:spLocks/>
          </p:cNvSpPr>
          <p:nvPr/>
        </p:nvSpPr>
        <p:spPr bwMode="auto">
          <a:xfrm>
            <a:off x="5451475" y="1412875"/>
            <a:ext cx="920750" cy="29051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76" y="699"/>
              </a:cxn>
              <a:cxn ang="0">
                <a:pos x="22" y="1830"/>
              </a:cxn>
            </a:cxnLst>
            <a:rect l="0" t="0" r="r" b="b"/>
            <a:pathLst>
              <a:path w="580" h="1830">
                <a:moveTo>
                  <a:pt x="0" y="0"/>
                </a:moveTo>
                <a:cubicBezTo>
                  <a:pt x="286" y="197"/>
                  <a:pt x="572" y="394"/>
                  <a:pt x="576" y="699"/>
                </a:cubicBezTo>
                <a:cubicBezTo>
                  <a:pt x="580" y="1004"/>
                  <a:pt x="114" y="1643"/>
                  <a:pt x="22" y="1830"/>
                </a:cubicBezTo>
              </a:path>
            </a:pathLst>
          </a:custGeom>
          <a:noFill/>
          <a:ln w="57150" cap="flat" cmpd="sng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28011" name="Text Box 11"/>
          <p:cNvSpPr txBox="1">
            <a:spLocks noChangeArrowheads="1"/>
          </p:cNvSpPr>
          <p:nvPr/>
        </p:nvSpPr>
        <p:spPr bwMode="auto">
          <a:xfrm>
            <a:off x="6610350" y="2181225"/>
            <a:ext cx="2405063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stretched barrier</a:t>
            </a:r>
          </a:p>
          <a:p>
            <a:r>
              <a:rPr lang="en-US"/>
              <a:t>higher potential</a:t>
            </a:r>
          </a:p>
          <a:p>
            <a:r>
              <a:rPr lang="en-US"/>
              <a:t>energy</a:t>
            </a:r>
          </a:p>
        </p:txBody>
      </p:sp>
      <p:sp>
        <p:nvSpPr>
          <p:cNvPr id="128012" name="Text Box 12"/>
          <p:cNvSpPr txBox="1">
            <a:spLocks noChangeArrowheads="1"/>
          </p:cNvSpPr>
          <p:nvPr/>
        </p:nvSpPr>
        <p:spPr bwMode="auto">
          <a:xfrm>
            <a:off x="6111875" y="3478213"/>
            <a:ext cx="26749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Wave penetrates</a:t>
            </a:r>
          </a:p>
          <a:p>
            <a:r>
              <a:rPr lang="en-US"/>
              <a:t>but still all reflects.</a:t>
            </a:r>
          </a:p>
        </p:txBody>
      </p:sp>
      <p:sp>
        <p:nvSpPr>
          <p:cNvPr id="128013" name="Text Box 13"/>
          <p:cNvSpPr txBox="1">
            <a:spLocks noChangeArrowheads="1"/>
          </p:cNvSpPr>
          <p:nvPr/>
        </p:nvSpPr>
        <p:spPr bwMode="auto">
          <a:xfrm>
            <a:off x="612775" y="4884738"/>
            <a:ext cx="79787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latin typeface="Comic Sans MS" pitchFamily="66" charset="0"/>
              </a:rPr>
              <a:t>What is required for wave to be transmitted through rubber barrier?</a:t>
            </a:r>
          </a:p>
          <a:p>
            <a:endParaRPr lang="en-US">
              <a:latin typeface="Comic Sans MS" pitchFamily="66" charset="0"/>
            </a:endParaRPr>
          </a:p>
        </p:txBody>
      </p:sp>
      <p:sp>
        <p:nvSpPr>
          <p:cNvPr id="128014" name="Text Box 14"/>
          <p:cNvSpPr txBox="1">
            <a:spLocks noChangeArrowheads="1"/>
          </p:cNvSpPr>
          <p:nvPr/>
        </p:nvSpPr>
        <p:spPr bwMode="auto">
          <a:xfrm>
            <a:off x="358775" y="5805488"/>
            <a:ext cx="83264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a. make it really stretchy,   b. make it very stiff, c. have water</a:t>
            </a:r>
          </a:p>
          <a:p>
            <a:r>
              <a:rPr lang="en-US"/>
              <a:t>on other side, d. none of the above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9FC7B-95B7-4B44-8596-F5AC5FD4DEA8}" type="slidenum">
              <a:rPr lang="en-US"/>
              <a:pPr/>
              <a:t>14</a:t>
            </a:fld>
            <a:endParaRPr lang="en-US"/>
          </a:p>
        </p:txBody>
      </p:sp>
      <p:sp>
        <p:nvSpPr>
          <p:cNvPr id="129026" name="Rectangle 2"/>
          <p:cNvSpPr>
            <a:spLocks noChangeArrowheads="1"/>
          </p:cNvSpPr>
          <p:nvPr/>
        </p:nvSpPr>
        <p:spPr bwMode="auto">
          <a:xfrm>
            <a:off x="5489575" y="4159250"/>
            <a:ext cx="3425825" cy="1851025"/>
          </a:xfrm>
          <a:prstGeom prst="rect">
            <a:avLst/>
          </a:prstGeom>
          <a:solidFill>
            <a:srgbClr val="66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129027" name="Rectangle 3"/>
          <p:cNvSpPr>
            <a:spLocks noChangeArrowheads="1"/>
          </p:cNvSpPr>
          <p:nvPr/>
        </p:nvSpPr>
        <p:spPr bwMode="auto">
          <a:xfrm>
            <a:off x="404813" y="4144963"/>
            <a:ext cx="5081587" cy="1851025"/>
          </a:xfrm>
          <a:prstGeom prst="rect">
            <a:avLst/>
          </a:prstGeom>
          <a:solidFill>
            <a:srgbClr val="66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129028" name="Text Box 4"/>
          <p:cNvSpPr txBox="1">
            <a:spLocks noChangeArrowheads="1"/>
          </p:cNvSpPr>
          <p:nvPr/>
        </p:nvSpPr>
        <p:spPr bwMode="auto">
          <a:xfrm>
            <a:off x="590550" y="155575"/>
            <a:ext cx="83740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water wave analogy-- for tunneling need water on other side!</a:t>
            </a:r>
          </a:p>
          <a:p>
            <a:r>
              <a:rPr lang="en-US">
                <a:solidFill>
                  <a:srgbClr val="FF3300"/>
                </a:solidFill>
                <a:latin typeface="Comic Sans MS" pitchFamily="66" charset="0"/>
              </a:rPr>
              <a:t>3rd region in potential, where E&gt;V. </a:t>
            </a:r>
          </a:p>
        </p:txBody>
      </p:sp>
      <p:sp>
        <p:nvSpPr>
          <p:cNvPr id="129029" name="Freeform 5"/>
          <p:cNvSpPr>
            <a:spLocks/>
          </p:cNvSpPr>
          <p:nvPr/>
        </p:nvSpPr>
        <p:spPr bwMode="auto">
          <a:xfrm>
            <a:off x="474663" y="3506788"/>
            <a:ext cx="2338387" cy="1123950"/>
          </a:xfrm>
          <a:custGeom>
            <a:avLst/>
            <a:gdLst/>
            <a:ahLst/>
            <a:cxnLst>
              <a:cxn ang="0">
                <a:pos x="0" y="395"/>
              </a:cxn>
              <a:cxn ang="0">
                <a:pos x="226" y="52"/>
              </a:cxn>
              <a:cxn ang="0">
                <a:pos x="488" y="708"/>
              </a:cxn>
              <a:cxn ang="0">
                <a:pos x="809" y="52"/>
              </a:cxn>
              <a:cxn ang="0">
                <a:pos x="999" y="599"/>
              </a:cxn>
              <a:cxn ang="0">
                <a:pos x="1247" y="395"/>
              </a:cxn>
              <a:cxn ang="0">
                <a:pos x="1473" y="336"/>
              </a:cxn>
            </a:cxnLst>
            <a:rect l="0" t="0" r="r" b="b"/>
            <a:pathLst>
              <a:path w="1473" h="708">
                <a:moveTo>
                  <a:pt x="0" y="395"/>
                </a:moveTo>
                <a:cubicBezTo>
                  <a:pt x="72" y="197"/>
                  <a:pt x="145" y="0"/>
                  <a:pt x="226" y="52"/>
                </a:cubicBezTo>
                <a:cubicBezTo>
                  <a:pt x="307" y="104"/>
                  <a:pt x="391" y="708"/>
                  <a:pt x="488" y="708"/>
                </a:cubicBezTo>
                <a:cubicBezTo>
                  <a:pt x="585" y="708"/>
                  <a:pt x="724" y="70"/>
                  <a:pt x="809" y="52"/>
                </a:cubicBezTo>
                <a:cubicBezTo>
                  <a:pt x="894" y="34"/>
                  <a:pt x="926" y="542"/>
                  <a:pt x="999" y="599"/>
                </a:cubicBezTo>
                <a:cubicBezTo>
                  <a:pt x="1072" y="656"/>
                  <a:pt x="1168" y="439"/>
                  <a:pt x="1247" y="395"/>
                </a:cubicBezTo>
                <a:cubicBezTo>
                  <a:pt x="1326" y="351"/>
                  <a:pt x="1435" y="346"/>
                  <a:pt x="1473" y="336"/>
                </a:cubicBezTo>
              </a:path>
            </a:pathLst>
          </a:custGeom>
          <a:noFill/>
          <a:ln w="19050" cmpd="sng">
            <a:solidFill>
              <a:srgbClr val="00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29030" name="Line 6"/>
          <p:cNvSpPr>
            <a:spLocks noChangeShapeType="1"/>
          </p:cNvSpPr>
          <p:nvPr/>
        </p:nvSpPr>
        <p:spPr bwMode="auto">
          <a:xfrm>
            <a:off x="2789238" y="4040188"/>
            <a:ext cx="2673350" cy="34925"/>
          </a:xfrm>
          <a:prstGeom prst="line">
            <a:avLst/>
          </a:prstGeom>
          <a:noFill/>
          <a:ln w="19050">
            <a:solidFill>
              <a:srgbClr val="00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29031" name="Line 7"/>
          <p:cNvSpPr>
            <a:spLocks noChangeShapeType="1"/>
          </p:cNvSpPr>
          <p:nvPr/>
        </p:nvSpPr>
        <p:spPr bwMode="auto">
          <a:xfrm>
            <a:off x="1146175" y="3416300"/>
            <a:ext cx="1065213" cy="0"/>
          </a:xfrm>
          <a:prstGeom prst="line">
            <a:avLst/>
          </a:prstGeom>
          <a:noFill/>
          <a:ln w="19050">
            <a:solidFill>
              <a:srgbClr val="0066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29032" name="Line 8"/>
          <p:cNvSpPr>
            <a:spLocks noChangeShapeType="1"/>
          </p:cNvSpPr>
          <p:nvPr/>
        </p:nvSpPr>
        <p:spPr bwMode="auto">
          <a:xfrm>
            <a:off x="5472113" y="2698750"/>
            <a:ext cx="1587" cy="30448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29033" name="Text Box 9"/>
          <p:cNvSpPr txBox="1">
            <a:spLocks noChangeArrowheads="1"/>
          </p:cNvSpPr>
          <p:nvPr/>
        </p:nvSpPr>
        <p:spPr bwMode="auto">
          <a:xfrm>
            <a:off x="5440363" y="2633663"/>
            <a:ext cx="30686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flexible rubber barrier</a:t>
            </a:r>
          </a:p>
        </p:txBody>
      </p:sp>
      <p:sp>
        <p:nvSpPr>
          <p:cNvPr id="129034" name="Line 10"/>
          <p:cNvSpPr>
            <a:spLocks noChangeShapeType="1"/>
          </p:cNvSpPr>
          <p:nvPr/>
        </p:nvSpPr>
        <p:spPr bwMode="auto">
          <a:xfrm flipV="1">
            <a:off x="415925" y="995363"/>
            <a:ext cx="0" cy="10652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29035" name="Text Box 11"/>
          <p:cNvSpPr txBox="1">
            <a:spLocks noChangeArrowheads="1"/>
          </p:cNvSpPr>
          <p:nvPr/>
        </p:nvSpPr>
        <p:spPr bwMode="auto">
          <a:xfrm>
            <a:off x="93663" y="908050"/>
            <a:ext cx="1117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energy</a:t>
            </a:r>
          </a:p>
        </p:txBody>
      </p:sp>
      <p:sp>
        <p:nvSpPr>
          <p:cNvPr id="129036" name="Line 12"/>
          <p:cNvSpPr>
            <a:spLocks noChangeShapeType="1"/>
          </p:cNvSpPr>
          <p:nvPr/>
        </p:nvSpPr>
        <p:spPr bwMode="auto">
          <a:xfrm>
            <a:off x="404813" y="2014538"/>
            <a:ext cx="8531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29037" name="Text Box 13"/>
          <p:cNvSpPr txBox="1">
            <a:spLocks noChangeArrowheads="1"/>
          </p:cNvSpPr>
          <p:nvPr/>
        </p:nvSpPr>
        <p:spPr bwMode="auto">
          <a:xfrm>
            <a:off x="3843338" y="18923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x</a:t>
            </a:r>
          </a:p>
        </p:txBody>
      </p:sp>
      <p:sp>
        <p:nvSpPr>
          <p:cNvPr id="129038" name="Freeform 14"/>
          <p:cNvSpPr>
            <a:spLocks/>
          </p:cNvSpPr>
          <p:nvPr/>
        </p:nvSpPr>
        <p:spPr bwMode="auto">
          <a:xfrm>
            <a:off x="5507038" y="3794125"/>
            <a:ext cx="2338387" cy="522288"/>
          </a:xfrm>
          <a:custGeom>
            <a:avLst/>
            <a:gdLst/>
            <a:ahLst/>
            <a:cxnLst>
              <a:cxn ang="0">
                <a:pos x="0" y="395"/>
              </a:cxn>
              <a:cxn ang="0">
                <a:pos x="226" y="52"/>
              </a:cxn>
              <a:cxn ang="0">
                <a:pos x="488" y="708"/>
              </a:cxn>
              <a:cxn ang="0">
                <a:pos x="809" y="52"/>
              </a:cxn>
              <a:cxn ang="0">
                <a:pos x="999" y="599"/>
              </a:cxn>
              <a:cxn ang="0">
                <a:pos x="1247" y="395"/>
              </a:cxn>
              <a:cxn ang="0">
                <a:pos x="1473" y="336"/>
              </a:cxn>
            </a:cxnLst>
            <a:rect l="0" t="0" r="r" b="b"/>
            <a:pathLst>
              <a:path w="1473" h="708">
                <a:moveTo>
                  <a:pt x="0" y="395"/>
                </a:moveTo>
                <a:cubicBezTo>
                  <a:pt x="72" y="197"/>
                  <a:pt x="145" y="0"/>
                  <a:pt x="226" y="52"/>
                </a:cubicBezTo>
                <a:cubicBezTo>
                  <a:pt x="307" y="104"/>
                  <a:pt x="391" y="708"/>
                  <a:pt x="488" y="708"/>
                </a:cubicBezTo>
                <a:cubicBezTo>
                  <a:pt x="585" y="708"/>
                  <a:pt x="724" y="70"/>
                  <a:pt x="809" y="52"/>
                </a:cubicBezTo>
                <a:cubicBezTo>
                  <a:pt x="894" y="34"/>
                  <a:pt x="926" y="542"/>
                  <a:pt x="999" y="599"/>
                </a:cubicBezTo>
                <a:cubicBezTo>
                  <a:pt x="1072" y="656"/>
                  <a:pt x="1168" y="439"/>
                  <a:pt x="1247" y="395"/>
                </a:cubicBezTo>
                <a:cubicBezTo>
                  <a:pt x="1326" y="351"/>
                  <a:pt x="1435" y="346"/>
                  <a:pt x="1473" y="336"/>
                </a:cubicBezTo>
              </a:path>
            </a:pathLst>
          </a:custGeom>
          <a:noFill/>
          <a:ln w="19050" cmpd="sng">
            <a:solidFill>
              <a:srgbClr val="00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29039" name="Freeform 15"/>
          <p:cNvSpPr>
            <a:spLocks/>
          </p:cNvSpPr>
          <p:nvPr/>
        </p:nvSpPr>
        <p:spPr bwMode="auto">
          <a:xfrm>
            <a:off x="3302000" y="3646488"/>
            <a:ext cx="2338388" cy="706437"/>
          </a:xfrm>
          <a:custGeom>
            <a:avLst/>
            <a:gdLst/>
            <a:ahLst/>
            <a:cxnLst>
              <a:cxn ang="0">
                <a:pos x="0" y="395"/>
              </a:cxn>
              <a:cxn ang="0">
                <a:pos x="226" y="52"/>
              </a:cxn>
              <a:cxn ang="0">
                <a:pos x="488" y="708"/>
              </a:cxn>
              <a:cxn ang="0">
                <a:pos x="809" y="52"/>
              </a:cxn>
              <a:cxn ang="0">
                <a:pos x="999" y="599"/>
              </a:cxn>
              <a:cxn ang="0">
                <a:pos x="1247" y="395"/>
              </a:cxn>
              <a:cxn ang="0">
                <a:pos x="1473" y="336"/>
              </a:cxn>
            </a:cxnLst>
            <a:rect l="0" t="0" r="r" b="b"/>
            <a:pathLst>
              <a:path w="1473" h="708">
                <a:moveTo>
                  <a:pt x="0" y="395"/>
                </a:moveTo>
                <a:cubicBezTo>
                  <a:pt x="72" y="197"/>
                  <a:pt x="145" y="0"/>
                  <a:pt x="226" y="52"/>
                </a:cubicBezTo>
                <a:cubicBezTo>
                  <a:pt x="307" y="104"/>
                  <a:pt x="391" y="708"/>
                  <a:pt x="488" y="708"/>
                </a:cubicBezTo>
                <a:cubicBezTo>
                  <a:pt x="585" y="708"/>
                  <a:pt x="724" y="70"/>
                  <a:pt x="809" y="52"/>
                </a:cubicBezTo>
                <a:cubicBezTo>
                  <a:pt x="894" y="34"/>
                  <a:pt x="926" y="542"/>
                  <a:pt x="999" y="599"/>
                </a:cubicBezTo>
                <a:cubicBezTo>
                  <a:pt x="1072" y="656"/>
                  <a:pt x="1168" y="439"/>
                  <a:pt x="1247" y="395"/>
                </a:cubicBezTo>
                <a:cubicBezTo>
                  <a:pt x="1326" y="351"/>
                  <a:pt x="1435" y="346"/>
                  <a:pt x="1473" y="336"/>
                </a:cubicBezTo>
              </a:path>
            </a:pathLst>
          </a:custGeom>
          <a:noFill/>
          <a:ln w="19050" cmpd="sng">
            <a:solidFill>
              <a:srgbClr val="00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29040" name="Freeform 16"/>
          <p:cNvSpPr>
            <a:spLocks/>
          </p:cNvSpPr>
          <p:nvPr/>
        </p:nvSpPr>
        <p:spPr bwMode="auto">
          <a:xfrm>
            <a:off x="5451475" y="2754313"/>
            <a:ext cx="423863" cy="29400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63" y="853"/>
              </a:cxn>
              <a:cxn ang="0">
                <a:pos x="22" y="1852"/>
              </a:cxn>
            </a:cxnLst>
            <a:rect l="0" t="0" r="r" b="b"/>
            <a:pathLst>
              <a:path w="267" h="1852">
                <a:moveTo>
                  <a:pt x="0" y="0"/>
                </a:moveTo>
                <a:cubicBezTo>
                  <a:pt x="129" y="272"/>
                  <a:pt x="259" y="544"/>
                  <a:pt x="263" y="853"/>
                </a:cubicBezTo>
                <a:cubicBezTo>
                  <a:pt x="267" y="1162"/>
                  <a:pt x="62" y="1686"/>
                  <a:pt x="22" y="185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29041" name="Freeform 17"/>
          <p:cNvSpPr>
            <a:spLocks/>
          </p:cNvSpPr>
          <p:nvPr/>
        </p:nvSpPr>
        <p:spPr bwMode="auto">
          <a:xfrm>
            <a:off x="415925" y="1027113"/>
            <a:ext cx="8299450" cy="1268412"/>
          </a:xfrm>
          <a:custGeom>
            <a:avLst/>
            <a:gdLst/>
            <a:ahLst/>
            <a:cxnLst>
              <a:cxn ang="0">
                <a:pos x="0" y="541"/>
              </a:cxn>
              <a:cxn ang="0">
                <a:pos x="2924" y="534"/>
              </a:cxn>
              <a:cxn ang="0">
                <a:pos x="3128" y="541"/>
              </a:cxn>
              <a:cxn ang="0">
                <a:pos x="3128" y="68"/>
              </a:cxn>
              <a:cxn ang="0">
                <a:pos x="3369" y="75"/>
              </a:cxn>
              <a:cxn ang="0">
                <a:pos x="3347" y="119"/>
              </a:cxn>
              <a:cxn ang="0">
                <a:pos x="4178" y="534"/>
              </a:cxn>
              <a:cxn ang="0">
                <a:pos x="4630" y="534"/>
              </a:cxn>
              <a:cxn ang="0">
                <a:pos x="4652" y="527"/>
              </a:cxn>
              <a:cxn ang="0">
                <a:pos x="4864" y="534"/>
              </a:cxn>
              <a:cxn ang="0">
                <a:pos x="5163" y="527"/>
              </a:cxn>
              <a:cxn ang="0">
                <a:pos x="5228" y="520"/>
              </a:cxn>
            </a:cxnLst>
            <a:rect l="0" t="0" r="r" b="b"/>
            <a:pathLst>
              <a:path w="5228" h="799">
                <a:moveTo>
                  <a:pt x="0" y="541"/>
                </a:moveTo>
                <a:cubicBezTo>
                  <a:pt x="974" y="531"/>
                  <a:pt x="1950" y="502"/>
                  <a:pt x="2924" y="534"/>
                </a:cubicBezTo>
                <a:cubicBezTo>
                  <a:pt x="2992" y="550"/>
                  <a:pt x="3062" y="519"/>
                  <a:pt x="3128" y="541"/>
                </a:cubicBezTo>
                <a:cubicBezTo>
                  <a:pt x="3113" y="398"/>
                  <a:pt x="3082" y="142"/>
                  <a:pt x="3128" y="68"/>
                </a:cubicBezTo>
                <a:cubicBezTo>
                  <a:pt x="3170" y="0"/>
                  <a:pt x="3289" y="73"/>
                  <a:pt x="3369" y="75"/>
                </a:cubicBezTo>
                <a:cubicBezTo>
                  <a:pt x="3361" y="86"/>
                  <a:pt x="3347" y="103"/>
                  <a:pt x="3347" y="119"/>
                </a:cubicBezTo>
                <a:cubicBezTo>
                  <a:pt x="3360" y="799"/>
                  <a:pt x="3251" y="526"/>
                  <a:pt x="4178" y="534"/>
                </a:cubicBezTo>
                <a:cubicBezTo>
                  <a:pt x="4314" y="604"/>
                  <a:pt x="4481" y="552"/>
                  <a:pt x="4630" y="534"/>
                </a:cubicBezTo>
                <a:cubicBezTo>
                  <a:pt x="4637" y="532"/>
                  <a:pt x="4644" y="527"/>
                  <a:pt x="4652" y="527"/>
                </a:cubicBezTo>
                <a:cubicBezTo>
                  <a:pt x="4723" y="527"/>
                  <a:pt x="4793" y="534"/>
                  <a:pt x="4864" y="534"/>
                </a:cubicBezTo>
                <a:cubicBezTo>
                  <a:pt x="4964" y="534"/>
                  <a:pt x="5063" y="529"/>
                  <a:pt x="5163" y="527"/>
                </a:cubicBezTo>
                <a:cubicBezTo>
                  <a:pt x="5185" y="525"/>
                  <a:pt x="5228" y="520"/>
                  <a:pt x="5228" y="520"/>
                </a:cubicBezTo>
              </a:path>
            </a:pathLst>
          </a:custGeom>
          <a:noFill/>
          <a:ln w="28575" cmpd="sng">
            <a:solidFill>
              <a:srgbClr val="00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29042" name="Text Box 18"/>
          <p:cNvSpPr txBox="1">
            <a:spLocks noChangeArrowheads="1"/>
          </p:cNvSpPr>
          <p:nvPr/>
        </p:nvSpPr>
        <p:spPr bwMode="auto">
          <a:xfrm>
            <a:off x="2176463" y="1476375"/>
            <a:ext cx="142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66FF"/>
                </a:solidFill>
              </a:rPr>
              <a:t>potential </a:t>
            </a:r>
          </a:p>
        </p:txBody>
      </p:sp>
      <p:sp>
        <p:nvSpPr>
          <p:cNvPr id="129043" name="Line 19"/>
          <p:cNvSpPr>
            <a:spLocks noChangeShapeType="1"/>
          </p:cNvSpPr>
          <p:nvPr/>
        </p:nvSpPr>
        <p:spPr bwMode="auto">
          <a:xfrm>
            <a:off x="428625" y="1343025"/>
            <a:ext cx="84375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29044" name="Text Box 20"/>
          <p:cNvSpPr txBox="1">
            <a:spLocks noChangeArrowheads="1"/>
          </p:cNvSpPr>
          <p:nvPr/>
        </p:nvSpPr>
        <p:spPr bwMode="auto">
          <a:xfrm>
            <a:off x="6840538" y="931863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11399E-6 L 0.41337 -0.0016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9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7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11399E-6 L 0.41337 -0.00162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290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7" y="-1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 L -0.25 0.0  E" pathEditMode="relative" ptsTypes="">
                                      <p:cBhvr>
                                        <p:cTn id="23" dur="2000" fill="hold"/>
                                        <p:tgtEl>
                                          <p:spTgt spid="1290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29" grpId="0" animBg="1"/>
      <p:bldP spid="129029" grpId="1" animBg="1"/>
      <p:bldP spid="129038" grpId="0" animBg="1"/>
      <p:bldP spid="129038" grpId="1" animBg="1"/>
      <p:bldP spid="129039" grpId="0" animBg="1"/>
      <p:bldP spid="129039" grpId="1" animBg="1"/>
      <p:bldP spid="12904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22C26-4864-4046-A698-740A630FDECE}" type="slidenum">
              <a:rPr lang="en-US"/>
              <a:pPr/>
              <a:t>15</a:t>
            </a:fld>
            <a:endParaRPr lang="en-US"/>
          </a:p>
        </p:txBody>
      </p:sp>
      <p:pic>
        <p:nvPicPr>
          <p:cNvPr id="130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73175" y="1366838"/>
            <a:ext cx="5468938" cy="4043362"/>
          </a:xfrm>
          <a:prstGeom prst="rect">
            <a:avLst/>
          </a:prstGeom>
          <a:noFill/>
        </p:spPr>
      </p:pic>
      <p:sp>
        <p:nvSpPr>
          <p:cNvPr id="130051" name="Rectangle 3"/>
          <p:cNvSpPr>
            <a:spLocks noChangeArrowheads="1"/>
          </p:cNvSpPr>
          <p:nvPr/>
        </p:nvSpPr>
        <p:spPr bwMode="auto">
          <a:xfrm>
            <a:off x="1457325" y="1462088"/>
            <a:ext cx="847725" cy="582612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130052" name="Rectangle 4"/>
          <p:cNvSpPr>
            <a:spLocks noChangeArrowheads="1"/>
          </p:cNvSpPr>
          <p:nvPr/>
        </p:nvSpPr>
        <p:spPr bwMode="auto">
          <a:xfrm>
            <a:off x="1203325" y="3184525"/>
            <a:ext cx="847725" cy="582613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130053" name="Text Box 5"/>
          <p:cNvSpPr txBox="1">
            <a:spLocks noChangeArrowheads="1"/>
          </p:cNvSpPr>
          <p:nvPr/>
        </p:nvSpPr>
        <p:spPr bwMode="auto">
          <a:xfrm>
            <a:off x="2462213" y="3400425"/>
            <a:ext cx="1462087" cy="396875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Real(        )</a:t>
            </a:r>
          </a:p>
        </p:txBody>
      </p:sp>
      <p:sp>
        <p:nvSpPr>
          <p:cNvPr id="130054" name="AutoShape 6"/>
          <p:cNvSpPr>
            <a:spLocks noChangeArrowheads="1"/>
          </p:cNvSpPr>
          <p:nvPr/>
        </p:nvSpPr>
        <p:spPr bwMode="auto">
          <a:xfrm rot="5400000">
            <a:off x="5430044" y="2677319"/>
            <a:ext cx="1217613" cy="1533525"/>
          </a:xfrm>
          <a:prstGeom prst="rightArrow">
            <a:avLst>
              <a:gd name="adj1" fmla="val 50000"/>
              <a:gd name="adj2" fmla="val 25000"/>
            </a:avLst>
          </a:prstGeom>
          <a:noFill/>
          <a:ln w="9525">
            <a:solidFill>
              <a:srgbClr val="FF505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130055" name="Text Box 7"/>
          <p:cNvSpPr txBox="1">
            <a:spLocks noChangeArrowheads="1"/>
          </p:cNvSpPr>
          <p:nvPr/>
        </p:nvSpPr>
        <p:spPr bwMode="auto">
          <a:xfrm>
            <a:off x="6403975" y="3783013"/>
            <a:ext cx="936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E&gt;P, </a:t>
            </a:r>
          </a:p>
        </p:txBody>
      </p:sp>
      <p:sp>
        <p:nvSpPr>
          <p:cNvPr id="130056" name="Text Box 8"/>
          <p:cNvSpPr txBox="1">
            <a:spLocks noChangeArrowheads="1"/>
          </p:cNvSpPr>
          <p:nvPr/>
        </p:nvSpPr>
        <p:spPr bwMode="auto">
          <a:xfrm>
            <a:off x="6765925" y="4083050"/>
            <a:ext cx="2185988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3300"/>
                </a:solidFill>
                <a:sym typeface="Symbol" pitchFamily="18" charset="2"/>
              </a:rPr>
              <a:t>(x) can live!</a:t>
            </a:r>
          </a:p>
          <a:p>
            <a:r>
              <a:rPr lang="en-US">
                <a:solidFill>
                  <a:srgbClr val="FF3300"/>
                </a:solidFill>
                <a:sym typeface="Symbol" pitchFamily="18" charset="2"/>
              </a:rPr>
              <a:t>electron tunnel</a:t>
            </a:r>
          </a:p>
          <a:p>
            <a:r>
              <a:rPr lang="en-US">
                <a:solidFill>
                  <a:srgbClr val="FF3300"/>
                </a:solidFill>
                <a:sym typeface="Symbol" pitchFamily="18" charset="2"/>
              </a:rPr>
              <a:t>out of region I</a:t>
            </a:r>
          </a:p>
        </p:txBody>
      </p:sp>
      <p:sp>
        <p:nvSpPr>
          <p:cNvPr id="130057" name="Rectangle 9"/>
          <p:cNvSpPr>
            <a:spLocks noChangeArrowheads="1"/>
          </p:cNvSpPr>
          <p:nvPr/>
        </p:nvSpPr>
        <p:spPr bwMode="auto">
          <a:xfrm>
            <a:off x="0" y="6076950"/>
            <a:ext cx="3924300" cy="628650"/>
          </a:xfrm>
          <a:prstGeom prst="rect">
            <a:avLst/>
          </a:prstGeom>
          <a:solidFill>
            <a:srgbClr val="CC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130058" name="Text Box 10"/>
          <p:cNvSpPr txBox="1">
            <a:spLocks noChangeArrowheads="1"/>
          </p:cNvSpPr>
          <p:nvPr/>
        </p:nvSpPr>
        <p:spPr bwMode="auto">
          <a:xfrm>
            <a:off x="622300" y="5668963"/>
            <a:ext cx="147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Cu wire 1</a:t>
            </a:r>
          </a:p>
        </p:txBody>
      </p:sp>
      <p:sp>
        <p:nvSpPr>
          <p:cNvPr id="130059" name="Text Box 11"/>
          <p:cNvSpPr txBox="1">
            <a:spLocks noChangeArrowheads="1"/>
          </p:cNvSpPr>
          <p:nvPr/>
        </p:nvSpPr>
        <p:spPr bwMode="auto">
          <a:xfrm>
            <a:off x="5489575" y="5526088"/>
            <a:ext cx="9985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Cu #2</a:t>
            </a:r>
          </a:p>
        </p:txBody>
      </p:sp>
      <p:sp>
        <p:nvSpPr>
          <p:cNvPr id="130060" name="Text Box 12"/>
          <p:cNvSpPr txBox="1">
            <a:spLocks noChangeArrowheads="1"/>
          </p:cNvSpPr>
          <p:nvPr/>
        </p:nvSpPr>
        <p:spPr bwMode="auto">
          <a:xfrm>
            <a:off x="3917950" y="5602288"/>
            <a:ext cx="811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CuO</a:t>
            </a:r>
          </a:p>
        </p:txBody>
      </p:sp>
      <p:sp>
        <p:nvSpPr>
          <p:cNvPr id="130061" name="Rectangle 13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200"/>
              <a:t>Can have transmission only if third region where solution is not real exponential! </a:t>
            </a:r>
            <a:r>
              <a:rPr lang="en-US" sz="2400"/>
              <a:t> (electron tunneling through oxide layer between wires)  </a:t>
            </a:r>
          </a:p>
        </p:txBody>
      </p:sp>
      <p:sp>
        <p:nvSpPr>
          <p:cNvPr id="130062" name="Rectangle 14"/>
          <p:cNvSpPr>
            <a:spLocks noChangeArrowheads="1"/>
          </p:cNvSpPr>
          <p:nvPr/>
        </p:nvSpPr>
        <p:spPr bwMode="auto">
          <a:xfrm>
            <a:off x="3911600" y="6088063"/>
            <a:ext cx="498475" cy="630237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130063" name="Line 15"/>
          <p:cNvSpPr>
            <a:spLocks noChangeShapeType="1"/>
          </p:cNvSpPr>
          <p:nvPr/>
        </p:nvSpPr>
        <p:spPr bwMode="auto">
          <a:xfrm>
            <a:off x="4395788" y="6084888"/>
            <a:ext cx="0" cy="628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4410075" y="6086475"/>
            <a:ext cx="4733925" cy="630238"/>
            <a:chOff x="2778" y="3834"/>
            <a:chExt cx="2982" cy="397"/>
          </a:xfrm>
        </p:grpSpPr>
        <p:sp>
          <p:nvSpPr>
            <p:cNvPr id="130065" name="Rectangle 17"/>
            <p:cNvSpPr>
              <a:spLocks noChangeArrowheads="1"/>
            </p:cNvSpPr>
            <p:nvPr/>
          </p:nvSpPr>
          <p:spPr bwMode="auto">
            <a:xfrm>
              <a:off x="3076" y="3835"/>
              <a:ext cx="2684" cy="390"/>
            </a:xfrm>
            <a:prstGeom prst="rect">
              <a:avLst/>
            </a:prstGeom>
            <a:solidFill>
              <a:srgbClr val="CC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130066" name="Rectangle 18"/>
            <p:cNvSpPr>
              <a:spLocks noChangeArrowheads="1"/>
            </p:cNvSpPr>
            <p:nvPr/>
          </p:nvSpPr>
          <p:spPr bwMode="auto">
            <a:xfrm>
              <a:off x="2778" y="3834"/>
              <a:ext cx="314" cy="39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762000"/>
            <a:ext cx="8382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How to calculate precise probability of being transmitted?</a:t>
            </a: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1. solve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schrodinger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equation on each side and in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barrier, match boundary conditions (including 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(x) and ’(x) 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continuous at each boundary of potential well.</a:t>
            </a:r>
          </a:p>
          <a:p>
            <a:endParaRPr lang="en-US" sz="2400" dirty="0" smtClean="0">
              <a:latin typeface="Arial" pitchFamily="34" charset="0"/>
              <a:cs typeface="Arial" pitchFamily="34" charset="0"/>
              <a:sym typeface="Symbol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2. normalize wave function, find out ratio of probability on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right compared to on left.  Tells fractions reflected and transmitted if come in from left.  </a:t>
            </a:r>
          </a:p>
          <a:p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600" y="4267200"/>
            <a:ext cx="81820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answer is essentially amount the exponential tail has fallen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by time it gets to far edge of the potential barrier. 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t="58540" b="5654"/>
          <a:stretch>
            <a:fillRect/>
          </a:stretch>
        </p:blipFill>
        <p:spPr bwMode="auto">
          <a:xfrm>
            <a:off x="1066800" y="5105400"/>
            <a:ext cx="5468938" cy="1447800"/>
          </a:xfrm>
          <a:prstGeom prst="rect">
            <a:avLst/>
          </a:prstGeom>
          <a:noFill/>
        </p:spPr>
      </p:pic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77000" y="279400"/>
            <a:ext cx="2133600" cy="365125"/>
          </a:xfrm>
        </p:spPr>
        <p:txBody>
          <a:bodyPr/>
          <a:lstStyle/>
          <a:p>
            <a:fld id="{5AE22C26-4864-4046-A698-740A630FDECE}" type="slidenum">
              <a:rPr lang="en-US"/>
              <a:pPr/>
              <a:t>16</a:t>
            </a:fld>
            <a:endParaRPr lang="en-US"/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0" y="0"/>
            <a:ext cx="3924300" cy="628650"/>
          </a:xfrm>
          <a:prstGeom prst="rect">
            <a:avLst/>
          </a:prstGeom>
          <a:solidFill>
            <a:srgbClr val="CC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3835400" y="11113"/>
            <a:ext cx="498475" cy="630237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8" name="Line 15"/>
          <p:cNvSpPr>
            <a:spLocks noChangeShapeType="1"/>
          </p:cNvSpPr>
          <p:nvPr/>
        </p:nvSpPr>
        <p:spPr bwMode="auto">
          <a:xfrm>
            <a:off x="4319588" y="7938"/>
            <a:ext cx="0" cy="628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grpSp>
        <p:nvGrpSpPr>
          <p:cNvPr id="12" name="Group 11"/>
          <p:cNvGrpSpPr/>
          <p:nvPr/>
        </p:nvGrpSpPr>
        <p:grpSpPr>
          <a:xfrm>
            <a:off x="4333875" y="9525"/>
            <a:ext cx="4733925" cy="630238"/>
            <a:chOff x="4333875" y="9525"/>
            <a:chExt cx="4733925" cy="630238"/>
          </a:xfrm>
        </p:grpSpPr>
        <p:sp>
          <p:nvSpPr>
            <p:cNvPr id="10" name="Rectangle 17"/>
            <p:cNvSpPr>
              <a:spLocks noChangeArrowheads="1"/>
            </p:cNvSpPr>
            <p:nvPr/>
          </p:nvSpPr>
          <p:spPr bwMode="auto">
            <a:xfrm>
              <a:off x="4806950" y="11113"/>
              <a:ext cx="4260850" cy="619125"/>
            </a:xfrm>
            <a:prstGeom prst="rect">
              <a:avLst/>
            </a:prstGeom>
            <a:solidFill>
              <a:srgbClr val="CC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11" name="Rectangle 18"/>
            <p:cNvSpPr>
              <a:spLocks noChangeArrowheads="1"/>
            </p:cNvSpPr>
            <p:nvPr/>
          </p:nvSpPr>
          <p:spPr bwMode="auto">
            <a:xfrm>
              <a:off x="4333875" y="9525"/>
              <a:ext cx="498475" cy="630238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477CF-131D-4B26-AADC-93F92A29849F}" type="slidenum">
              <a:rPr lang="en-US"/>
              <a:pPr/>
              <a:t>17</a:t>
            </a:fld>
            <a:endParaRPr lang="en-US" dirty="0"/>
          </a:p>
        </p:txBody>
      </p:sp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131763"/>
            <a:ext cx="8229600" cy="1143000"/>
          </a:xfrm>
        </p:spPr>
        <p:txBody>
          <a:bodyPr/>
          <a:lstStyle/>
          <a:p>
            <a:r>
              <a:rPr lang="en-US" sz="3200" dirty="0"/>
              <a:t>Tunneling Probability </a:t>
            </a:r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7675" y="1276350"/>
            <a:ext cx="8229600" cy="4525963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800" dirty="0"/>
              <a:t>Prob.</a:t>
            </a:r>
            <a:r>
              <a:rPr lang="en-US" sz="2800" dirty="0">
                <a:sym typeface="Symbol" pitchFamily="18" charset="2"/>
              </a:rPr>
              <a:t> e</a:t>
            </a:r>
            <a:r>
              <a:rPr lang="en-US" sz="2800" baseline="30000" dirty="0">
                <a:sym typeface="Symbol" pitchFamily="18" charset="2"/>
              </a:rPr>
              <a:t>–2</a:t>
            </a:r>
            <a:r>
              <a:rPr lang="el-GR" sz="2800" baseline="30000" dirty="0">
                <a:cs typeface="Arial" charset="0"/>
                <a:sym typeface="Symbol" pitchFamily="18" charset="2"/>
              </a:rPr>
              <a:t>α</a:t>
            </a:r>
            <a:r>
              <a:rPr lang="en-US" sz="2800" baseline="30000" dirty="0">
                <a:cs typeface="Arial" charset="0"/>
                <a:sym typeface="Symbol" pitchFamily="18" charset="2"/>
              </a:rPr>
              <a:t>a</a:t>
            </a:r>
          </a:p>
          <a:p>
            <a:pPr>
              <a:lnSpc>
                <a:spcPct val="80000"/>
              </a:lnSpc>
            </a:pPr>
            <a:endParaRPr lang="en-US" sz="2800" dirty="0">
              <a:cs typeface="Arial" charset="0"/>
              <a:sym typeface="Symbol" pitchFamily="18" charset="2"/>
            </a:endParaRPr>
          </a:p>
          <a:p>
            <a:pPr>
              <a:lnSpc>
                <a:spcPct val="80000"/>
              </a:lnSpc>
            </a:pPr>
            <a:endParaRPr lang="en-US" sz="2800" dirty="0">
              <a:cs typeface="Arial" charset="0"/>
              <a:sym typeface="Symbol" pitchFamily="18" charset="2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819400" y="1103314"/>
            <a:ext cx="4552950" cy="1087438"/>
            <a:chOff x="1090" y="1322"/>
            <a:chExt cx="2868" cy="685"/>
          </a:xfrm>
        </p:grpSpPr>
        <p:sp>
          <p:nvSpPr>
            <p:cNvPr id="131077" name="Text Box 5"/>
            <p:cNvSpPr txBox="1">
              <a:spLocks noChangeArrowheads="1"/>
            </p:cNvSpPr>
            <p:nvPr/>
          </p:nvSpPr>
          <p:spPr bwMode="auto">
            <a:xfrm>
              <a:off x="1090" y="1367"/>
              <a:ext cx="2419" cy="64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 sz="2400" dirty="0">
                  <a:sym typeface="Symbol" pitchFamily="18" charset="2"/>
                </a:rPr>
                <a:t>α</a:t>
              </a:r>
              <a:r>
                <a:rPr lang="en-US" sz="2400" dirty="0"/>
                <a:t> = decay constant =</a:t>
              </a:r>
            </a:p>
            <a:p>
              <a:pPr>
                <a:spcBef>
                  <a:spcPct val="50000"/>
                </a:spcBef>
              </a:pPr>
              <a:r>
                <a:rPr lang="en-US" sz="2400" dirty="0"/>
                <a:t>a = width of barrier</a:t>
              </a:r>
            </a:p>
          </p:txBody>
        </p:sp>
        <p:graphicFrame>
          <p:nvGraphicFramePr>
            <p:cNvPr id="131078" name="Object 6"/>
            <p:cNvGraphicFramePr>
              <a:graphicFrameLocks noChangeAspect="1"/>
            </p:cNvGraphicFramePr>
            <p:nvPr/>
          </p:nvGraphicFramePr>
          <p:xfrm>
            <a:off x="2988" y="1322"/>
            <a:ext cx="970" cy="484"/>
          </p:xfrm>
          <a:graphic>
            <a:graphicData uri="http://schemas.openxmlformats.org/presentationml/2006/ole">
              <p:oleObj spid="_x0000_s4098" name="Equation" r:id="rId4" imgW="888840" imgH="444240" progId="Equation.3">
                <p:embed/>
              </p:oleObj>
            </a:graphicData>
          </a:graphic>
        </p:graphicFrame>
      </p:grpSp>
      <p:sp>
        <p:nvSpPr>
          <p:cNvPr id="131079" name="Text Box 7"/>
          <p:cNvSpPr txBox="1">
            <a:spLocks noChangeArrowheads="1"/>
          </p:cNvSpPr>
          <p:nvPr/>
        </p:nvSpPr>
        <p:spPr bwMode="auto">
          <a:xfrm>
            <a:off x="381000" y="2362200"/>
            <a:ext cx="837882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dirty="0" smtClean="0"/>
              <a:t>What are some actual numbers for real materials?  What </a:t>
            </a:r>
            <a:r>
              <a:rPr lang="en-US" sz="2400" dirty="0"/>
              <a:t>is distance wave function penetrates into aluminum oxide barrier?  </a:t>
            </a:r>
          </a:p>
        </p:txBody>
      </p:sp>
      <p:sp>
        <p:nvSpPr>
          <p:cNvPr id="131080" name="Text Box 8"/>
          <p:cNvSpPr txBox="1">
            <a:spLocks noChangeArrowheads="1"/>
          </p:cNvSpPr>
          <p:nvPr/>
        </p:nvSpPr>
        <p:spPr bwMode="auto">
          <a:xfrm>
            <a:off x="685800" y="3352800"/>
            <a:ext cx="692131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/>
              <a:t>penetration depth =</a:t>
            </a:r>
            <a:r>
              <a:rPr lang="en-US" sz="2400" dirty="0">
                <a:cs typeface="Arial" charset="0"/>
              </a:rPr>
              <a:t>ħ/[2m(V-E)]</a:t>
            </a:r>
            <a:r>
              <a:rPr lang="en-US" sz="2400" baseline="30000" dirty="0">
                <a:cs typeface="Arial" charset="0"/>
              </a:rPr>
              <a:t>1/2</a:t>
            </a:r>
            <a:r>
              <a:rPr lang="en-US" sz="2400" dirty="0"/>
              <a:t> </a:t>
            </a:r>
          </a:p>
          <a:p>
            <a:r>
              <a:rPr lang="en-US" sz="2400" dirty="0"/>
              <a:t>= 10</a:t>
            </a:r>
            <a:r>
              <a:rPr lang="en-US" sz="2400" baseline="30000" dirty="0"/>
              <a:t>-34</a:t>
            </a:r>
            <a:r>
              <a:rPr lang="en-US" sz="2400" dirty="0"/>
              <a:t> Js/[2 x 9 x10</a:t>
            </a:r>
            <a:r>
              <a:rPr lang="en-US" sz="2400" baseline="30000" dirty="0"/>
              <a:t>-31</a:t>
            </a:r>
            <a:r>
              <a:rPr lang="en-US" sz="2400" dirty="0"/>
              <a:t> kg </a:t>
            </a:r>
            <a:r>
              <a:rPr lang="en-US" sz="2400" dirty="0" smtClean="0"/>
              <a:t>x 1.75 </a:t>
            </a:r>
            <a:r>
              <a:rPr lang="en-US" sz="2400" dirty="0" err="1"/>
              <a:t>eV</a:t>
            </a:r>
            <a:r>
              <a:rPr lang="en-US" sz="2400" dirty="0"/>
              <a:t> x 1.6 x 10</a:t>
            </a:r>
            <a:r>
              <a:rPr lang="en-US" sz="2400" baseline="30000" dirty="0"/>
              <a:t>-19</a:t>
            </a:r>
            <a:r>
              <a:rPr lang="en-US" sz="2400" dirty="0"/>
              <a:t> J/</a:t>
            </a:r>
            <a:r>
              <a:rPr lang="en-US" sz="2400" dirty="0" err="1"/>
              <a:t>eV</a:t>
            </a:r>
            <a:r>
              <a:rPr lang="en-US" sz="2400" dirty="0"/>
              <a:t>]</a:t>
            </a:r>
            <a:r>
              <a:rPr lang="en-US" sz="2400" baseline="30000" dirty="0"/>
              <a:t>1/2</a:t>
            </a:r>
            <a:endParaRPr lang="en-US" sz="2400" dirty="0"/>
          </a:p>
          <a:p>
            <a:r>
              <a:rPr lang="en-US" sz="2400" dirty="0"/>
              <a:t>=1.4 x 10</a:t>
            </a:r>
            <a:r>
              <a:rPr lang="en-US" sz="2400" baseline="30000" dirty="0"/>
              <a:t>-10</a:t>
            </a:r>
            <a:r>
              <a:rPr lang="en-US" sz="2400" dirty="0"/>
              <a:t> m = 2 Bohr radii ~ 1 atom diameter</a:t>
            </a:r>
            <a:endParaRPr lang="en-US" sz="2400" baseline="30000" dirty="0"/>
          </a:p>
        </p:txBody>
      </p:sp>
      <p:cxnSp>
        <p:nvCxnSpPr>
          <p:cNvPr id="13" name="Straight Arrow Connector 12"/>
          <p:cNvCxnSpPr/>
          <p:nvPr/>
        </p:nvCxnSpPr>
        <p:spPr>
          <a:xfrm rot="5400000">
            <a:off x="4610100" y="1485900"/>
            <a:ext cx="2362200" cy="2286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57200" y="4648200"/>
            <a:ext cx="849783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So if have oxide layer that is 2 atoms thick in copper and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5 atoms thick in aluminum (and about same barrier height)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What is ~ tunneling probability in aluminum compared to Cu?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858000" y="4343400"/>
            <a:ext cx="685800" cy="2286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Rectangle 15"/>
          <p:cNvSpPr/>
          <p:nvPr/>
        </p:nvSpPr>
        <p:spPr>
          <a:xfrm>
            <a:off x="8001000" y="4343400"/>
            <a:ext cx="914400" cy="228600"/>
          </a:xfrm>
          <a:prstGeom prst="rect">
            <a:avLst/>
          </a:prstGeom>
          <a:solidFill>
            <a:srgbClr val="B2B2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Rectangle 16"/>
          <p:cNvSpPr/>
          <p:nvPr/>
        </p:nvSpPr>
        <p:spPr>
          <a:xfrm>
            <a:off x="7086600" y="4343400"/>
            <a:ext cx="152400" cy="2286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Rectangle 17"/>
          <p:cNvSpPr/>
          <p:nvPr/>
        </p:nvSpPr>
        <p:spPr>
          <a:xfrm>
            <a:off x="8305800" y="4343400"/>
            <a:ext cx="304800" cy="2286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TextBox 18"/>
          <p:cNvSpPr txBox="1"/>
          <p:nvPr/>
        </p:nvSpPr>
        <p:spPr>
          <a:xfrm>
            <a:off x="304800" y="5791200"/>
            <a:ext cx="67441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a. x10, b. x0.1,  c. x 0.002,   d. x0. 02,   e. x 0.8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29200" y="6396335"/>
            <a:ext cx="23471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ans.c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  ~ e</a:t>
            </a:r>
            <a:r>
              <a:rPr lang="en-US" sz="2400" baseline="30000" dirty="0" smtClean="0">
                <a:latin typeface="Arial" pitchFamily="34" charset="0"/>
                <a:cs typeface="Arial" pitchFamily="34" charset="0"/>
              </a:rPr>
              <a:t>-10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/e</a:t>
            </a:r>
            <a:r>
              <a:rPr lang="en-US" sz="2400" baseline="30000" dirty="0" smtClean="0">
                <a:latin typeface="Arial" pitchFamily="34" charset="0"/>
                <a:cs typeface="Arial" pitchFamily="34" charset="0"/>
              </a:rPr>
              <a:t>-4</a:t>
            </a:r>
            <a:endParaRPr lang="en-CA" sz="2400" baseline="300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80" grpId="0"/>
      <p:bldP spid="14" grpId="0"/>
      <p:bldP spid="15" grpId="0" animBg="1"/>
      <p:bldP spid="16" grpId="0" animBg="1"/>
      <p:bldP spid="17" grpId="0" animBg="1"/>
      <p:bldP spid="18" grpId="0" animBg="1"/>
      <p:bldP spid="19" grpId="0"/>
      <p:bldP spid="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329C-2864-4074-A2EC-6FAD383673B6}" type="slidenum">
              <a:rPr lang="en-US"/>
              <a:pPr/>
              <a:t>18</a:t>
            </a:fld>
            <a:endParaRPr lang="en-US"/>
          </a:p>
        </p:txBody>
      </p:sp>
      <p:sp>
        <p:nvSpPr>
          <p:cNvPr id="133122" name="Text Box 2"/>
          <p:cNvSpPr txBox="1">
            <a:spLocks noChangeArrowheads="1"/>
          </p:cNvSpPr>
          <p:nvPr/>
        </p:nvSpPr>
        <p:spPr bwMode="auto">
          <a:xfrm>
            <a:off x="323850" y="157163"/>
            <a:ext cx="858837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/>
              <a:t> </a:t>
            </a:r>
            <a:r>
              <a:rPr lang="en-US" sz="2800" dirty="0"/>
              <a:t>Use tunneling to measure  small changes in distance. </a:t>
            </a:r>
          </a:p>
          <a:p>
            <a:r>
              <a:rPr lang="en-US" sz="2800" dirty="0"/>
              <a:t>Nobel prize winning idea- invention of “scanning </a:t>
            </a:r>
            <a:r>
              <a:rPr lang="en-US" sz="2800" dirty="0" smtClean="0"/>
              <a:t>tunneling microscope </a:t>
            </a:r>
            <a:r>
              <a:rPr lang="en-US" sz="2800" dirty="0"/>
              <a:t>(</a:t>
            </a:r>
            <a:r>
              <a:rPr lang="en-US" sz="2800" dirty="0" err="1"/>
              <a:t>STM</a:t>
            </a:r>
            <a:r>
              <a:rPr lang="en-US" sz="2800" dirty="0"/>
              <a:t>)”. Measure atoms on surfaces.</a:t>
            </a:r>
          </a:p>
        </p:txBody>
      </p:sp>
      <p:pic>
        <p:nvPicPr>
          <p:cNvPr id="133123" name="Picture 3" descr="st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86100" y="1660525"/>
            <a:ext cx="3098800" cy="30988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62000" y="2209800"/>
            <a:ext cx="22220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smooth carbon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surface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6E5BE-2D36-4798-8BC3-1759C533066F}" type="slidenum">
              <a:rPr lang="en-US"/>
              <a:pPr/>
              <a:t>19</a:t>
            </a:fld>
            <a:endParaRPr lang="en-US"/>
          </a:p>
        </p:txBody>
      </p:sp>
      <p:sp>
        <p:nvSpPr>
          <p:cNvPr id="135170" name="Text Box 2"/>
          <p:cNvSpPr txBox="1">
            <a:spLocks noChangeArrowheads="1"/>
          </p:cNvSpPr>
          <p:nvPr/>
        </p:nvSpPr>
        <p:spPr bwMode="auto">
          <a:xfrm>
            <a:off x="323850" y="157163"/>
            <a:ext cx="858837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dirty="0" err="1" smtClean="0"/>
              <a:t>STM</a:t>
            </a:r>
            <a:r>
              <a:rPr lang="en-US" sz="2400" dirty="0" smtClean="0"/>
              <a:t>-</a:t>
            </a:r>
            <a:r>
              <a:rPr lang="en-US" sz="2400" dirty="0"/>
              <a:t>- voltage applied between tip and </a:t>
            </a:r>
            <a:r>
              <a:rPr lang="en-US" sz="2400" dirty="0" smtClean="0"/>
              <a:t>sample</a:t>
            </a:r>
            <a:r>
              <a:rPr lang="en-US" sz="2400" dirty="0"/>
              <a:t>. </a:t>
            </a:r>
          </a:p>
          <a:p>
            <a:r>
              <a:rPr lang="en-US" sz="2400" i="1" dirty="0">
                <a:solidFill>
                  <a:schemeClr val="accent2"/>
                </a:solidFill>
              </a:rPr>
              <a:t>Figure out what potential energy looks like in different regions so can calculate current, determine sensitivity to gap distanc</a:t>
            </a:r>
            <a:r>
              <a:rPr lang="en-US" sz="2400" dirty="0">
                <a:solidFill>
                  <a:schemeClr val="accent2"/>
                </a:solidFill>
              </a:rPr>
              <a:t>e. </a:t>
            </a:r>
            <a:r>
              <a:rPr lang="en-US" sz="2400" dirty="0"/>
              <a:t> 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49225" y="4044950"/>
            <a:ext cx="1117600" cy="2147888"/>
            <a:chOff x="94" y="2548"/>
            <a:chExt cx="704" cy="1353"/>
          </a:xfrm>
        </p:grpSpPr>
        <p:sp>
          <p:nvSpPr>
            <p:cNvPr id="135172" name="Line 4"/>
            <p:cNvSpPr>
              <a:spLocks noChangeShapeType="1"/>
            </p:cNvSpPr>
            <p:nvPr/>
          </p:nvSpPr>
          <p:spPr bwMode="auto">
            <a:xfrm flipV="1">
              <a:off x="721" y="2647"/>
              <a:ext cx="0" cy="12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CA"/>
            </a:p>
          </p:txBody>
        </p:sp>
        <p:sp>
          <p:nvSpPr>
            <p:cNvPr id="135173" name="Text Box 5"/>
            <p:cNvSpPr txBox="1">
              <a:spLocks noChangeArrowheads="1"/>
            </p:cNvSpPr>
            <p:nvPr/>
          </p:nvSpPr>
          <p:spPr bwMode="auto">
            <a:xfrm>
              <a:off x="94" y="2548"/>
              <a:ext cx="70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energy</a:t>
              </a:r>
            </a:p>
          </p:txBody>
        </p:sp>
      </p:grpSp>
      <p:sp>
        <p:nvSpPr>
          <p:cNvPr id="135174" name="Line 6"/>
          <p:cNvSpPr>
            <a:spLocks noChangeShapeType="1"/>
          </p:cNvSpPr>
          <p:nvPr/>
        </p:nvSpPr>
        <p:spPr bwMode="auto">
          <a:xfrm flipV="1">
            <a:off x="1858963" y="5621338"/>
            <a:ext cx="962025" cy="9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135175" name="Line 7"/>
          <p:cNvSpPr>
            <a:spLocks noChangeShapeType="1"/>
          </p:cNvSpPr>
          <p:nvPr/>
        </p:nvSpPr>
        <p:spPr bwMode="auto">
          <a:xfrm>
            <a:off x="2820988" y="4937125"/>
            <a:ext cx="1587" cy="6826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135176" name="Line 8"/>
          <p:cNvSpPr>
            <a:spLocks noChangeShapeType="1"/>
          </p:cNvSpPr>
          <p:nvPr/>
        </p:nvSpPr>
        <p:spPr bwMode="auto">
          <a:xfrm>
            <a:off x="1858963" y="4937125"/>
            <a:ext cx="1587" cy="6826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135177" name="Rectangle 9"/>
          <p:cNvSpPr>
            <a:spLocks noChangeArrowheads="1"/>
          </p:cNvSpPr>
          <p:nvPr/>
        </p:nvSpPr>
        <p:spPr bwMode="auto">
          <a:xfrm>
            <a:off x="1968500" y="5618163"/>
            <a:ext cx="7747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>
                <a:solidFill>
                  <a:srgbClr val="000000"/>
                </a:solidFill>
              </a:rPr>
              <a:t>Sample</a:t>
            </a:r>
            <a:endParaRPr lang="en-US"/>
          </a:p>
        </p:txBody>
      </p:sp>
      <p:sp>
        <p:nvSpPr>
          <p:cNvPr id="135178" name="Line 10"/>
          <p:cNvSpPr>
            <a:spLocks noChangeShapeType="1"/>
          </p:cNvSpPr>
          <p:nvPr/>
        </p:nvSpPr>
        <p:spPr bwMode="auto">
          <a:xfrm flipV="1">
            <a:off x="1851025" y="5197475"/>
            <a:ext cx="1989138" cy="1111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35179" name="Line 11"/>
          <p:cNvSpPr>
            <a:spLocks noChangeShapeType="1"/>
          </p:cNvSpPr>
          <p:nvPr/>
        </p:nvSpPr>
        <p:spPr bwMode="auto">
          <a:xfrm flipV="1">
            <a:off x="3013075" y="5775325"/>
            <a:ext cx="962025" cy="9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135180" name="Line 12"/>
          <p:cNvSpPr>
            <a:spLocks noChangeShapeType="1"/>
          </p:cNvSpPr>
          <p:nvPr/>
        </p:nvSpPr>
        <p:spPr bwMode="auto">
          <a:xfrm>
            <a:off x="3975100" y="5091113"/>
            <a:ext cx="1588" cy="6826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135181" name="Line 13"/>
          <p:cNvSpPr>
            <a:spLocks noChangeShapeType="1"/>
          </p:cNvSpPr>
          <p:nvPr/>
        </p:nvSpPr>
        <p:spPr bwMode="auto">
          <a:xfrm>
            <a:off x="3013075" y="5091113"/>
            <a:ext cx="1588" cy="6826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135182" name="Rectangle 14"/>
          <p:cNvSpPr>
            <a:spLocks noChangeArrowheads="1"/>
          </p:cNvSpPr>
          <p:nvPr/>
        </p:nvSpPr>
        <p:spPr bwMode="auto">
          <a:xfrm>
            <a:off x="3300413" y="5772150"/>
            <a:ext cx="2413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>
                <a:solidFill>
                  <a:srgbClr val="000000"/>
                </a:solidFill>
              </a:rPr>
              <a:t>tip</a:t>
            </a:r>
            <a:endParaRPr lang="en-US"/>
          </a:p>
        </p:txBody>
      </p:sp>
      <p:grpSp>
        <p:nvGrpSpPr>
          <p:cNvPr id="3" name="Group 15"/>
          <p:cNvGrpSpPr>
            <a:grpSpLocks/>
          </p:cNvGrpSpPr>
          <p:nvPr/>
        </p:nvGrpSpPr>
        <p:grpSpPr bwMode="auto">
          <a:xfrm rot="5400000">
            <a:off x="1797050" y="1800225"/>
            <a:ext cx="2382838" cy="3113088"/>
            <a:chOff x="1279" y="1134"/>
            <a:chExt cx="1501" cy="1961"/>
          </a:xfrm>
        </p:grpSpPr>
        <p:sp>
          <p:nvSpPr>
            <p:cNvPr id="135184" name="Line 16"/>
            <p:cNvSpPr>
              <a:spLocks noChangeShapeType="1"/>
            </p:cNvSpPr>
            <p:nvPr/>
          </p:nvSpPr>
          <p:spPr bwMode="auto">
            <a:xfrm>
              <a:off x="1975" y="1356"/>
              <a:ext cx="1" cy="615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35185" name="Line 17"/>
            <p:cNvSpPr>
              <a:spLocks noChangeShapeType="1"/>
            </p:cNvSpPr>
            <p:nvPr/>
          </p:nvSpPr>
          <p:spPr bwMode="auto">
            <a:xfrm>
              <a:off x="1975" y="1971"/>
              <a:ext cx="57" cy="165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35186" name="Line 18"/>
            <p:cNvSpPr>
              <a:spLocks noChangeShapeType="1"/>
            </p:cNvSpPr>
            <p:nvPr/>
          </p:nvSpPr>
          <p:spPr bwMode="auto">
            <a:xfrm flipV="1">
              <a:off x="2032" y="1971"/>
              <a:ext cx="56" cy="165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35187" name="Line 19"/>
            <p:cNvSpPr>
              <a:spLocks noChangeShapeType="1"/>
            </p:cNvSpPr>
            <p:nvPr/>
          </p:nvSpPr>
          <p:spPr bwMode="auto">
            <a:xfrm>
              <a:off x="2088" y="1356"/>
              <a:ext cx="1" cy="615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35188" name="Line 20"/>
            <p:cNvSpPr>
              <a:spLocks noChangeShapeType="1"/>
            </p:cNvSpPr>
            <p:nvPr/>
          </p:nvSpPr>
          <p:spPr bwMode="auto">
            <a:xfrm>
              <a:off x="1975" y="1356"/>
              <a:ext cx="113" cy="1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35189" name="Rectangle 21"/>
            <p:cNvSpPr>
              <a:spLocks noChangeArrowheads="1"/>
            </p:cNvSpPr>
            <p:nvPr/>
          </p:nvSpPr>
          <p:spPr bwMode="auto">
            <a:xfrm>
              <a:off x="1998" y="1596"/>
              <a:ext cx="167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Tip</a:t>
              </a:r>
              <a:endParaRPr lang="en-US"/>
            </a:p>
          </p:txBody>
        </p:sp>
        <p:grpSp>
          <p:nvGrpSpPr>
            <p:cNvPr id="4" name="Group 22"/>
            <p:cNvGrpSpPr>
              <a:grpSpLocks/>
            </p:cNvGrpSpPr>
            <p:nvPr/>
          </p:nvGrpSpPr>
          <p:grpSpPr bwMode="auto">
            <a:xfrm>
              <a:off x="1279" y="2196"/>
              <a:ext cx="1501" cy="899"/>
              <a:chOff x="1279" y="2196"/>
              <a:chExt cx="1501" cy="899"/>
            </a:xfrm>
          </p:grpSpPr>
          <p:sp>
            <p:nvSpPr>
              <p:cNvPr id="135191" name="Freeform 23"/>
              <p:cNvSpPr>
                <a:spLocks/>
              </p:cNvSpPr>
              <p:nvPr/>
            </p:nvSpPr>
            <p:spPr bwMode="auto">
              <a:xfrm>
                <a:off x="1279" y="2196"/>
                <a:ext cx="1501" cy="899"/>
              </a:xfrm>
              <a:custGeom>
                <a:avLst/>
                <a:gdLst/>
                <a:ahLst/>
                <a:cxnLst>
                  <a:cxn ang="0">
                    <a:pos x="3550" y="1383"/>
                  </a:cxn>
                  <a:cxn ang="0">
                    <a:pos x="6016" y="208"/>
                  </a:cxn>
                  <a:cxn ang="0">
                    <a:pos x="7875" y="600"/>
                  </a:cxn>
                  <a:cxn ang="0">
                    <a:pos x="9183" y="1300"/>
                  </a:cxn>
                  <a:cxn ang="0">
                    <a:pos x="10666" y="1783"/>
                  </a:cxn>
                  <a:cxn ang="0">
                    <a:pos x="12625" y="733"/>
                  </a:cxn>
                  <a:cxn ang="0">
                    <a:pos x="15025" y="33"/>
                  </a:cxn>
                  <a:cxn ang="0">
                    <a:pos x="17125" y="950"/>
                  </a:cxn>
                  <a:cxn ang="0">
                    <a:pos x="19000" y="1867"/>
                  </a:cxn>
                  <a:cxn ang="0">
                    <a:pos x="20875" y="1033"/>
                  </a:cxn>
                  <a:cxn ang="0">
                    <a:pos x="23058" y="250"/>
                  </a:cxn>
                  <a:cxn ang="0">
                    <a:pos x="25983" y="292"/>
                  </a:cxn>
                  <a:cxn ang="0">
                    <a:pos x="27725" y="1167"/>
                  </a:cxn>
                  <a:cxn ang="0">
                    <a:pos x="27991" y="7233"/>
                  </a:cxn>
                  <a:cxn ang="0">
                    <a:pos x="4075" y="7800"/>
                  </a:cxn>
                  <a:cxn ang="0">
                    <a:pos x="3550" y="1433"/>
                  </a:cxn>
                </a:cxnLst>
                <a:rect l="0" t="0" r="r" b="b"/>
                <a:pathLst>
                  <a:path w="31933" h="8767">
                    <a:moveTo>
                      <a:pt x="3550" y="1383"/>
                    </a:moveTo>
                    <a:cubicBezTo>
                      <a:pt x="3950" y="1192"/>
                      <a:pt x="5300" y="342"/>
                      <a:pt x="6016" y="208"/>
                    </a:cubicBezTo>
                    <a:cubicBezTo>
                      <a:pt x="6733" y="75"/>
                      <a:pt x="7350" y="417"/>
                      <a:pt x="7875" y="600"/>
                    </a:cubicBezTo>
                    <a:cubicBezTo>
                      <a:pt x="8400" y="783"/>
                      <a:pt x="8716" y="1100"/>
                      <a:pt x="9183" y="1300"/>
                    </a:cubicBezTo>
                    <a:cubicBezTo>
                      <a:pt x="9650" y="1500"/>
                      <a:pt x="10091" y="1875"/>
                      <a:pt x="10666" y="1783"/>
                    </a:cubicBezTo>
                    <a:cubicBezTo>
                      <a:pt x="11241" y="1692"/>
                      <a:pt x="11900" y="1025"/>
                      <a:pt x="12625" y="733"/>
                    </a:cubicBezTo>
                    <a:cubicBezTo>
                      <a:pt x="13350" y="442"/>
                      <a:pt x="14275" y="0"/>
                      <a:pt x="15025" y="33"/>
                    </a:cubicBezTo>
                    <a:cubicBezTo>
                      <a:pt x="15775" y="67"/>
                      <a:pt x="16466" y="642"/>
                      <a:pt x="17125" y="950"/>
                    </a:cubicBezTo>
                    <a:cubicBezTo>
                      <a:pt x="17783" y="1258"/>
                      <a:pt x="18375" y="1850"/>
                      <a:pt x="19000" y="1867"/>
                    </a:cubicBezTo>
                    <a:cubicBezTo>
                      <a:pt x="19625" y="1883"/>
                      <a:pt x="20200" y="1300"/>
                      <a:pt x="20875" y="1033"/>
                    </a:cubicBezTo>
                    <a:cubicBezTo>
                      <a:pt x="21550" y="767"/>
                      <a:pt x="22208" y="375"/>
                      <a:pt x="23058" y="250"/>
                    </a:cubicBezTo>
                    <a:cubicBezTo>
                      <a:pt x="23908" y="125"/>
                      <a:pt x="25208" y="142"/>
                      <a:pt x="25983" y="292"/>
                    </a:cubicBezTo>
                    <a:cubicBezTo>
                      <a:pt x="26758" y="442"/>
                      <a:pt x="27391" y="8"/>
                      <a:pt x="27725" y="1167"/>
                    </a:cubicBezTo>
                    <a:cubicBezTo>
                      <a:pt x="28058" y="2325"/>
                      <a:pt x="31933" y="6125"/>
                      <a:pt x="27991" y="7233"/>
                    </a:cubicBezTo>
                    <a:cubicBezTo>
                      <a:pt x="24050" y="8342"/>
                      <a:pt x="8150" y="8767"/>
                      <a:pt x="4075" y="7800"/>
                    </a:cubicBezTo>
                    <a:cubicBezTo>
                      <a:pt x="0" y="6833"/>
                      <a:pt x="3658" y="2758"/>
                      <a:pt x="3550" y="1433"/>
                    </a:cubicBezTo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135192" name="Freeform 24"/>
              <p:cNvSpPr>
                <a:spLocks/>
              </p:cNvSpPr>
              <p:nvPr/>
            </p:nvSpPr>
            <p:spPr bwMode="auto">
              <a:xfrm>
                <a:off x="1279" y="2196"/>
                <a:ext cx="1501" cy="899"/>
              </a:xfrm>
              <a:custGeom>
                <a:avLst/>
                <a:gdLst/>
                <a:ahLst/>
                <a:cxnLst>
                  <a:cxn ang="0">
                    <a:pos x="167" y="142"/>
                  </a:cxn>
                  <a:cxn ang="0">
                    <a:pos x="283" y="22"/>
                  </a:cxn>
                  <a:cxn ang="0">
                    <a:pos x="370" y="62"/>
                  </a:cxn>
                  <a:cxn ang="0">
                    <a:pos x="431" y="134"/>
                  </a:cxn>
                  <a:cxn ang="0">
                    <a:pos x="501" y="183"/>
                  </a:cxn>
                  <a:cxn ang="0">
                    <a:pos x="593" y="75"/>
                  </a:cxn>
                  <a:cxn ang="0">
                    <a:pos x="706" y="4"/>
                  </a:cxn>
                  <a:cxn ang="0">
                    <a:pos x="805" y="98"/>
                  </a:cxn>
                  <a:cxn ang="0">
                    <a:pos x="893" y="192"/>
                  </a:cxn>
                  <a:cxn ang="0">
                    <a:pos x="981" y="106"/>
                  </a:cxn>
                  <a:cxn ang="0">
                    <a:pos x="1083" y="26"/>
                  </a:cxn>
                  <a:cxn ang="0">
                    <a:pos x="1221" y="30"/>
                  </a:cxn>
                  <a:cxn ang="0">
                    <a:pos x="1303" y="120"/>
                  </a:cxn>
                  <a:cxn ang="0">
                    <a:pos x="1315" y="742"/>
                  </a:cxn>
                  <a:cxn ang="0">
                    <a:pos x="191" y="800"/>
                  </a:cxn>
                  <a:cxn ang="0">
                    <a:pos x="167" y="147"/>
                  </a:cxn>
                </a:cxnLst>
                <a:rect l="0" t="0" r="r" b="b"/>
                <a:pathLst>
                  <a:path w="1501" h="899">
                    <a:moveTo>
                      <a:pt x="167" y="142"/>
                    </a:moveTo>
                    <a:cubicBezTo>
                      <a:pt x="186" y="123"/>
                      <a:pt x="249" y="35"/>
                      <a:pt x="283" y="22"/>
                    </a:cubicBezTo>
                    <a:cubicBezTo>
                      <a:pt x="316" y="8"/>
                      <a:pt x="345" y="43"/>
                      <a:pt x="370" y="62"/>
                    </a:cubicBezTo>
                    <a:cubicBezTo>
                      <a:pt x="395" y="81"/>
                      <a:pt x="409" y="113"/>
                      <a:pt x="431" y="134"/>
                    </a:cubicBezTo>
                    <a:cubicBezTo>
                      <a:pt x="453" y="154"/>
                      <a:pt x="474" y="193"/>
                      <a:pt x="501" y="183"/>
                    </a:cubicBezTo>
                    <a:cubicBezTo>
                      <a:pt x="528" y="174"/>
                      <a:pt x="559" y="105"/>
                      <a:pt x="593" y="75"/>
                    </a:cubicBezTo>
                    <a:cubicBezTo>
                      <a:pt x="627" y="46"/>
                      <a:pt x="671" y="0"/>
                      <a:pt x="706" y="4"/>
                    </a:cubicBezTo>
                    <a:cubicBezTo>
                      <a:pt x="741" y="7"/>
                      <a:pt x="774" y="66"/>
                      <a:pt x="805" y="98"/>
                    </a:cubicBezTo>
                    <a:cubicBezTo>
                      <a:pt x="836" y="129"/>
                      <a:pt x="863" y="190"/>
                      <a:pt x="893" y="192"/>
                    </a:cubicBezTo>
                    <a:cubicBezTo>
                      <a:pt x="922" y="193"/>
                      <a:pt x="949" y="134"/>
                      <a:pt x="981" y="106"/>
                    </a:cubicBezTo>
                    <a:cubicBezTo>
                      <a:pt x="1013" y="79"/>
                      <a:pt x="1044" y="39"/>
                      <a:pt x="1083" y="26"/>
                    </a:cubicBezTo>
                    <a:cubicBezTo>
                      <a:pt x="1123" y="13"/>
                      <a:pt x="1184" y="15"/>
                      <a:pt x="1221" y="30"/>
                    </a:cubicBezTo>
                    <a:cubicBezTo>
                      <a:pt x="1257" y="46"/>
                      <a:pt x="1287" y="1"/>
                      <a:pt x="1303" y="120"/>
                    </a:cubicBezTo>
                    <a:cubicBezTo>
                      <a:pt x="1318" y="239"/>
                      <a:pt x="1501" y="628"/>
                      <a:pt x="1315" y="742"/>
                    </a:cubicBezTo>
                    <a:cubicBezTo>
                      <a:pt x="1130" y="856"/>
                      <a:pt x="383" y="899"/>
                      <a:pt x="191" y="800"/>
                    </a:cubicBezTo>
                    <a:cubicBezTo>
                      <a:pt x="0" y="701"/>
                      <a:pt x="172" y="283"/>
                      <a:pt x="167" y="147"/>
                    </a:cubicBezTo>
                  </a:path>
                </a:pathLst>
              </a:custGeom>
              <a:noFill/>
              <a:ln w="317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</p:grpSp>
        <p:sp>
          <p:nvSpPr>
            <p:cNvPr id="135193" name="Line 25"/>
            <p:cNvSpPr>
              <a:spLocks noChangeShapeType="1"/>
            </p:cNvSpPr>
            <p:nvPr/>
          </p:nvSpPr>
          <p:spPr bwMode="auto">
            <a:xfrm>
              <a:off x="2032" y="1479"/>
              <a:ext cx="225" cy="1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35194" name="Line 26"/>
            <p:cNvSpPr>
              <a:spLocks noChangeShapeType="1"/>
            </p:cNvSpPr>
            <p:nvPr/>
          </p:nvSpPr>
          <p:spPr bwMode="auto">
            <a:xfrm>
              <a:off x="2445" y="1479"/>
              <a:ext cx="1" cy="328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35195" name="Line 27"/>
            <p:cNvSpPr>
              <a:spLocks noChangeShapeType="1"/>
            </p:cNvSpPr>
            <p:nvPr/>
          </p:nvSpPr>
          <p:spPr bwMode="auto">
            <a:xfrm>
              <a:off x="2257" y="1356"/>
              <a:ext cx="1" cy="246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35196" name="Line 28"/>
            <p:cNvSpPr>
              <a:spLocks noChangeShapeType="1"/>
            </p:cNvSpPr>
            <p:nvPr/>
          </p:nvSpPr>
          <p:spPr bwMode="auto">
            <a:xfrm>
              <a:off x="2276" y="1397"/>
              <a:ext cx="1" cy="164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35197" name="Line 29"/>
            <p:cNvSpPr>
              <a:spLocks noChangeShapeType="1"/>
            </p:cNvSpPr>
            <p:nvPr/>
          </p:nvSpPr>
          <p:spPr bwMode="auto">
            <a:xfrm>
              <a:off x="2276" y="1479"/>
              <a:ext cx="169" cy="1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grpSp>
          <p:nvGrpSpPr>
            <p:cNvPr id="5" name="Group 30"/>
            <p:cNvGrpSpPr>
              <a:grpSpLocks/>
            </p:cNvGrpSpPr>
            <p:nvPr/>
          </p:nvGrpSpPr>
          <p:grpSpPr bwMode="auto">
            <a:xfrm>
              <a:off x="2389" y="1807"/>
              <a:ext cx="112" cy="246"/>
              <a:chOff x="2389" y="1807"/>
              <a:chExt cx="112" cy="246"/>
            </a:xfrm>
          </p:grpSpPr>
          <p:sp>
            <p:nvSpPr>
              <p:cNvPr id="135199" name="Oval 31"/>
              <p:cNvSpPr>
                <a:spLocks noChangeArrowheads="1"/>
              </p:cNvSpPr>
              <p:nvPr/>
            </p:nvSpPr>
            <p:spPr bwMode="auto">
              <a:xfrm>
                <a:off x="2389" y="1807"/>
                <a:ext cx="112" cy="246"/>
              </a:xfrm>
              <a:prstGeom prst="ellipse">
                <a:avLst/>
              </a:prstGeom>
              <a:solidFill>
                <a:srgbClr val="BBE0E3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135200" name="Oval 32"/>
              <p:cNvSpPr>
                <a:spLocks noChangeArrowheads="1"/>
              </p:cNvSpPr>
              <p:nvPr/>
            </p:nvSpPr>
            <p:spPr bwMode="auto">
              <a:xfrm>
                <a:off x="2389" y="1807"/>
                <a:ext cx="112" cy="246"/>
              </a:xfrm>
              <a:prstGeom prst="ellipse">
                <a:avLst/>
              </a:prstGeom>
              <a:noFill/>
              <a:ln w="3175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</p:grpSp>
        <p:sp>
          <p:nvSpPr>
            <p:cNvPr id="135201" name="Rectangle 33"/>
            <p:cNvSpPr>
              <a:spLocks noChangeArrowheads="1"/>
            </p:cNvSpPr>
            <p:nvPr/>
          </p:nvSpPr>
          <p:spPr bwMode="auto">
            <a:xfrm>
              <a:off x="2430" y="1839"/>
              <a:ext cx="6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  <a:latin typeface="Comic Sans MS" pitchFamily="66" charset="0"/>
                </a:rPr>
                <a:t>I</a:t>
              </a:r>
              <a:endParaRPr lang="en-US"/>
            </a:p>
          </p:txBody>
        </p:sp>
        <p:sp>
          <p:nvSpPr>
            <p:cNvPr id="135202" name="Line 34"/>
            <p:cNvSpPr>
              <a:spLocks noChangeShapeType="1"/>
            </p:cNvSpPr>
            <p:nvPr/>
          </p:nvSpPr>
          <p:spPr bwMode="auto">
            <a:xfrm>
              <a:off x="2445" y="2053"/>
              <a:ext cx="1" cy="616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grpSp>
          <p:nvGrpSpPr>
            <p:cNvPr id="6" name="Group 35"/>
            <p:cNvGrpSpPr>
              <a:grpSpLocks/>
            </p:cNvGrpSpPr>
            <p:nvPr/>
          </p:nvGrpSpPr>
          <p:grpSpPr bwMode="auto">
            <a:xfrm>
              <a:off x="2436" y="2652"/>
              <a:ext cx="19" cy="41"/>
              <a:chOff x="2436" y="2652"/>
              <a:chExt cx="19" cy="41"/>
            </a:xfrm>
          </p:grpSpPr>
          <p:sp>
            <p:nvSpPr>
              <p:cNvPr id="135204" name="Oval 36"/>
              <p:cNvSpPr>
                <a:spLocks noChangeArrowheads="1"/>
              </p:cNvSpPr>
              <p:nvPr/>
            </p:nvSpPr>
            <p:spPr bwMode="auto">
              <a:xfrm>
                <a:off x="2436" y="2652"/>
                <a:ext cx="19" cy="41"/>
              </a:xfrm>
              <a:prstGeom prst="ellipse">
                <a:avLst/>
              </a:prstGeom>
              <a:solidFill>
                <a:srgbClr val="BBE0E3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135205" name="Oval 37"/>
              <p:cNvSpPr>
                <a:spLocks noChangeArrowheads="1"/>
              </p:cNvSpPr>
              <p:nvPr/>
            </p:nvSpPr>
            <p:spPr bwMode="auto">
              <a:xfrm>
                <a:off x="2436" y="2652"/>
                <a:ext cx="19" cy="41"/>
              </a:xfrm>
              <a:prstGeom prst="ellipse">
                <a:avLst/>
              </a:prstGeom>
              <a:noFill/>
              <a:ln w="3175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</p:grpSp>
        <p:sp>
          <p:nvSpPr>
            <p:cNvPr id="135206" name="Rectangle 38"/>
            <p:cNvSpPr>
              <a:spLocks noChangeArrowheads="1"/>
            </p:cNvSpPr>
            <p:nvPr/>
          </p:nvSpPr>
          <p:spPr bwMode="auto">
            <a:xfrm>
              <a:off x="1806" y="2559"/>
              <a:ext cx="92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SAMPLE METAL</a:t>
              </a:r>
              <a:endParaRPr lang="en-US"/>
            </a:p>
          </p:txBody>
        </p:sp>
        <p:sp>
          <p:nvSpPr>
            <p:cNvPr id="135207" name="Line 39"/>
            <p:cNvSpPr>
              <a:spLocks noChangeShapeType="1"/>
            </p:cNvSpPr>
            <p:nvPr/>
          </p:nvSpPr>
          <p:spPr bwMode="auto">
            <a:xfrm>
              <a:off x="1975" y="1356"/>
              <a:ext cx="1" cy="615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35208" name="Line 40"/>
            <p:cNvSpPr>
              <a:spLocks noChangeShapeType="1"/>
            </p:cNvSpPr>
            <p:nvPr/>
          </p:nvSpPr>
          <p:spPr bwMode="auto">
            <a:xfrm>
              <a:off x="1975" y="1971"/>
              <a:ext cx="57" cy="165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35209" name="Line 41"/>
            <p:cNvSpPr>
              <a:spLocks noChangeShapeType="1"/>
            </p:cNvSpPr>
            <p:nvPr/>
          </p:nvSpPr>
          <p:spPr bwMode="auto">
            <a:xfrm flipV="1">
              <a:off x="2032" y="1971"/>
              <a:ext cx="56" cy="165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35210" name="Line 42"/>
            <p:cNvSpPr>
              <a:spLocks noChangeShapeType="1"/>
            </p:cNvSpPr>
            <p:nvPr/>
          </p:nvSpPr>
          <p:spPr bwMode="auto">
            <a:xfrm>
              <a:off x="2088" y="1356"/>
              <a:ext cx="1" cy="615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35211" name="Line 43"/>
            <p:cNvSpPr>
              <a:spLocks noChangeShapeType="1"/>
            </p:cNvSpPr>
            <p:nvPr/>
          </p:nvSpPr>
          <p:spPr bwMode="auto">
            <a:xfrm>
              <a:off x="1975" y="1356"/>
              <a:ext cx="113" cy="1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35212" name="Rectangle 44"/>
            <p:cNvSpPr>
              <a:spLocks noChangeArrowheads="1"/>
            </p:cNvSpPr>
            <p:nvPr/>
          </p:nvSpPr>
          <p:spPr bwMode="auto">
            <a:xfrm>
              <a:off x="1998" y="1596"/>
              <a:ext cx="167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Tip</a:t>
              </a:r>
              <a:endParaRPr lang="en-US"/>
            </a:p>
          </p:txBody>
        </p:sp>
        <p:grpSp>
          <p:nvGrpSpPr>
            <p:cNvPr id="7" name="Group 45"/>
            <p:cNvGrpSpPr>
              <a:grpSpLocks/>
            </p:cNvGrpSpPr>
            <p:nvPr/>
          </p:nvGrpSpPr>
          <p:grpSpPr bwMode="auto">
            <a:xfrm>
              <a:off x="1279" y="2196"/>
              <a:ext cx="1501" cy="899"/>
              <a:chOff x="1279" y="2196"/>
              <a:chExt cx="1501" cy="899"/>
            </a:xfrm>
          </p:grpSpPr>
          <p:sp>
            <p:nvSpPr>
              <p:cNvPr id="135214" name="Freeform 46"/>
              <p:cNvSpPr>
                <a:spLocks/>
              </p:cNvSpPr>
              <p:nvPr/>
            </p:nvSpPr>
            <p:spPr bwMode="auto">
              <a:xfrm>
                <a:off x="1279" y="2196"/>
                <a:ext cx="1501" cy="899"/>
              </a:xfrm>
              <a:custGeom>
                <a:avLst/>
                <a:gdLst/>
                <a:ahLst/>
                <a:cxnLst>
                  <a:cxn ang="0">
                    <a:pos x="3550" y="1383"/>
                  </a:cxn>
                  <a:cxn ang="0">
                    <a:pos x="6016" y="208"/>
                  </a:cxn>
                  <a:cxn ang="0">
                    <a:pos x="7875" y="600"/>
                  </a:cxn>
                  <a:cxn ang="0">
                    <a:pos x="9183" y="1300"/>
                  </a:cxn>
                  <a:cxn ang="0">
                    <a:pos x="10666" y="1783"/>
                  </a:cxn>
                  <a:cxn ang="0">
                    <a:pos x="12625" y="733"/>
                  </a:cxn>
                  <a:cxn ang="0">
                    <a:pos x="15025" y="33"/>
                  </a:cxn>
                  <a:cxn ang="0">
                    <a:pos x="17125" y="950"/>
                  </a:cxn>
                  <a:cxn ang="0">
                    <a:pos x="19000" y="1867"/>
                  </a:cxn>
                  <a:cxn ang="0">
                    <a:pos x="20875" y="1033"/>
                  </a:cxn>
                  <a:cxn ang="0">
                    <a:pos x="23058" y="250"/>
                  </a:cxn>
                  <a:cxn ang="0">
                    <a:pos x="25983" y="292"/>
                  </a:cxn>
                  <a:cxn ang="0">
                    <a:pos x="27725" y="1167"/>
                  </a:cxn>
                  <a:cxn ang="0">
                    <a:pos x="27991" y="7233"/>
                  </a:cxn>
                  <a:cxn ang="0">
                    <a:pos x="4075" y="7800"/>
                  </a:cxn>
                  <a:cxn ang="0">
                    <a:pos x="3550" y="1433"/>
                  </a:cxn>
                </a:cxnLst>
                <a:rect l="0" t="0" r="r" b="b"/>
                <a:pathLst>
                  <a:path w="31933" h="8767">
                    <a:moveTo>
                      <a:pt x="3550" y="1383"/>
                    </a:moveTo>
                    <a:cubicBezTo>
                      <a:pt x="3950" y="1192"/>
                      <a:pt x="5300" y="342"/>
                      <a:pt x="6016" y="208"/>
                    </a:cubicBezTo>
                    <a:cubicBezTo>
                      <a:pt x="6733" y="75"/>
                      <a:pt x="7350" y="417"/>
                      <a:pt x="7875" y="600"/>
                    </a:cubicBezTo>
                    <a:cubicBezTo>
                      <a:pt x="8400" y="783"/>
                      <a:pt x="8716" y="1100"/>
                      <a:pt x="9183" y="1300"/>
                    </a:cubicBezTo>
                    <a:cubicBezTo>
                      <a:pt x="9650" y="1500"/>
                      <a:pt x="10091" y="1875"/>
                      <a:pt x="10666" y="1783"/>
                    </a:cubicBezTo>
                    <a:cubicBezTo>
                      <a:pt x="11241" y="1692"/>
                      <a:pt x="11900" y="1025"/>
                      <a:pt x="12625" y="733"/>
                    </a:cubicBezTo>
                    <a:cubicBezTo>
                      <a:pt x="13350" y="442"/>
                      <a:pt x="14275" y="0"/>
                      <a:pt x="15025" y="33"/>
                    </a:cubicBezTo>
                    <a:cubicBezTo>
                      <a:pt x="15775" y="67"/>
                      <a:pt x="16466" y="642"/>
                      <a:pt x="17125" y="950"/>
                    </a:cubicBezTo>
                    <a:cubicBezTo>
                      <a:pt x="17783" y="1258"/>
                      <a:pt x="18375" y="1850"/>
                      <a:pt x="19000" y="1867"/>
                    </a:cubicBezTo>
                    <a:cubicBezTo>
                      <a:pt x="19625" y="1883"/>
                      <a:pt x="20200" y="1300"/>
                      <a:pt x="20875" y="1033"/>
                    </a:cubicBezTo>
                    <a:cubicBezTo>
                      <a:pt x="21550" y="767"/>
                      <a:pt x="22208" y="375"/>
                      <a:pt x="23058" y="250"/>
                    </a:cubicBezTo>
                    <a:cubicBezTo>
                      <a:pt x="23908" y="125"/>
                      <a:pt x="25208" y="142"/>
                      <a:pt x="25983" y="292"/>
                    </a:cubicBezTo>
                    <a:cubicBezTo>
                      <a:pt x="26758" y="442"/>
                      <a:pt x="27391" y="8"/>
                      <a:pt x="27725" y="1167"/>
                    </a:cubicBezTo>
                    <a:cubicBezTo>
                      <a:pt x="28058" y="2325"/>
                      <a:pt x="31933" y="6125"/>
                      <a:pt x="27991" y="7233"/>
                    </a:cubicBezTo>
                    <a:cubicBezTo>
                      <a:pt x="24050" y="8342"/>
                      <a:pt x="8150" y="8767"/>
                      <a:pt x="4075" y="7800"/>
                    </a:cubicBezTo>
                    <a:cubicBezTo>
                      <a:pt x="0" y="6833"/>
                      <a:pt x="3658" y="2758"/>
                      <a:pt x="3550" y="1433"/>
                    </a:cubicBezTo>
                  </a:path>
                </a:pathLst>
              </a:custGeom>
              <a:solidFill>
                <a:srgbClr val="FF99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135215" name="Freeform 47"/>
              <p:cNvSpPr>
                <a:spLocks/>
              </p:cNvSpPr>
              <p:nvPr/>
            </p:nvSpPr>
            <p:spPr bwMode="auto">
              <a:xfrm>
                <a:off x="1279" y="2196"/>
                <a:ext cx="1501" cy="899"/>
              </a:xfrm>
              <a:custGeom>
                <a:avLst/>
                <a:gdLst/>
                <a:ahLst/>
                <a:cxnLst>
                  <a:cxn ang="0">
                    <a:pos x="167" y="142"/>
                  </a:cxn>
                  <a:cxn ang="0">
                    <a:pos x="283" y="22"/>
                  </a:cxn>
                  <a:cxn ang="0">
                    <a:pos x="370" y="62"/>
                  </a:cxn>
                  <a:cxn ang="0">
                    <a:pos x="431" y="134"/>
                  </a:cxn>
                  <a:cxn ang="0">
                    <a:pos x="501" y="183"/>
                  </a:cxn>
                  <a:cxn ang="0">
                    <a:pos x="593" y="75"/>
                  </a:cxn>
                  <a:cxn ang="0">
                    <a:pos x="706" y="4"/>
                  </a:cxn>
                  <a:cxn ang="0">
                    <a:pos x="805" y="98"/>
                  </a:cxn>
                  <a:cxn ang="0">
                    <a:pos x="893" y="192"/>
                  </a:cxn>
                  <a:cxn ang="0">
                    <a:pos x="981" y="106"/>
                  </a:cxn>
                  <a:cxn ang="0">
                    <a:pos x="1083" y="26"/>
                  </a:cxn>
                  <a:cxn ang="0">
                    <a:pos x="1221" y="30"/>
                  </a:cxn>
                  <a:cxn ang="0">
                    <a:pos x="1303" y="120"/>
                  </a:cxn>
                  <a:cxn ang="0">
                    <a:pos x="1315" y="742"/>
                  </a:cxn>
                  <a:cxn ang="0">
                    <a:pos x="191" y="800"/>
                  </a:cxn>
                  <a:cxn ang="0">
                    <a:pos x="167" y="147"/>
                  </a:cxn>
                </a:cxnLst>
                <a:rect l="0" t="0" r="r" b="b"/>
                <a:pathLst>
                  <a:path w="1501" h="899">
                    <a:moveTo>
                      <a:pt x="167" y="142"/>
                    </a:moveTo>
                    <a:cubicBezTo>
                      <a:pt x="186" y="123"/>
                      <a:pt x="249" y="35"/>
                      <a:pt x="283" y="22"/>
                    </a:cubicBezTo>
                    <a:cubicBezTo>
                      <a:pt x="316" y="8"/>
                      <a:pt x="345" y="43"/>
                      <a:pt x="370" y="62"/>
                    </a:cubicBezTo>
                    <a:cubicBezTo>
                      <a:pt x="395" y="81"/>
                      <a:pt x="409" y="113"/>
                      <a:pt x="431" y="134"/>
                    </a:cubicBezTo>
                    <a:cubicBezTo>
                      <a:pt x="453" y="154"/>
                      <a:pt x="474" y="193"/>
                      <a:pt x="501" y="183"/>
                    </a:cubicBezTo>
                    <a:cubicBezTo>
                      <a:pt x="528" y="174"/>
                      <a:pt x="559" y="105"/>
                      <a:pt x="593" y="75"/>
                    </a:cubicBezTo>
                    <a:cubicBezTo>
                      <a:pt x="627" y="46"/>
                      <a:pt x="671" y="0"/>
                      <a:pt x="706" y="4"/>
                    </a:cubicBezTo>
                    <a:cubicBezTo>
                      <a:pt x="741" y="7"/>
                      <a:pt x="774" y="66"/>
                      <a:pt x="805" y="98"/>
                    </a:cubicBezTo>
                    <a:cubicBezTo>
                      <a:pt x="836" y="129"/>
                      <a:pt x="863" y="190"/>
                      <a:pt x="893" y="192"/>
                    </a:cubicBezTo>
                    <a:cubicBezTo>
                      <a:pt x="922" y="193"/>
                      <a:pt x="949" y="134"/>
                      <a:pt x="981" y="106"/>
                    </a:cubicBezTo>
                    <a:cubicBezTo>
                      <a:pt x="1013" y="79"/>
                      <a:pt x="1044" y="39"/>
                      <a:pt x="1083" y="26"/>
                    </a:cubicBezTo>
                    <a:cubicBezTo>
                      <a:pt x="1123" y="13"/>
                      <a:pt x="1184" y="15"/>
                      <a:pt x="1221" y="30"/>
                    </a:cubicBezTo>
                    <a:cubicBezTo>
                      <a:pt x="1257" y="46"/>
                      <a:pt x="1287" y="1"/>
                      <a:pt x="1303" y="120"/>
                    </a:cubicBezTo>
                    <a:cubicBezTo>
                      <a:pt x="1318" y="239"/>
                      <a:pt x="1501" y="628"/>
                      <a:pt x="1315" y="742"/>
                    </a:cubicBezTo>
                    <a:cubicBezTo>
                      <a:pt x="1130" y="856"/>
                      <a:pt x="383" y="899"/>
                      <a:pt x="191" y="800"/>
                    </a:cubicBezTo>
                    <a:cubicBezTo>
                      <a:pt x="0" y="701"/>
                      <a:pt x="172" y="283"/>
                      <a:pt x="167" y="147"/>
                    </a:cubicBezTo>
                  </a:path>
                </a:pathLst>
              </a:custGeom>
              <a:solidFill>
                <a:srgbClr val="FF9900"/>
              </a:solidFill>
              <a:ln w="317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</p:grpSp>
        <p:sp>
          <p:nvSpPr>
            <p:cNvPr id="135216" name="Line 48"/>
            <p:cNvSpPr>
              <a:spLocks noChangeShapeType="1"/>
            </p:cNvSpPr>
            <p:nvPr/>
          </p:nvSpPr>
          <p:spPr bwMode="auto">
            <a:xfrm>
              <a:off x="2032" y="1479"/>
              <a:ext cx="225" cy="1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35217" name="Line 49"/>
            <p:cNvSpPr>
              <a:spLocks noChangeShapeType="1"/>
            </p:cNvSpPr>
            <p:nvPr/>
          </p:nvSpPr>
          <p:spPr bwMode="auto">
            <a:xfrm>
              <a:off x="2445" y="1479"/>
              <a:ext cx="1" cy="328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35218" name="Line 50"/>
            <p:cNvSpPr>
              <a:spLocks noChangeShapeType="1"/>
            </p:cNvSpPr>
            <p:nvPr/>
          </p:nvSpPr>
          <p:spPr bwMode="auto">
            <a:xfrm>
              <a:off x="2257" y="1356"/>
              <a:ext cx="1" cy="246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35219" name="Rectangle 51"/>
            <p:cNvSpPr>
              <a:spLocks noChangeArrowheads="1"/>
            </p:cNvSpPr>
            <p:nvPr/>
          </p:nvSpPr>
          <p:spPr bwMode="auto">
            <a:xfrm>
              <a:off x="2197" y="1134"/>
              <a:ext cx="117" cy="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200">
                  <a:solidFill>
                    <a:srgbClr val="000000"/>
                  </a:solidFill>
                </a:rPr>
                <a:t>V</a:t>
              </a:r>
              <a:endParaRPr lang="en-US" sz="2200"/>
            </a:p>
          </p:txBody>
        </p:sp>
        <p:sp>
          <p:nvSpPr>
            <p:cNvPr id="135220" name="Line 52"/>
            <p:cNvSpPr>
              <a:spLocks noChangeShapeType="1"/>
            </p:cNvSpPr>
            <p:nvPr/>
          </p:nvSpPr>
          <p:spPr bwMode="auto">
            <a:xfrm>
              <a:off x="2276" y="1397"/>
              <a:ext cx="1" cy="164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35221" name="Line 53"/>
            <p:cNvSpPr>
              <a:spLocks noChangeShapeType="1"/>
            </p:cNvSpPr>
            <p:nvPr/>
          </p:nvSpPr>
          <p:spPr bwMode="auto">
            <a:xfrm>
              <a:off x="2276" y="1479"/>
              <a:ext cx="169" cy="1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grpSp>
          <p:nvGrpSpPr>
            <p:cNvPr id="8" name="Group 54"/>
            <p:cNvGrpSpPr>
              <a:grpSpLocks/>
            </p:cNvGrpSpPr>
            <p:nvPr/>
          </p:nvGrpSpPr>
          <p:grpSpPr bwMode="auto">
            <a:xfrm>
              <a:off x="2389" y="1807"/>
              <a:ext cx="112" cy="246"/>
              <a:chOff x="2389" y="1807"/>
              <a:chExt cx="112" cy="246"/>
            </a:xfrm>
          </p:grpSpPr>
          <p:sp>
            <p:nvSpPr>
              <p:cNvPr id="135223" name="Oval 55"/>
              <p:cNvSpPr>
                <a:spLocks noChangeArrowheads="1"/>
              </p:cNvSpPr>
              <p:nvPr/>
            </p:nvSpPr>
            <p:spPr bwMode="auto">
              <a:xfrm>
                <a:off x="2389" y="1807"/>
                <a:ext cx="112" cy="246"/>
              </a:xfrm>
              <a:prstGeom prst="ellipse">
                <a:avLst/>
              </a:prstGeom>
              <a:solidFill>
                <a:srgbClr val="BBE0E3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135224" name="Oval 56"/>
              <p:cNvSpPr>
                <a:spLocks noChangeArrowheads="1"/>
              </p:cNvSpPr>
              <p:nvPr/>
            </p:nvSpPr>
            <p:spPr bwMode="auto">
              <a:xfrm>
                <a:off x="2389" y="1807"/>
                <a:ext cx="112" cy="246"/>
              </a:xfrm>
              <a:prstGeom prst="ellipse">
                <a:avLst/>
              </a:prstGeom>
              <a:noFill/>
              <a:ln w="3175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</p:grpSp>
        <p:sp>
          <p:nvSpPr>
            <p:cNvPr id="135225" name="Rectangle 57"/>
            <p:cNvSpPr>
              <a:spLocks noChangeArrowheads="1"/>
            </p:cNvSpPr>
            <p:nvPr/>
          </p:nvSpPr>
          <p:spPr bwMode="auto">
            <a:xfrm>
              <a:off x="2430" y="1839"/>
              <a:ext cx="6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  <a:latin typeface="Comic Sans MS" pitchFamily="66" charset="0"/>
                </a:rPr>
                <a:t>I</a:t>
              </a:r>
              <a:endParaRPr lang="en-US"/>
            </a:p>
          </p:txBody>
        </p:sp>
        <p:sp>
          <p:nvSpPr>
            <p:cNvPr id="135226" name="Line 58"/>
            <p:cNvSpPr>
              <a:spLocks noChangeShapeType="1"/>
            </p:cNvSpPr>
            <p:nvPr/>
          </p:nvSpPr>
          <p:spPr bwMode="auto">
            <a:xfrm>
              <a:off x="2445" y="2053"/>
              <a:ext cx="1" cy="616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grpSp>
          <p:nvGrpSpPr>
            <p:cNvPr id="9" name="Group 59"/>
            <p:cNvGrpSpPr>
              <a:grpSpLocks/>
            </p:cNvGrpSpPr>
            <p:nvPr/>
          </p:nvGrpSpPr>
          <p:grpSpPr bwMode="auto">
            <a:xfrm>
              <a:off x="2436" y="2652"/>
              <a:ext cx="19" cy="41"/>
              <a:chOff x="2436" y="2652"/>
              <a:chExt cx="19" cy="41"/>
            </a:xfrm>
          </p:grpSpPr>
          <p:sp>
            <p:nvSpPr>
              <p:cNvPr id="135228" name="Oval 60"/>
              <p:cNvSpPr>
                <a:spLocks noChangeArrowheads="1"/>
              </p:cNvSpPr>
              <p:nvPr/>
            </p:nvSpPr>
            <p:spPr bwMode="auto">
              <a:xfrm>
                <a:off x="2436" y="2652"/>
                <a:ext cx="19" cy="41"/>
              </a:xfrm>
              <a:prstGeom prst="ellipse">
                <a:avLst/>
              </a:prstGeom>
              <a:solidFill>
                <a:srgbClr val="BBE0E3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135229" name="Oval 61"/>
              <p:cNvSpPr>
                <a:spLocks noChangeArrowheads="1"/>
              </p:cNvSpPr>
              <p:nvPr/>
            </p:nvSpPr>
            <p:spPr bwMode="auto">
              <a:xfrm>
                <a:off x="2436" y="2652"/>
                <a:ext cx="19" cy="41"/>
              </a:xfrm>
              <a:prstGeom prst="ellipse">
                <a:avLst/>
              </a:prstGeom>
              <a:noFill/>
              <a:ln w="3175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</p:grpSp>
        <p:sp>
          <p:nvSpPr>
            <p:cNvPr id="135230" name="Rectangle 62"/>
            <p:cNvSpPr>
              <a:spLocks noChangeArrowheads="1"/>
            </p:cNvSpPr>
            <p:nvPr/>
          </p:nvSpPr>
          <p:spPr bwMode="auto">
            <a:xfrm>
              <a:off x="1806" y="2559"/>
              <a:ext cx="92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SAMPLE METAL</a:t>
              </a:r>
              <a:endParaRPr lang="en-US"/>
            </a:p>
          </p:txBody>
        </p:sp>
        <p:sp>
          <p:nvSpPr>
            <p:cNvPr id="135231" name="Rectangle 63"/>
            <p:cNvSpPr>
              <a:spLocks noChangeArrowheads="1"/>
            </p:cNvSpPr>
            <p:nvPr/>
          </p:nvSpPr>
          <p:spPr bwMode="auto">
            <a:xfrm>
              <a:off x="2160" y="1309"/>
              <a:ext cx="112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/>
                <a:t>+</a:t>
              </a:r>
            </a:p>
          </p:txBody>
        </p:sp>
      </p:grpSp>
      <p:sp>
        <p:nvSpPr>
          <p:cNvPr id="135232" name="Text Box 64"/>
          <p:cNvSpPr txBox="1">
            <a:spLocks noChangeArrowheads="1"/>
          </p:cNvSpPr>
          <p:nvPr/>
        </p:nvSpPr>
        <p:spPr bwMode="auto">
          <a:xfrm>
            <a:off x="4457700" y="16541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35234" name="Line 66"/>
          <p:cNvSpPr>
            <a:spLocks noChangeShapeType="1"/>
          </p:cNvSpPr>
          <p:nvPr/>
        </p:nvSpPr>
        <p:spPr bwMode="auto">
          <a:xfrm flipV="1">
            <a:off x="2867025" y="5608638"/>
            <a:ext cx="1493838" cy="11112"/>
          </a:xfrm>
          <a:prstGeom prst="line">
            <a:avLst/>
          </a:prstGeom>
          <a:noFill/>
          <a:ln w="9525">
            <a:solidFill>
              <a:srgbClr val="FF33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35235" name="Line 67"/>
          <p:cNvSpPr>
            <a:spLocks noChangeShapeType="1"/>
          </p:cNvSpPr>
          <p:nvPr/>
        </p:nvSpPr>
        <p:spPr bwMode="auto">
          <a:xfrm>
            <a:off x="4025900" y="5765800"/>
            <a:ext cx="368300" cy="0"/>
          </a:xfrm>
          <a:prstGeom prst="line">
            <a:avLst/>
          </a:prstGeom>
          <a:noFill/>
          <a:ln w="9525">
            <a:solidFill>
              <a:srgbClr val="FF33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35236" name="Text Box 68"/>
          <p:cNvSpPr txBox="1">
            <a:spLocks noChangeArrowheads="1"/>
          </p:cNvSpPr>
          <p:nvPr/>
        </p:nvSpPr>
        <p:spPr bwMode="auto">
          <a:xfrm>
            <a:off x="4335463" y="5486400"/>
            <a:ext cx="1720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FF3300"/>
                </a:solidFill>
              </a:rPr>
              <a:t>applied voltage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3200400" y="1676400"/>
            <a:ext cx="56428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Draw sketch of V(x) from inside material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to inside tip. 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2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9" grpId="0" animBg="1"/>
      <p:bldP spid="135180" grpId="0" animBg="1"/>
      <p:bldP spid="135181" grpId="0" animBg="1"/>
      <p:bldP spid="135182" grpId="0"/>
      <p:bldP spid="135234" grpId="0" animBg="1"/>
      <p:bldP spid="13523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304800"/>
            <a:ext cx="853440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midterm coming up on Friday-- like first one.  Cover all learning goals up through tunneling, but more on material since last midterm.</a:t>
            </a: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u="sng" dirty="0" smtClean="0">
                <a:latin typeface="Arial" pitchFamily="34" charset="0"/>
                <a:cs typeface="Arial" pitchFamily="34" charset="0"/>
              </a:rPr>
              <a:t>effective studying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Lesson #1-- “no pain, no gain” 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More mental effort, more concentration, it is GOOD! Growing neurons.  If easy, bad, no effect on brain, no learning.</a:t>
            </a: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Work hard on solving, explaining, etc. </a:t>
            </a:r>
            <a:r>
              <a:rPr lang="en-US" sz="2400" b="1" u="sng" dirty="0" smtClean="0">
                <a:latin typeface="Arial" pitchFamily="34" charset="0"/>
                <a:cs typeface="Arial" pitchFamily="34" charset="0"/>
              </a:rPr>
              <a:t>before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looking at 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answer (see new online posting-- research on how people learn versus how people think they learn)</a:t>
            </a: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u="sng" dirty="0" smtClean="0">
                <a:latin typeface="Arial" pitchFamily="34" charset="0"/>
                <a:cs typeface="Arial" pitchFamily="34" charset="0"/>
              </a:rPr>
              <a:t>Review solutions to HW!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Look over solutions to homework as soon as they are posted.  Study by solving HW again, then looking at solutions to check.  </a:t>
            </a:r>
          </a:p>
          <a:p>
            <a:endParaRPr lang="en-CA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0" y="2133600"/>
            <a:ext cx="483016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“no hard mental effort, no gain”</a:t>
            </a:r>
            <a:endParaRPr lang="en-CA" sz="2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B0A55-7A45-49BF-A3F6-846A2CCFF126}" type="slidenum">
              <a:rPr lang="en-US"/>
              <a:pPr/>
              <a:t>20</a:t>
            </a:fld>
            <a:endParaRPr lang="en-US"/>
          </a:p>
        </p:txBody>
      </p:sp>
      <p:sp>
        <p:nvSpPr>
          <p:cNvPr id="136194" name="Text Box 2"/>
          <p:cNvSpPr txBox="1">
            <a:spLocks noChangeArrowheads="1"/>
          </p:cNvSpPr>
          <p:nvPr/>
        </p:nvSpPr>
        <p:spPr bwMode="auto">
          <a:xfrm>
            <a:off x="323850" y="157163"/>
            <a:ext cx="85883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 Correct picture of STM-- voltage applied between tip and </a:t>
            </a:r>
          </a:p>
          <a:p>
            <a:r>
              <a:rPr lang="en-US"/>
              <a:t>sample.  </a:t>
            </a:r>
          </a:p>
          <a:p>
            <a:r>
              <a:rPr lang="en-US" i="1">
                <a:solidFill>
                  <a:schemeClr val="accent2"/>
                </a:solidFill>
              </a:rPr>
              <a:t>Potential energy in different regions so can calculate current, determine sensitivity to gap distance.  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49225" y="4044950"/>
            <a:ext cx="1117600" cy="2147888"/>
            <a:chOff x="94" y="2548"/>
            <a:chExt cx="704" cy="1353"/>
          </a:xfrm>
        </p:grpSpPr>
        <p:sp>
          <p:nvSpPr>
            <p:cNvPr id="136196" name="Line 4"/>
            <p:cNvSpPr>
              <a:spLocks noChangeShapeType="1"/>
            </p:cNvSpPr>
            <p:nvPr/>
          </p:nvSpPr>
          <p:spPr bwMode="auto">
            <a:xfrm flipV="1">
              <a:off x="721" y="2647"/>
              <a:ext cx="0" cy="12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CA"/>
            </a:p>
          </p:txBody>
        </p:sp>
        <p:sp>
          <p:nvSpPr>
            <p:cNvPr id="136197" name="Text Box 5"/>
            <p:cNvSpPr txBox="1">
              <a:spLocks noChangeArrowheads="1"/>
            </p:cNvSpPr>
            <p:nvPr/>
          </p:nvSpPr>
          <p:spPr bwMode="auto">
            <a:xfrm>
              <a:off x="94" y="2548"/>
              <a:ext cx="70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energy</a:t>
              </a:r>
            </a:p>
          </p:txBody>
        </p:sp>
      </p:grpSp>
      <p:sp>
        <p:nvSpPr>
          <p:cNvPr id="136198" name="Line 6"/>
          <p:cNvSpPr>
            <a:spLocks noChangeShapeType="1"/>
          </p:cNvSpPr>
          <p:nvPr/>
        </p:nvSpPr>
        <p:spPr bwMode="auto">
          <a:xfrm flipV="1">
            <a:off x="1858963" y="5621338"/>
            <a:ext cx="962025" cy="9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136199" name="Line 7"/>
          <p:cNvSpPr>
            <a:spLocks noChangeShapeType="1"/>
          </p:cNvSpPr>
          <p:nvPr/>
        </p:nvSpPr>
        <p:spPr bwMode="auto">
          <a:xfrm>
            <a:off x="2820988" y="4937125"/>
            <a:ext cx="1587" cy="6826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136200" name="Line 8"/>
          <p:cNvSpPr>
            <a:spLocks noChangeShapeType="1"/>
          </p:cNvSpPr>
          <p:nvPr/>
        </p:nvSpPr>
        <p:spPr bwMode="auto">
          <a:xfrm>
            <a:off x="1858963" y="4937125"/>
            <a:ext cx="1587" cy="6826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136201" name="Rectangle 9"/>
          <p:cNvSpPr>
            <a:spLocks noChangeArrowheads="1"/>
          </p:cNvSpPr>
          <p:nvPr/>
        </p:nvSpPr>
        <p:spPr bwMode="auto">
          <a:xfrm>
            <a:off x="1968500" y="5618163"/>
            <a:ext cx="7747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>
                <a:solidFill>
                  <a:srgbClr val="000000"/>
                </a:solidFill>
              </a:rPr>
              <a:t>Sample</a:t>
            </a:r>
            <a:endParaRPr lang="en-US"/>
          </a:p>
        </p:txBody>
      </p:sp>
      <p:sp>
        <p:nvSpPr>
          <p:cNvPr id="136202" name="Line 10"/>
          <p:cNvSpPr>
            <a:spLocks noChangeShapeType="1"/>
          </p:cNvSpPr>
          <p:nvPr/>
        </p:nvSpPr>
        <p:spPr bwMode="auto">
          <a:xfrm flipV="1">
            <a:off x="1851025" y="5197475"/>
            <a:ext cx="1989138" cy="1111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36203" name="Line 11"/>
          <p:cNvSpPr>
            <a:spLocks noChangeShapeType="1"/>
          </p:cNvSpPr>
          <p:nvPr/>
        </p:nvSpPr>
        <p:spPr bwMode="auto">
          <a:xfrm flipV="1">
            <a:off x="3013075" y="5775325"/>
            <a:ext cx="962025" cy="9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136204" name="Line 12"/>
          <p:cNvSpPr>
            <a:spLocks noChangeShapeType="1"/>
          </p:cNvSpPr>
          <p:nvPr/>
        </p:nvSpPr>
        <p:spPr bwMode="auto">
          <a:xfrm>
            <a:off x="3975100" y="5091113"/>
            <a:ext cx="1588" cy="6826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136205" name="Line 13"/>
          <p:cNvSpPr>
            <a:spLocks noChangeShapeType="1"/>
          </p:cNvSpPr>
          <p:nvPr/>
        </p:nvSpPr>
        <p:spPr bwMode="auto">
          <a:xfrm>
            <a:off x="3013075" y="5091113"/>
            <a:ext cx="1588" cy="6826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136206" name="Rectangle 14"/>
          <p:cNvSpPr>
            <a:spLocks noChangeArrowheads="1"/>
          </p:cNvSpPr>
          <p:nvPr/>
        </p:nvSpPr>
        <p:spPr bwMode="auto">
          <a:xfrm>
            <a:off x="3300413" y="5772150"/>
            <a:ext cx="2413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>
                <a:solidFill>
                  <a:srgbClr val="000000"/>
                </a:solidFill>
              </a:rPr>
              <a:t>tip</a:t>
            </a:r>
            <a:endParaRPr lang="en-US"/>
          </a:p>
        </p:txBody>
      </p:sp>
      <p:grpSp>
        <p:nvGrpSpPr>
          <p:cNvPr id="3" name="Group 15"/>
          <p:cNvGrpSpPr>
            <a:grpSpLocks/>
          </p:cNvGrpSpPr>
          <p:nvPr/>
        </p:nvGrpSpPr>
        <p:grpSpPr bwMode="auto">
          <a:xfrm rot="5400000">
            <a:off x="1797050" y="1800225"/>
            <a:ext cx="2382838" cy="3113088"/>
            <a:chOff x="1279" y="1134"/>
            <a:chExt cx="1501" cy="1961"/>
          </a:xfrm>
        </p:grpSpPr>
        <p:sp>
          <p:nvSpPr>
            <p:cNvPr id="136208" name="Line 16"/>
            <p:cNvSpPr>
              <a:spLocks noChangeShapeType="1"/>
            </p:cNvSpPr>
            <p:nvPr/>
          </p:nvSpPr>
          <p:spPr bwMode="auto">
            <a:xfrm>
              <a:off x="1975" y="1356"/>
              <a:ext cx="1" cy="615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36209" name="Line 17"/>
            <p:cNvSpPr>
              <a:spLocks noChangeShapeType="1"/>
            </p:cNvSpPr>
            <p:nvPr/>
          </p:nvSpPr>
          <p:spPr bwMode="auto">
            <a:xfrm>
              <a:off x="1975" y="1971"/>
              <a:ext cx="57" cy="165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36210" name="Line 18"/>
            <p:cNvSpPr>
              <a:spLocks noChangeShapeType="1"/>
            </p:cNvSpPr>
            <p:nvPr/>
          </p:nvSpPr>
          <p:spPr bwMode="auto">
            <a:xfrm flipV="1">
              <a:off x="2032" y="1971"/>
              <a:ext cx="56" cy="165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36211" name="Line 19"/>
            <p:cNvSpPr>
              <a:spLocks noChangeShapeType="1"/>
            </p:cNvSpPr>
            <p:nvPr/>
          </p:nvSpPr>
          <p:spPr bwMode="auto">
            <a:xfrm>
              <a:off x="2088" y="1356"/>
              <a:ext cx="1" cy="615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36212" name="Line 20"/>
            <p:cNvSpPr>
              <a:spLocks noChangeShapeType="1"/>
            </p:cNvSpPr>
            <p:nvPr/>
          </p:nvSpPr>
          <p:spPr bwMode="auto">
            <a:xfrm>
              <a:off x="1975" y="1356"/>
              <a:ext cx="113" cy="1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36213" name="Rectangle 21"/>
            <p:cNvSpPr>
              <a:spLocks noChangeArrowheads="1"/>
            </p:cNvSpPr>
            <p:nvPr/>
          </p:nvSpPr>
          <p:spPr bwMode="auto">
            <a:xfrm>
              <a:off x="1998" y="1596"/>
              <a:ext cx="167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Tip</a:t>
              </a:r>
              <a:endParaRPr lang="en-US"/>
            </a:p>
          </p:txBody>
        </p:sp>
        <p:grpSp>
          <p:nvGrpSpPr>
            <p:cNvPr id="4" name="Group 22"/>
            <p:cNvGrpSpPr>
              <a:grpSpLocks/>
            </p:cNvGrpSpPr>
            <p:nvPr/>
          </p:nvGrpSpPr>
          <p:grpSpPr bwMode="auto">
            <a:xfrm>
              <a:off x="1279" y="2196"/>
              <a:ext cx="1501" cy="899"/>
              <a:chOff x="1279" y="2196"/>
              <a:chExt cx="1501" cy="899"/>
            </a:xfrm>
          </p:grpSpPr>
          <p:sp>
            <p:nvSpPr>
              <p:cNvPr id="136215" name="Freeform 23"/>
              <p:cNvSpPr>
                <a:spLocks/>
              </p:cNvSpPr>
              <p:nvPr/>
            </p:nvSpPr>
            <p:spPr bwMode="auto">
              <a:xfrm>
                <a:off x="1279" y="2196"/>
                <a:ext cx="1501" cy="899"/>
              </a:xfrm>
              <a:custGeom>
                <a:avLst/>
                <a:gdLst/>
                <a:ahLst/>
                <a:cxnLst>
                  <a:cxn ang="0">
                    <a:pos x="3550" y="1383"/>
                  </a:cxn>
                  <a:cxn ang="0">
                    <a:pos x="6016" y="208"/>
                  </a:cxn>
                  <a:cxn ang="0">
                    <a:pos x="7875" y="600"/>
                  </a:cxn>
                  <a:cxn ang="0">
                    <a:pos x="9183" y="1300"/>
                  </a:cxn>
                  <a:cxn ang="0">
                    <a:pos x="10666" y="1783"/>
                  </a:cxn>
                  <a:cxn ang="0">
                    <a:pos x="12625" y="733"/>
                  </a:cxn>
                  <a:cxn ang="0">
                    <a:pos x="15025" y="33"/>
                  </a:cxn>
                  <a:cxn ang="0">
                    <a:pos x="17125" y="950"/>
                  </a:cxn>
                  <a:cxn ang="0">
                    <a:pos x="19000" y="1867"/>
                  </a:cxn>
                  <a:cxn ang="0">
                    <a:pos x="20875" y="1033"/>
                  </a:cxn>
                  <a:cxn ang="0">
                    <a:pos x="23058" y="250"/>
                  </a:cxn>
                  <a:cxn ang="0">
                    <a:pos x="25983" y="292"/>
                  </a:cxn>
                  <a:cxn ang="0">
                    <a:pos x="27725" y="1167"/>
                  </a:cxn>
                  <a:cxn ang="0">
                    <a:pos x="27991" y="7233"/>
                  </a:cxn>
                  <a:cxn ang="0">
                    <a:pos x="4075" y="7800"/>
                  </a:cxn>
                  <a:cxn ang="0">
                    <a:pos x="3550" y="1433"/>
                  </a:cxn>
                </a:cxnLst>
                <a:rect l="0" t="0" r="r" b="b"/>
                <a:pathLst>
                  <a:path w="31933" h="8767">
                    <a:moveTo>
                      <a:pt x="3550" y="1383"/>
                    </a:moveTo>
                    <a:cubicBezTo>
                      <a:pt x="3950" y="1192"/>
                      <a:pt x="5300" y="342"/>
                      <a:pt x="6016" y="208"/>
                    </a:cubicBezTo>
                    <a:cubicBezTo>
                      <a:pt x="6733" y="75"/>
                      <a:pt x="7350" y="417"/>
                      <a:pt x="7875" y="600"/>
                    </a:cubicBezTo>
                    <a:cubicBezTo>
                      <a:pt x="8400" y="783"/>
                      <a:pt x="8716" y="1100"/>
                      <a:pt x="9183" y="1300"/>
                    </a:cubicBezTo>
                    <a:cubicBezTo>
                      <a:pt x="9650" y="1500"/>
                      <a:pt x="10091" y="1875"/>
                      <a:pt x="10666" y="1783"/>
                    </a:cubicBezTo>
                    <a:cubicBezTo>
                      <a:pt x="11241" y="1692"/>
                      <a:pt x="11900" y="1025"/>
                      <a:pt x="12625" y="733"/>
                    </a:cubicBezTo>
                    <a:cubicBezTo>
                      <a:pt x="13350" y="442"/>
                      <a:pt x="14275" y="0"/>
                      <a:pt x="15025" y="33"/>
                    </a:cubicBezTo>
                    <a:cubicBezTo>
                      <a:pt x="15775" y="67"/>
                      <a:pt x="16466" y="642"/>
                      <a:pt x="17125" y="950"/>
                    </a:cubicBezTo>
                    <a:cubicBezTo>
                      <a:pt x="17783" y="1258"/>
                      <a:pt x="18375" y="1850"/>
                      <a:pt x="19000" y="1867"/>
                    </a:cubicBezTo>
                    <a:cubicBezTo>
                      <a:pt x="19625" y="1883"/>
                      <a:pt x="20200" y="1300"/>
                      <a:pt x="20875" y="1033"/>
                    </a:cubicBezTo>
                    <a:cubicBezTo>
                      <a:pt x="21550" y="767"/>
                      <a:pt x="22208" y="375"/>
                      <a:pt x="23058" y="250"/>
                    </a:cubicBezTo>
                    <a:cubicBezTo>
                      <a:pt x="23908" y="125"/>
                      <a:pt x="25208" y="142"/>
                      <a:pt x="25983" y="292"/>
                    </a:cubicBezTo>
                    <a:cubicBezTo>
                      <a:pt x="26758" y="442"/>
                      <a:pt x="27391" y="8"/>
                      <a:pt x="27725" y="1167"/>
                    </a:cubicBezTo>
                    <a:cubicBezTo>
                      <a:pt x="28058" y="2325"/>
                      <a:pt x="31933" y="6125"/>
                      <a:pt x="27991" y="7233"/>
                    </a:cubicBezTo>
                    <a:cubicBezTo>
                      <a:pt x="24050" y="8342"/>
                      <a:pt x="8150" y="8767"/>
                      <a:pt x="4075" y="7800"/>
                    </a:cubicBezTo>
                    <a:cubicBezTo>
                      <a:pt x="0" y="6833"/>
                      <a:pt x="3658" y="2758"/>
                      <a:pt x="3550" y="1433"/>
                    </a:cubicBezTo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136216" name="Freeform 24"/>
              <p:cNvSpPr>
                <a:spLocks/>
              </p:cNvSpPr>
              <p:nvPr/>
            </p:nvSpPr>
            <p:spPr bwMode="auto">
              <a:xfrm>
                <a:off x="1279" y="2196"/>
                <a:ext cx="1501" cy="899"/>
              </a:xfrm>
              <a:custGeom>
                <a:avLst/>
                <a:gdLst/>
                <a:ahLst/>
                <a:cxnLst>
                  <a:cxn ang="0">
                    <a:pos x="167" y="142"/>
                  </a:cxn>
                  <a:cxn ang="0">
                    <a:pos x="283" y="22"/>
                  </a:cxn>
                  <a:cxn ang="0">
                    <a:pos x="370" y="62"/>
                  </a:cxn>
                  <a:cxn ang="0">
                    <a:pos x="431" y="134"/>
                  </a:cxn>
                  <a:cxn ang="0">
                    <a:pos x="501" y="183"/>
                  </a:cxn>
                  <a:cxn ang="0">
                    <a:pos x="593" y="75"/>
                  </a:cxn>
                  <a:cxn ang="0">
                    <a:pos x="706" y="4"/>
                  </a:cxn>
                  <a:cxn ang="0">
                    <a:pos x="805" y="98"/>
                  </a:cxn>
                  <a:cxn ang="0">
                    <a:pos x="893" y="192"/>
                  </a:cxn>
                  <a:cxn ang="0">
                    <a:pos x="981" y="106"/>
                  </a:cxn>
                  <a:cxn ang="0">
                    <a:pos x="1083" y="26"/>
                  </a:cxn>
                  <a:cxn ang="0">
                    <a:pos x="1221" y="30"/>
                  </a:cxn>
                  <a:cxn ang="0">
                    <a:pos x="1303" y="120"/>
                  </a:cxn>
                  <a:cxn ang="0">
                    <a:pos x="1315" y="742"/>
                  </a:cxn>
                  <a:cxn ang="0">
                    <a:pos x="191" y="800"/>
                  </a:cxn>
                  <a:cxn ang="0">
                    <a:pos x="167" y="147"/>
                  </a:cxn>
                </a:cxnLst>
                <a:rect l="0" t="0" r="r" b="b"/>
                <a:pathLst>
                  <a:path w="1501" h="899">
                    <a:moveTo>
                      <a:pt x="167" y="142"/>
                    </a:moveTo>
                    <a:cubicBezTo>
                      <a:pt x="186" y="123"/>
                      <a:pt x="249" y="35"/>
                      <a:pt x="283" y="22"/>
                    </a:cubicBezTo>
                    <a:cubicBezTo>
                      <a:pt x="316" y="8"/>
                      <a:pt x="345" y="43"/>
                      <a:pt x="370" y="62"/>
                    </a:cubicBezTo>
                    <a:cubicBezTo>
                      <a:pt x="395" y="81"/>
                      <a:pt x="409" y="113"/>
                      <a:pt x="431" y="134"/>
                    </a:cubicBezTo>
                    <a:cubicBezTo>
                      <a:pt x="453" y="154"/>
                      <a:pt x="474" y="193"/>
                      <a:pt x="501" y="183"/>
                    </a:cubicBezTo>
                    <a:cubicBezTo>
                      <a:pt x="528" y="174"/>
                      <a:pt x="559" y="105"/>
                      <a:pt x="593" y="75"/>
                    </a:cubicBezTo>
                    <a:cubicBezTo>
                      <a:pt x="627" y="46"/>
                      <a:pt x="671" y="0"/>
                      <a:pt x="706" y="4"/>
                    </a:cubicBezTo>
                    <a:cubicBezTo>
                      <a:pt x="741" y="7"/>
                      <a:pt x="774" y="66"/>
                      <a:pt x="805" y="98"/>
                    </a:cubicBezTo>
                    <a:cubicBezTo>
                      <a:pt x="836" y="129"/>
                      <a:pt x="863" y="190"/>
                      <a:pt x="893" y="192"/>
                    </a:cubicBezTo>
                    <a:cubicBezTo>
                      <a:pt x="922" y="193"/>
                      <a:pt x="949" y="134"/>
                      <a:pt x="981" y="106"/>
                    </a:cubicBezTo>
                    <a:cubicBezTo>
                      <a:pt x="1013" y="79"/>
                      <a:pt x="1044" y="39"/>
                      <a:pt x="1083" y="26"/>
                    </a:cubicBezTo>
                    <a:cubicBezTo>
                      <a:pt x="1123" y="13"/>
                      <a:pt x="1184" y="15"/>
                      <a:pt x="1221" y="30"/>
                    </a:cubicBezTo>
                    <a:cubicBezTo>
                      <a:pt x="1257" y="46"/>
                      <a:pt x="1287" y="1"/>
                      <a:pt x="1303" y="120"/>
                    </a:cubicBezTo>
                    <a:cubicBezTo>
                      <a:pt x="1318" y="239"/>
                      <a:pt x="1501" y="628"/>
                      <a:pt x="1315" y="742"/>
                    </a:cubicBezTo>
                    <a:cubicBezTo>
                      <a:pt x="1130" y="856"/>
                      <a:pt x="383" y="899"/>
                      <a:pt x="191" y="800"/>
                    </a:cubicBezTo>
                    <a:cubicBezTo>
                      <a:pt x="0" y="701"/>
                      <a:pt x="172" y="283"/>
                      <a:pt x="167" y="147"/>
                    </a:cubicBezTo>
                  </a:path>
                </a:pathLst>
              </a:custGeom>
              <a:noFill/>
              <a:ln w="317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</p:grpSp>
        <p:sp>
          <p:nvSpPr>
            <p:cNvPr id="136217" name="Line 25"/>
            <p:cNvSpPr>
              <a:spLocks noChangeShapeType="1"/>
            </p:cNvSpPr>
            <p:nvPr/>
          </p:nvSpPr>
          <p:spPr bwMode="auto">
            <a:xfrm>
              <a:off x="2032" y="1479"/>
              <a:ext cx="225" cy="1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36218" name="Line 26"/>
            <p:cNvSpPr>
              <a:spLocks noChangeShapeType="1"/>
            </p:cNvSpPr>
            <p:nvPr/>
          </p:nvSpPr>
          <p:spPr bwMode="auto">
            <a:xfrm>
              <a:off x="2445" y="1479"/>
              <a:ext cx="1" cy="328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36219" name="Line 27"/>
            <p:cNvSpPr>
              <a:spLocks noChangeShapeType="1"/>
            </p:cNvSpPr>
            <p:nvPr/>
          </p:nvSpPr>
          <p:spPr bwMode="auto">
            <a:xfrm>
              <a:off x="2257" y="1356"/>
              <a:ext cx="1" cy="246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36220" name="Line 28"/>
            <p:cNvSpPr>
              <a:spLocks noChangeShapeType="1"/>
            </p:cNvSpPr>
            <p:nvPr/>
          </p:nvSpPr>
          <p:spPr bwMode="auto">
            <a:xfrm>
              <a:off x="2276" y="1397"/>
              <a:ext cx="1" cy="164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36221" name="Line 29"/>
            <p:cNvSpPr>
              <a:spLocks noChangeShapeType="1"/>
            </p:cNvSpPr>
            <p:nvPr/>
          </p:nvSpPr>
          <p:spPr bwMode="auto">
            <a:xfrm>
              <a:off x="2276" y="1479"/>
              <a:ext cx="169" cy="1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grpSp>
          <p:nvGrpSpPr>
            <p:cNvPr id="5" name="Group 30"/>
            <p:cNvGrpSpPr>
              <a:grpSpLocks/>
            </p:cNvGrpSpPr>
            <p:nvPr/>
          </p:nvGrpSpPr>
          <p:grpSpPr bwMode="auto">
            <a:xfrm>
              <a:off x="2389" y="1807"/>
              <a:ext cx="112" cy="246"/>
              <a:chOff x="2389" y="1807"/>
              <a:chExt cx="112" cy="246"/>
            </a:xfrm>
          </p:grpSpPr>
          <p:sp>
            <p:nvSpPr>
              <p:cNvPr id="136223" name="Oval 31"/>
              <p:cNvSpPr>
                <a:spLocks noChangeArrowheads="1"/>
              </p:cNvSpPr>
              <p:nvPr/>
            </p:nvSpPr>
            <p:spPr bwMode="auto">
              <a:xfrm>
                <a:off x="2389" y="1807"/>
                <a:ext cx="112" cy="246"/>
              </a:xfrm>
              <a:prstGeom prst="ellipse">
                <a:avLst/>
              </a:prstGeom>
              <a:solidFill>
                <a:srgbClr val="BBE0E3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136224" name="Oval 32"/>
              <p:cNvSpPr>
                <a:spLocks noChangeArrowheads="1"/>
              </p:cNvSpPr>
              <p:nvPr/>
            </p:nvSpPr>
            <p:spPr bwMode="auto">
              <a:xfrm>
                <a:off x="2389" y="1807"/>
                <a:ext cx="112" cy="246"/>
              </a:xfrm>
              <a:prstGeom prst="ellipse">
                <a:avLst/>
              </a:prstGeom>
              <a:noFill/>
              <a:ln w="3175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</p:grpSp>
        <p:sp>
          <p:nvSpPr>
            <p:cNvPr id="136225" name="Rectangle 33"/>
            <p:cNvSpPr>
              <a:spLocks noChangeArrowheads="1"/>
            </p:cNvSpPr>
            <p:nvPr/>
          </p:nvSpPr>
          <p:spPr bwMode="auto">
            <a:xfrm>
              <a:off x="2430" y="1839"/>
              <a:ext cx="6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  <a:latin typeface="Comic Sans MS" pitchFamily="66" charset="0"/>
                </a:rPr>
                <a:t>I</a:t>
              </a:r>
              <a:endParaRPr lang="en-US"/>
            </a:p>
          </p:txBody>
        </p:sp>
        <p:sp>
          <p:nvSpPr>
            <p:cNvPr id="136226" name="Line 34"/>
            <p:cNvSpPr>
              <a:spLocks noChangeShapeType="1"/>
            </p:cNvSpPr>
            <p:nvPr/>
          </p:nvSpPr>
          <p:spPr bwMode="auto">
            <a:xfrm>
              <a:off x="2445" y="2053"/>
              <a:ext cx="1" cy="616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grpSp>
          <p:nvGrpSpPr>
            <p:cNvPr id="6" name="Group 35"/>
            <p:cNvGrpSpPr>
              <a:grpSpLocks/>
            </p:cNvGrpSpPr>
            <p:nvPr/>
          </p:nvGrpSpPr>
          <p:grpSpPr bwMode="auto">
            <a:xfrm>
              <a:off x="2436" y="2652"/>
              <a:ext cx="19" cy="41"/>
              <a:chOff x="2436" y="2652"/>
              <a:chExt cx="19" cy="41"/>
            </a:xfrm>
          </p:grpSpPr>
          <p:sp>
            <p:nvSpPr>
              <p:cNvPr id="136228" name="Oval 36"/>
              <p:cNvSpPr>
                <a:spLocks noChangeArrowheads="1"/>
              </p:cNvSpPr>
              <p:nvPr/>
            </p:nvSpPr>
            <p:spPr bwMode="auto">
              <a:xfrm>
                <a:off x="2436" y="2652"/>
                <a:ext cx="19" cy="41"/>
              </a:xfrm>
              <a:prstGeom prst="ellipse">
                <a:avLst/>
              </a:prstGeom>
              <a:solidFill>
                <a:srgbClr val="BBE0E3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136229" name="Oval 37"/>
              <p:cNvSpPr>
                <a:spLocks noChangeArrowheads="1"/>
              </p:cNvSpPr>
              <p:nvPr/>
            </p:nvSpPr>
            <p:spPr bwMode="auto">
              <a:xfrm>
                <a:off x="2436" y="2652"/>
                <a:ext cx="19" cy="41"/>
              </a:xfrm>
              <a:prstGeom prst="ellipse">
                <a:avLst/>
              </a:prstGeom>
              <a:noFill/>
              <a:ln w="3175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</p:grpSp>
        <p:sp>
          <p:nvSpPr>
            <p:cNvPr id="136230" name="Rectangle 38"/>
            <p:cNvSpPr>
              <a:spLocks noChangeArrowheads="1"/>
            </p:cNvSpPr>
            <p:nvPr/>
          </p:nvSpPr>
          <p:spPr bwMode="auto">
            <a:xfrm>
              <a:off x="1806" y="2559"/>
              <a:ext cx="92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SAMPLE METAL</a:t>
              </a:r>
              <a:endParaRPr lang="en-US"/>
            </a:p>
          </p:txBody>
        </p:sp>
        <p:sp>
          <p:nvSpPr>
            <p:cNvPr id="136231" name="Line 39"/>
            <p:cNvSpPr>
              <a:spLocks noChangeShapeType="1"/>
            </p:cNvSpPr>
            <p:nvPr/>
          </p:nvSpPr>
          <p:spPr bwMode="auto">
            <a:xfrm>
              <a:off x="1975" y="1356"/>
              <a:ext cx="1" cy="615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36232" name="Line 40"/>
            <p:cNvSpPr>
              <a:spLocks noChangeShapeType="1"/>
            </p:cNvSpPr>
            <p:nvPr/>
          </p:nvSpPr>
          <p:spPr bwMode="auto">
            <a:xfrm>
              <a:off x="1975" y="1971"/>
              <a:ext cx="57" cy="165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36233" name="Line 41"/>
            <p:cNvSpPr>
              <a:spLocks noChangeShapeType="1"/>
            </p:cNvSpPr>
            <p:nvPr/>
          </p:nvSpPr>
          <p:spPr bwMode="auto">
            <a:xfrm flipV="1">
              <a:off x="2032" y="1971"/>
              <a:ext cx="56" cy="165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36234" name="Line 42"/>
            <p:cNvSpPr>
              <a:spLocks noChangeShapeType="1"/>
            </p:cNvSpPr>
            <p:nvPr/>
          </p:nvSpPr>
          <p:spPr bwMode="auto">
            <a:xfrm>
              <a:off x="2088" y="1356"/>
              <a:ext cx="1" cy="615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36235" name="Line 43"/>
            <p:cNvSpPr>
              <a:spLocks noChangeShapeType="1"/>
            </p:cNvSpPr>
            <p:nvPr/>
          </p:nvSpPr>
          <p:spPr bwMode="auto">
            <a:xfrm>
              <a:off x="1975" y="1356"/>
              <a:ext cx="113" cy="1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36236" name="Rectangle 44"/>
            <p:cNvSpPr>
              <a:spLocks noChangeArrowheads="1"/>
            </p:cNvSpPr>
            <p:nvPr/>
          </p:nvSpPr>
          <p:spPr bwMode="auto">
            <a:xfrm>
              <a:off x="1998" y="1596"/>
              <a:ext cx="167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Tip</a:t>
              </a:r>
              <a:endParaRPr lang="en-US"/>
            </a:p>
          </p:txBody>
        </p:sp>
        <p:grpSp>
          <p:nvGrpSpPr>
            <p:cNvPr id="7" name="Group 45"/>
            <p:cNvGrpSpPr>
              <a:grpSpLocks/>
            </p:cNvGrpSpPr>
            <p:nvPr/>
          </p:nvGrpSpPr>
          <p:grpSpPr bwMode="auto">
            <a:xfrm>
              <a:off x="1279" y="2196"/>
              <a:ext cx="1501" cy="899"/>
              <a:chOff x="1279" y="2196"/>
              <a:chExt cx="1501" cy="899"/>
            </a:xfrm>
          </p:grpSpPr>
          <p:sp>
            <p:nvSpPr>
              <p:cNvPr id="136238" name="Freeform 46"/>
              <p:cNvSpPr>
                <a:spLocks/>
              </p:cNvSpPr>
              <p:nvPr/>
            </p:nvSpPr>
            <p:spPr bwMode="auto">
              <a:xfrm>
                <a:off x="1279" y="2196"/>
                <a:ext cx="1501" cy="899"/>
              </a:xfrm>
              <a:custGeom>
                <a:avLst/>
                <a:gdLst/>
                <a:ahLst/>
                <a:cxnLst>
                  <a:cxn ang="0">
                    <a:pos x="3550" y="1383"/>
                  </a:cxn>
                  <a:cxn ang="0">
                    <a:pos x="6016" y="208"/>
                  </a:cxn>
                  <a:cxn ang="0">
                    <a:pos x="7875" y="600"/>
                  </a:cxn>
                  <a:cxn ang="0">
                    <a:pos x="9183" y="1300"/>
                  </a:cxn>
                  <a:cxn ang="0">
                    <a:pos x="10666" y="1783"/>
                  </a:cxn>
                  <a:cxn ang="0">
                    <a:pos x="12625" y="733"/>
                  </a:cxn>
                  <a:cxn ang="0">
                    <a:pos x="15025" y="33"/>
                  </a:cxn>
                  <a:cxn ang="0">
                    <a:pos x="17125" y="950"/>
                  </a:cxn>
                  <a:cxn ang="0">
                    <a:pos x="19000" y="1867"/>
                  </a:cxn>
                  <a:cxn ang="0">
                    <a:pos x="20875" y="1033"/>
                  </a:cxn>
                  <a:cxn ang="0">
                    <a:pos x="23058" y="250"/>
                  </a:cxn>
                  <a:cxn ang="0">
                    <a:pos x="25983" y="292"/>
                  </a:cxn>
                  <a:cxn ang="0">
                    <a:pos x="27725" y="1167"/>
                  </a:cxn>
                  <a:cxn ang="0">
                    <a:pos x="27991" y="7233"/>
                  </a:cxn>
                  <a:cxn ang="0">
                    <a:pos x="4075" y="7800"/>
                  </a:cxn>
                  <a:cxn ang="0">
                    <a:pos x="3550" y="1433"/>
                  </a:cxn>
                </a:cxnLst>
                <a:rect l="0" t="0" r="r" b="b"/>
                <a:pathLst>
                  <a:path w="31933" h="8767">
                    <a:moveTo>
                      <a:pt x="3550" y="1383"/>
                    </a:moveTo>
                    <a:cubicBezTo>
                      <a:pt x="3950" y="1192"/>
                      <a:pt x="5300" y="342"/>
                      <a:pt x="6016" y="208"/>
                    </a:cubicBezTo>
                    <a:cubicBezTo>
                      <a:pt x="6733" y="75"/>
                      <a:pt x="7350" y="417"/>
                      <a:pt x="7875" y="600"/>
                    </a:cubicBezTo>
                    <a:cubicBezTo>
                      <a:pt x="8400" y="783"/>
                      <a:pt x="8716" y="1100"/>
                      <a:pt x="9183" y="1300"/>
                    </a:cubicBezTo>
                    <a:cubicBezTo>
                      <a:pt x="9650" y="1500"/>
                      <a:pt x="10091" y="1875"/>
                      <a:pt x="10666" y="1783"/>
                    </a:cubicBezTo>
                    <a:cubicBezTo>
                      <a:pt x="11241" y="1692"/>
                      <a:pt x="11900" y="1025"/>
                      <a:pt x="12625" y="733"/>
                    </a:cubicBezTo>
                    <a:cubicBezTo>
                      <a:pt x="13350" y="442"/>
                      <a:pt x="14275" y="0"/>
                      <a:pt x="15025" y="33"/>
                    </a:cubicBezTo>
                    <a:cubicBezTo>
                      <a:pt x="15775" y="67"/>
                      <a:pt x="16466" y="642"/>
                      <a:pt x="17125" y="950"/>
                    </a:cubicBezTo>
                    <a:cubicBezTo>
                      <a:pt x="17783" y="1258"/>
                      <a:pt x="18375" y="1850"/>
                      <a:pt x="19000" y="1867"/>
                    </a:cubicBezTo>
                    <a:cubicBezTo>
                      <a:pt x="19625" y="1883"/>
                      <a:pt x="20200" y="1300"/>
                      <a:pt x="20875" y="1033"/>
                    </a:cubicBezTo>
                    <a:cubicBezTo>
                      <a:pt x="21550" y="767"/>
                      <a:pt x="22208" y="375"/>
                      <a:pt x="23058" y="250"/>
                    </a:cubicBezTo>
                    <a:cubicBezTo>
                      <a:pt x="23908" y="125"/>
                      <a:pt x="25208" y="142"/>
                      <a:pt x="25983" y="292"/>
                    </a:cubicBezTo>
                    <a:cubicBezTo>
                      <a:pt x="26758" y="442"/>
                      <a:pt x="27391" y="8"/>
                      <a:pt x="27725" y="1167"/>
                    </a:cubicBezTo>
                    <a:cubicBezTo>
                      <a:pt x="28058" y="2325"/>
                      <a:pt x="31933" y="6125"/>
                      <a:pt x="27991" y="7233"/>
                    </a:cubicBezTo>
                    <a:cubicBezTo>
                      <a:pt x="24050" y="8342"/>
                      <a:pt x="8150" y="8767"/>
                      <a:pt x="4075" y="7800"/>
                    </a:cubicBezTo>
                    <a:cubicBezTo>
                      <a:pt x="0" y="6833"/>
                      <a:pt x="3658" y="2758"/>
                      <a:pt x="3550" y="1433"/>
                    </a:cubicBezTo>
                  </a:path>
                </a:pathLst>
              </a:custGeom>
              <a:solidFill>
                <a:srgbClr val="FF99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136239" name="Freeform 47"/>
              <p:cNvSpPr>
                <a:spLocks/>
              </p:cNvSpPr>
              <p:nvPr/>
            </p:nvSpPr>
            <p:spPr bwMode="auto">
              <a:xfrm>
                <a:off x="1279" y="2196"/>
                <a:ext cx="1501" cy="899"/>
              </a:xfrm>
              <a:custGeom>
                <a:avLst/>
                <a:gdLst/>
                <a:ahLst/>
                <a:cxnLst>
                  <a:cxn ang="0">
                    <a:pos x="167" y="142"/>
                  </a:cxn>
                  <a:cxn ang="0">
                    <a:pos x="283" y="22"/>
                  </a:cxn>
                  <a:cxn ang="0">
                    <a:pos x="370" y="62"/>
                  </a:cxn>
                  <a:cxn ang="0">
                    <a:pos x="431" y="134"/>
                  </a:cxn>
                  <a:cxn ang="0">
                    <a:pos x="501" y="183"/>
                  </a:cxn>
                  <a:cxn ang="0">
                    <a:pos x="593" y="75"/>
                  </a:cxn>
                  <a:cxn ang="0">
                    <a:pos x="706" y="4"/>
                  </a:cxn>
                  <a:cxn ang="0">
                    <a:pos x="805" y="98"/>
                  </a:cxn>
                  <a:cxn ang="0">
                    <a:pos x="893" y="192"/>
                  </a:cxn>
                  <a:cxn ang="0">
                    <a:pos x="981" y="106"/>
                  </a:cxn>
                  <a:cxn ang="0">
                    <a:pos x="1083" y="26"/>
                  </a:cxn>
                  <a:cxn ang="0">
                    <a:pos x="1221" y="30"/>
                  </a:cxn>
                  <a:cxn ang="0">
                    <a:pos x="1303" y="120"/>
                  </a:cxn>
                  <a:cxn ang="0">
                    <a:pos x="1315" y="742"/>
                  </a:cxn>
                  <a:cxn ang="0">
                    <a:pos x="191" y="800"/>
                  </a:cxn>
                  <a:cxn ang="0">
                    <a:pos x="167" y="147"/>
                  </a:cxn>
                </a:cxnLst>
                <a:rect l="0" t="0" r="r" b="b"/>
                <a:pathLst>
                  <a:path w="1501" h="899">
                    <a:moveTo>
                      <a:pt x="167" y="142"/>
                    </a:moveTo>
                    <a:cubicBezTo>
                      <a:pt x="186" y="123"/>
                      <a:pt x="249" y="35"/>
                      <a:pt x="283" y="22"/>
                    </a:cubicBezTo>
                    <a:cubicBezTo>
                      <a:pt x="316" y="8"/>
                      <a:pt x="345" y="43"/>
                      <a:pt x="370" y="62"/>
                    </a:cubicBezTo>
                    <a:cubicBezTo>
                      <a:pt x="395" y="81"/>
                      <a:pt x="409" y="113"/>
                      <a:pt x="431" y="134"/>
                    </a:cubicBezTo>
                    <a:cubicBezTo>
                      <a:pt x="453" y="154"/>
                      <a:pt x="474" y="193"/>
                      <a:pt x="501" y="183"/>
                    </a:cubicBezTo>
                    <a:cubicBezTo>
                      <a:pt x="528" y="174"/>
                      <a:pt x="559" y="105"/>
                      <a:pt x="593" y="75"/>
                    </a:cubicBezTo>
                    <a:cubicBezTo>
                      <a:pt x="627" y="46"/>
                      <a:pt x="671" y="0"/>
                      <a:pt x="706" y="4"/>
                    </a:cubicBezTo>
                    <a:cubicBezTo>
                      <a:pt x="741" y="7"/>
                      <a:pt x="774" y="66"/>
                      <a:pt x="805" y="98"/>
                    </a:cubicBezTo>
                    <a:cubicBezTo>
                      <a:pt x="836" y="129"/>
                      <a:pt x="863" y="190"/>
                      <a:pt x="893" y="192"/>
                    </a:cubicBezTo>
                    <a:cubicBezTo>
                      <a:pt x="922" y="193"/>
                      <a:pt x="949" y="134"/>
                      <a:pt x="981" y="106"/>
                    </a:cubicBezTo>
                    <a:cubicBezTo>
                      <a:pt x="1013" y="79"/>
                      <a:pt x="1044" y="39"/>
                      <a:pt x="1083" y="26"/>
                    </a:cubicBezTo>
                    <a:cubicBezTo>
                      <a:pt x="1123" y="13"/>
                      <a:pt x="1184" y="15"/>
                      <a:pt x="1221" y="30"/>
                    </a:cubicBezTo>
                    <a:cubicBezTo>
                      <a:pt x="1257" y="46"/>
                      <a:pt x="1287" y="1"/>
                      <a:pt x="1303" y="120"/>
                    </a:cubicBezTo>
                    <a:cubicBezTo>
                      <a:pt x="1318" y="239"/>
                      <a:pt x="1501" y="628"/>
                      <a:pt x="1315" y="742"/>
                    </a:cubicBezTo>
                    <a:cubicBezTo>
                      <a:pt x="1130" y="856"/>
                      <a:pt x="383" y="899"/>
                      <a:pt x="191" y="800"/>
                    </a:cubicBezTo>
                    <a:cubicBezTo>
                      <a:pt x="0" y="701"/>
                      <a:pt x="172" y="283"/>
                      <a:pt x="167" y="147"/>
                    </a:cubicBezTo>
                  </a:path>
                </a:pathLst>
              </a:custGeom>
              <a:solidFill>
                <a:srgbClr val="FF9900"/>
              </a:solidFill>
              <a:ln w="317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</p:grpSp>
        <p:sp>
          <p:nvSpPr>
            <p:cNvPr id="136240" name="Line 48"/>
            <p:cNvSpPr>
              <a:spLocks noChangeShapeType="1"/>
            </p:cNvSpPr>
            <p:nvPr/>
          </p:nvSpPr>
          <p:spPr bwMode="auto">
            <a:xfrm>
              <a:off x="2032" y="1479"/>
              <a:ext cx="225" cy="1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36241" name="Line 49"/>
            <p:cNvSpPr>
              <a:spLocks noChangeShapeType="1"/>
            </p:cNvSpPr>
            <p:nvPr/>
          </p:nvSpPr>
          <p:spPr bwMode="auto">
            <a:xfrm>
              <a:off x="2445" y="1479"/>
              <a:ext cx="1" cy="328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36242" name="Line 50"/>
            <p:cNvSpPr>
              <a:spLocks noChangeShapeType="1"/>
            </p:cNvSpPr>
            <p:nvPr/>
          </p:nvSpPr>
          <p:spPr bwMode="auto">
            <a:xfrm>
              <a:off x="2257" y="1356"/>
              <a:ext cx="1" cy="246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36243" name="Rectangle 51"/>
            <p:cNvSpPr>
              <a:spLocks noChangeArrowheads="1"/>
            </p:cNvSpPr>
            <p:nvPr/>
          </p:nvSpPr>
          <p:spPr bwMode="auto">
            <a:xfrm>
              <a:off x="2197" y="1134"/>
              <a:ext cx="117" cy="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200">
                  <a:solidFill>
                    <a:srgbClr val="000000"/>
                  </a:solidFill>
                </a:rPr>
                <a:t>V</a:t>
              </a:r>
              <a:endParaRPr lang="en-US" sz="2200"/>
            </a:p>
          </p:txBody>
        </p:sp>
        <p:sp>
          <p:nvSpPr>
            <p:cNvPr id="136244" name="Line 52"/>
            <p:cNvSpPr>
              <a:spLocks noChangeShapeType="1"/>
            </p:cNvSpPr>
            <p:nvPr/>
          </p:nvSpPr>
          <p:spPr bwMode="auto">
            <a:xfrm>
              <a:off x="2276" y="1397"/>
              <a:ext cx="1" cy="164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36245" name="Line 53"/>
            <p:cNvSpPr>
              <a:spLocks noChangeShapeType="1"/>
            </p:cNvSpPr>
            <p:nvPr/>
          </p:nvSpPr>
          <p:spPr bwMode="auto">
            <a:xfrm>
              <a:off x="2276" y="1479"/>
              <a:ext cx="169" cy="1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grpSp>
          <p:nvGrpSpPr>
            <p:cNvPr id="8" name="Group 54"/>
            <p:cNvGrpSpPr>
              <a:grpSpLocks/>
            </p:cNvGrpSpPr>
            <p:nvPr/>
          </p:nvGrpSpPr>
          <p:grpSpPr bwMode="auto">
            <a:xfrm>
              <a:off x="2389" y="1807"/>
              <a:ext cx="112" cy="246"/>
              <a:chOff x="2389" y="1807"/>
              <a:chExt cx="112" cy="246"/>
            </a:xfrm>
          </p:grpSpPr>
          <p:sp>
            <p:nvSpPr>
              <p:cNvPr id="136247" name="Oval 55"/>
              <p:cNvSpPr>
                <a:spLocks noChangeArrowheads="1"/>
              </p:cNvSpPr>
              <p:nvPr/>
            </p:nvSpPr>
            <p:spPr bwMode="auto">
              <a:xfrm>
                <a:off x="2389" y="1807"/>
                <a:ext cx="112" cy="246"/>
              </a:xfrm>
              <a:prstGeom prst="ellipse">
                <a:avLst/>
              </a:prstGeom>
              <a:solidFill>
                <a:srgbClr val="BBE0E3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136248" name="Oval 56"/>
              <p:cNvSpPr>
                <a:spLocks noChangeArrowheads="1"/>
              </p:cNvSpPr>
              <p:nvPr/>
            </p:nvSpPr>
            <p:spPr bwMode="auto">
              <a:xfrm>
                <a:off x="2389" y="1807"/>
                <a:ext cx="112" cy="246"/>
              </a:xfrm>
              <a:prstGeom prst="ellipse">
                <a:avLst/>
              </a:prstGeom>
              <a:noFill/>
              <a:ln w="3175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</p:grpSp>
        <p:sp>
          <p:nvSpPr>
            <p:cNvPr id="136249" name="Rectangle 57"/>
            <p:cNvSpPr>
              <a:spLocks noChangeArrowheads="1"/>
            </p:cNvSpPr>
            <p:nvPr/>
          </p:nvSpPr>
          <p:spPr bwMode="auto">
            <a:xfrm>
              <a:off x="2430" y="1839"/>
              <a:ext cx="6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  <a:latin typeface="Comic Sans MS" pitchFamily="66" charset="0"/>
                </a:rPr>
                <a:t>I</a:t>
              </a:r>
              <a:endParaRPr lang="en-US"/>
            </a:p>
          </p:txBody>
        </p:sp>
        <p:sp>
          <p:nvSpPr>
            <p:cNvPr id="136250" name="Line 58"/>
            <p:cNvSpPr>
              <a:spLocks noChangeShapeType="1"/>
            </p:cNvSpPr>
            <p:nvPr/>
          </p:nvSpPr>
          <p:spPr bwMode="auto">
            <a:xfrm>
              <a:off x="2445" y="2053"/>
              <a:ext cx="1" cy="616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grpSp>
          <p:nvGrpSpPr>
            <p:cNvPr id="9" name="Group 59"/>
            <p:cNvGrpSpPr>
              <a:grpSpLocks/>
            </p:cNvGrpSpPr>
            <p:nvPr/>
          </p:nvGrpSpPr>
          <p:grpSpPr bwMode="auto">
            <a:xfrm>
              <a:off x="2436" y="2652"/>
              <a:ext cx="19" cy="41"/>
              <a:chOff x="2436" y="2652"/>
              <a:chExt cx="19" cy="41"/>
            </a:xfrm>
          </p:grpSpPr>
          <p:sp>
            <p:nvSpPr>
              <p:cNvPr id="136252" name="Oval 60"/>
              <p:cNvSpPr>
                <a:spLocks noChangeArrowheads="1"/>
              </p:cNvSpPr>
              <p:nvPr/>
            </p:nvSpPr>
            <p:spPr bwMode="auto">
              <a:xfrm>
                <a:off x="2436" y="2652"/>
                <a:ext cx="19" cy="41"/>
              </a:xfrm>
              <a:prstGeom prst="ellipse">
                <a:avLst/>
              </a:prstGeom>
              <a:solidFill>
                <a:srgbClr val="BBE0E3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136253" name="Oval 61"/>
              <p:cNvSpPr>
                <a:spLocks noChangeArrowheads="1"/>
              </p:cNvSpPr>
              <p:nvPr/>
            </p:nvSpPr>
            <p:spPr bwMode="auto">
              <a:xfrm>
                <a:off x="2436" y="2652"/>
                <a:ext cx="19" cy="41"/>
              </a:xfrm>
              <a:prstGeom prst="ellipse">
                <a:avLst/>
              </a:prstGeom>
              <a:noFill/>
              <a:ln w="3175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</p:grpSp>
        <p:sp>
          <p:nvSpPr>
            <p:cNvPr id="136254" name="Rectangle 62"/>
            <p:cNvSpPr>
              <a:spLocks noChangeArrowheads="1"/>
            </p:cNvSpPr>
            <p:nvPr/>
          </p:nvSpPr>
          <p:spPr bwMode="auto">
            <a:xfrm>
              <a:off x="1806" y="2559"/>
              <a:ext cx="92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500">
                  <a:solidFill>
                    <a:srgbClr val="000000"/>
                  </a:solidFill>
                </a:rPr>
                <a:t>SAMPLE METAL</a:t>
              </a:r>
              <a:endParaRPr lang="en-US"/>
            </a:p>
          </p:txBody>
        </p:sp>
        <p:sp>
          <p:nvSpPr>
            <p:cNvPr id="136255" name="Rectangle 63"/>
            <p:cNvSpPr>
              <a:spLocks noChangeArrowheads="1"/>
            </p:cNvSpPr>
            <p:nvPr/>
          </p:nvSpPr>
          <p:spPr bwMode="auto">
            <a:xfrm>
              <a:off x="2160" y="1309"/>
              <a:ext cx="112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/>
                <a:t>+</a:t>
              </a:r>
            </a:p>
          </p:txBody>
        </p:sp>
      </p:grpSp>
      <p:sp>
        <p:nvSpPr>
          <p:cNvPr id="136256" name="Text Box 64"/>
          <p:cNvSpPr txBox="1">
            <a:spLocks noChangeArrowheads="1"/>
          </p:cNvSpPr>
          <p:nvPr/>
        </p:nvSpPr>
        <p:spPr bwMode="auto">
          <a:xfrm>
            <a:off x="4457700" y="16541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36257" name="Line 65"/>
          <p:cNvSpPr>
            <a:spLocks noChangeShapeType="1"/>
          </p:cNvSpPr>
          <p:nvPr/>
        </p:nvSpPr>
        <p:spPr bwMode="auto">
          <a:xfrm flipV="1">
            <a:off x="2867025" y="5608638"/>
            <a:ext cx="1493838" cy="11112"/>
          </a:xfrm>
          <a:prstGeom prst="line">
            <a:avLst/>
          </a:prstGeom>
          <a:noFill/>
          <a:ln w="9525">
            <a:solidFill>
              <a:srgbClr val="FF33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36258" name="Line 66"/>
          <p:cNvSpPr>
            <a:spLocks noChangeShapeType="1"/>
          </p:cNvSpPr>
          <p:nvPr/>
        </p:nvSpPr>
        <p:spPr bwMode="auto">
          <a:xfrm>
            <a:off x="4025900" y="5765800"/>
            <a:ext cx="368300" cy="0"/>
          </a:xfrm>
          <a:prstGeom prst="line">
            <a:avLst/>
          </a:prstGeom>
          <a:noFill/>
          <a:ln w="9525">
            <a:solidFill>
              <a:srgbClr val="FF33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36259" name="Text Box 67"/>
          <p:cNvSpPr txBox="1">
            <a:spLocks noChangeArrowheads="1"/>
          </p:cNvSpPr>
          <p:nvPr/>
        </p:nvSpPr>
        <p:spPr bwMode="auto">
          <a:xfrm>
            <a:off x="4335463" y="5486400"/>
            <a:ext cx="1720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FF3300"/>
                </a:solidFill>
              </a:rPr>
              <a:t>applied voltage</a:t>
            </a:r>
          </a:p>
        </p:txBody>
      </p:sp>
      <p:sp>
        <p:nvSpPr>
          <p:cNvPr id="136260" name="Text Box 68"/>
          <p:cNvSpPr txBox="1">
            <a:spLocks noChangeArrowheads="1"/>
          </p:cNvSpPr>
          <p:nvPr/>
        </p:nvSpPr>
        <p:spPr bwMode="auto">
          <a:xfrm>
            <a:off x="4624388" y="1979613"/>
            <a:ext cx="36788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/>
              <a:t>What is potential in air gap?</a:t>
            </a:r>
          </a:p>
        </p:txBody>
      </p:sp>
      <p:sp>
        <p:nvSpPr>
          <p:cNvPr id="136261" name="Text Box 69"/>
          <p:cNvSpPr txBox="1">
            <a:spLocks noChangeArrowheads="1"/>
          </p:cNvSpPr>
          <p:nvPr/>
        </p:nvSpPr>
        <p:spPr bwMode="auto">
          <a:xfrm>
            <a:off x="5094288" y="2524125"/>
            <a:ext cx="2358979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/>
              <a:t>linear connection</a:t>
            </a:r>
          </a:p>
          <a:p>
            <a:endParaRPr lang="en-US" dirty="0"/>
          </a:p>
        </p:txBody>
      </p:sp>
      <p:sp>
        <p:nvSpPr>
          <p:cNvPr id="136262" name="Text Box 70"/>
          <p:cNvSpPr txBox="1">
            <a:spLocks noChangeArrowheads="1"/>
          </p:cNvSpPr>
          <p:nvPr/>
        </p:nvSpPr>
        <p:spPr bwMode="auto">
          <a:xfrm>
            <a:off x="4968875" y="3081338"/>
            <a:ext cx="3427349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/>
              <a:t>Notice changing V will </a:t>
            </a:r>
          </a:p>
          <a:p>
            <a:r>
              <a:rPr lang="en-US" sz="2400" dirty="0"/>
              <a:t>change barrier, and hence</a:t>
            </a:r>
          </a:p>
          <a:p>
            <a:r>
              <a:rPr lang="en-US" sz="2400" dirty="0"/>
              <a:t>tunneling current.</a:t>
            </a:r>
            <a:endParaRPr lang="en-US" sz="2400" dirty="0">
              <a:sym typeface="Symbol" pitchFamily="18" charset="2"/>
            </a:endParaRPr>
          </a:p>
          <a:p>
            <a:endParaRPr lang="en-US" dirty="0"/>
          </a:p>
        </p:txBody>
      </p:sp>
      <p:sp>
        <p:nvSpPr>
          <p:cNvPr id="136263" name="Line 71"/>
          <p:cNvSpPr>
            <a:spLocks noChangeShapeType="1"/>
          </p:cNvSpPr>
          <p:nvPr/>
        </p:nvSpPr>
        <p:spPr bwMode="auto">
          <a:xfrm>
            <a:off x="2820988" y="4929188"/>
            <a:ext cx="190500" cy="166687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260" grpId="0"/>
      <p:bldP spid="136261" grpId="0"/>
      <p:bldP spid="136262" grpId="0"/>
      <p:bldP spid="13626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0E7E0-96BB-4AA1-BE02-898525E91F6F}" type="slidenum">
              <a:rPr lang="en-US"/>
              <a:pPr/>
              <a:t>21</a:t>
            </a:fld>
            <a:endParaRPr lang="en-US"/>
          </a:p>
        </p:txBody>
      </p:sp>
      <p:pic>
        <p:nvPicPr>
          <p:cNvPr id="137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239713" y="277812"/>
            <a:ext cx="3070226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7219" name="Line 3"/>
          <p:cNvSpPr>
            <a:spLocks noChangeShapeType="1"/>
          </p:cNvSpPr>
          <p:nvPr/>
        </p:nvSpPr>
        <p:spPr bwMode="auto">
          <a:xfrm flipV="1">
            <a:off x="520700" y="1900238"/>
            <a:ext cx="0" cy="199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37220" name="Text Box 4"/>
          <p:cNvSpPr txBox="1">
            <a:spLocks noChangeArrowheads="1"/>
          </p:cNvSpPr>
          <p:nvPr/>
        </p:nvSpPr>
        <p:spPr bwMode="auto">
          <a:xfrm>
            <a:off x="-219075" y="255428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37221" name="Line 5"/>
          <p:cNvSpPr>
            <a:spLocks noChangeShapeType="1"/>
          </p:cNvSpPr>
          <p:nvPr/>
        </p:nvSpPr>
        <p:spPr bwMode="auto">
          <a:xfrm flipV="1">
            <a:off x="814388" y="3387725"/>
            <a:ext cx="962025" cy="9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137222" name="Line 6"/>
          <p:cNvSpPr>
            <a:spLocks noChangeShapeType="1"/>
          </p:cNvSpPr>
          <p:nvPr/>
        </p:nvSpPr>
        <p:spPr bwMode="auto">
          <a:xfrm>
            <a:off x="1776413" y="2703513"/>
            <a:ext cx="1587" cy="6826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137223" name="Line 7"/>
          <p:cNvSpPr>
            <a:spLocks noChangeShapeType="1"/>
          </p:cNvSpPr>
          <p:nvPr/>
        </p:nvSpPr>
        <p:spPr bwMode="auto">
          <a:xfrm>
            <a:off x="1947863" y="2909888"/>
            <a:ext cx="1587" cy="909637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137224" name="Line 8"/>
          <p:cNvSpPr>
            <a:spLocks noChangeShapeType="1"/>
          </p:cNvSpPr>
          <p:nvPr/>
        </p:nvSpPr>
        <p:spPr bwMode="auto">
          <a:xfrm>
            <a:off x="1954213" y="3829050"/>
            <a:ext cx="725487" cy="14288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137225" name="Line 9"/>
          <p:cNvSpPr>
            <a:spLocks noChangeShapeType="1"/>
          </p:cNvSpPr>
          <p:nvPr/>
        </p:nvSpPr>
        <p:spPr bwMode="auto">
          <a:xfrm>
            <a:off x="814388" y="2703513"/>
            <a:ext cx="1587" cy="6826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137226" name="Line 10"/>
          <p:cNvSpPr>
            <a:spLocks noChangeShapeType="1"/>
          </p:cNvSpPr>
          <p:nvPr/>
        </p:nvSpPr>
        <p:spPr bwMode="auto">
          <a:xfrm>
            <a:off x="1787525" y="2703513"/>
            <a:ext cx="157163" cy="192087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137227" name="Line 11"/>
          <p:cNvSpPr>
            <a:spLocks noChangeShapeType="1"/>
          </p:cNvSpPr>
          <p:nvPr/>
        </p:nvSpPr>
        <p:spPr bwMode="auto">
          <a:xfrm>
            <a:off x="1992313" y="3841750"/>
            <a:ext cx="887412" cy="1588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137228" name="Line 12"/>
          <p:cNvSpPr>
            <a:spLocks noChangeShapeType="1"/>
          </p:cNvSpPr>
          <p:nvPr/>
        </p:nvSpPr>
        <p:spPr bwMode="auto">
          <a:xfrm flipH="1">
            <a:off x="2854325" y="2738438"/>
            <a:ext cx="9525" cy="10922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137229" name="Line 13"/>
          <p:cNvSpPr>
            <a:spLocks noChangeShapeType="1"/>
          </p:cNvSpPr>
          <p:nvPr/>
        </p:nvSpPr>
        <p:spPr bwMode="auto">
          <a:xfrm flipV="1">
            <a:off x="806450" y="2968625"/>
            <a:ext cx="1989138" cy="111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37230" name="Text Box 14"/>
          <p:cNvSpPr txBox="1">
            <a:spLocks noChangeArrowheads="1"/>
          </p:cNvSpPr>
          <p:nvPr/>
        </p:nvSpPr>
        <p:spPr bwMode="auto">
          <a:xfrm>
            <a:off x="3594100" y="3119438"/>
            <a:ext cx="465931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dirty="0" err="1"/>
              <a:t>cq</a:t>
            </a:r>
            <a:r>
              <a:rPr lang="en-US" sz="2400" dirty="0"/>
              <a:t>. if tip is moved closer to sample which picture is correct?</a:t>
            </a:r>
          </a:p>
        </p:txBody>
      </p:sp>
      <p:sp>
        <p:nvSpPr>
          <p:cNvPr id="137231" name="Text Box 15"/>
          <p:cNvSpPr txBox="1">
            <a:spLocks noChangeArrowheads="1"/>
          </p:cNvSpPr>
          <p:nvPr/>
        </p:nvSpPr>
        <p:spPr bwMode="auto">
          <a:xfrm>
            <a:off x="590550" y="4032250"/>
            <a:ext cx="522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a. </a:t>
            </a: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030288" y="4675188"/>
            <a:ext cx="538162" cy="1128712"/>
            <a:chOff x="649" y="2945"/>
            <a:chExt cx="339" cy="711"/>
          </a:xfrm>
        </p:grpSpPr>
        <p:sp>
          <p:nvSpPr>
            <p:cNvPr id="137233" name="Line 17"/>
            <p:cNvSpPr>
              <a:spLocks noChangeShapeType="1"/>
            </p:cNvSpPr>
            <p:nvPr/>
          </p:nvSpPr>
          <p:spPr bwMode="auto">
            <a:xfrm>
              <a:off x="649" y="2945"/>
              <a:ext cx="0" cy="695"/>
            </a:xfrm>
            <a:prstGeom prst="line">
              <a:avLst/>
            </a:prstGeom>
            <a:noFill/>
            <a:ln w="28575">
              <a:solidFill>
                <a:srgbClr val="FF505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CA"/>
            </a:p>
          </p:txBody>
        </p:sp>
        <p:sp>
          <p:nvSpPr>
            <p:cNvPr id="137234" name="Line 18"/>
            <p:cNvSpPr>
              <a:spLocks noChangeShapeType="1"/>
            </p:cNvSpPr>
            <p:nvPr/>
          </p:nvSpPr>
          <p:spPr bwMode="auto">
            <a:xfrm>
              <a:off x="661" y="2956"/>
              <a:ext cx="327" cy="103"/>
            </a:xfrm>
            <a:prstGeom prst="line">
              <a:avLst/>
            </a:prstGeom>
            <a:noFill/>
            <a:ln w="28575">
              <a:solidFill>
                <a:srgbClr val="FF505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CA"/>
            </a:p>
          </p:txBody>
        </p:sp>
        <p:sp>
          <p:nvSpPr>
            <p:cNvPr id="137235" name="Line 19"/>
            <p:cNvSpPr>
              <a:spLocks noChangeShapeType="1"/>
            </p:cNvSpPr>
            <p:nvPr/>
          </p:nvSpPr>
          <p:spPr bwMode="auto">
            <a:xfrm>
              <a:off x="988" y="3064"/>
              <a:ext cx="0" cy="592"/>
            </a:xfrm>
            <a:prstGeom prst="line">
              <a:avLst/>
            </a:prstGeom>
            <a:noFill/>
            <a:ln w="28575">
              <a:solidFill>
                <a:srgbClr val="FF505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CA"/>
            </a:p>
          </p:txBody>
        </p:sp>
      </p:grpSp>
      <p:sp>
        <p:nvSpPr>
          <p:cNvPr id="137236" name="Line 20"/>
          <p:cNvSpPr>
            <a:spLocks noChangeShapeType="1"/>
          </p:cNvSpPr>
          <p:nvPr/>
        </p:nvSpPr>
        <p:spPr bwMode="auto">
          <a:xfrm>
            <a:off x="720725" y="5024438"/>
            <a:ext cx="11985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37237" name="Oval 21"/>
          <p:cNvSpPr>
            <a:spLocks noChangeArrowheads="1"/>
          </p:cNvSpPr>
          <p:nvPr/>
        </p:nvSpPr>
        <p:spPr bwMode="auto">
          <a:xfrm>
            <a:off x="650875" y="4464050"/>
            <a:ext cx="1412875" cy="13303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137238" name="Line 22"/>
          <p:cNvSpPr>
            <a:spLocks noChangeShapeType="1"/>
          </p:cNvSpPr>
          <p:nvPr/>
        </p:nvSpPr>
        <p:spPr bwMode="auto">
          <a:xfrm>
            <a:off x="2608263" y="5033963"/>
            <a:ext cx="11985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37239" name="Oval 23"/>
          <p:cNvSpPr>
            <a:spLocks noChangeArrowheads="1"/>
          </p:cNvSpPr>
          <p:nvPr/>
        </p:nvSpPr>
        <p:spPr bwMode="auto">
          <a:xfrm>
            <a:off x="2538413" y="4329113"/>
            <a:ext cx="1412875" cy="13303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137240" name="Line 24"/>
          <p:cNvSpPr>
            <a:spLocks noChangeShapeType="1"/>
          </p:cNvSpPr>
          <p:nvPr/>
        </p:nvSpPr>
        <p:spPr bwMode="auto">
          <a:xfrm>
            <a:off x="4495800" y="5021263"/>
            <a:ext cx="13366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37241" name="Oval 25"/>
          <p:cNvSpPr>
            <a:spLocks noChangeArrowheads="1"/>
          </p:cNvSpPr>
          <p:nvPr/>
        </p:nvSpPr>
        <p:spPr bwMode="auto">
          <a:xfrm>
            <a:off x="4425950" y="4371975"/>
            <a:ext cx="1412875" cy="13303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137242" name="Line 26"/>
          <p:cNvSpPr>
            <a:spLocks noChangeShapeType="1"/>
          </p:cNvSpPr>
          <p:nvPr/>
        </p:nvSpPr>
        <p:spPr bwMode="auto">
          <a:xfrm>
            <a:off x="6808788" y="4479925"/>
            <a:ext cx="0" cy="1103313"/>
          </a:xfrm>
          <a:prstGeom prst="line">
            <a:avLst/>
          </a:prstGeom>
          <a:noFill/>
          <a:ln w="28575">
            <a:solidFill>
              <a:srgbClr val="FF505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37243" name="Line 27"/>
          <p:cNvSpPr>
            <a:spLocks noChangeShapeType="1"/>
          </p:cNvSpPr>
          <p:nvPr/>
        </p:nvSpPr>
        <p:spPr bwMode="auto">
          <a:xfrm>
            <a:off x="6827838" y="4497388"/>
            <a:ext cx="519112" cy="603250"/>
          </a:xfrm>
          <a:prstGeom prst="line">
            <a:avLst/>
          </a:prstGeom>
          <a:noFill/>
          <a:ln w="28575">
            <a:solidFill>
              <a:srgbClr val="FF505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37244" name="Line 28"/>
          <p:cNvSpPr>
            <a:spLocks noChangeShapeType="1"/>
          </p:cNvSpPr>
          <p:nvPr/>
        </p:nvSpPr>
        <p:spPr bwMode="auto">
          <a:xfrm>
            <a:off x="7369175" y="5118100"/>
            <a:ext cx="0" cy="500063"/>
          </a:xfrm>
          <a:prstGeom prst="line">
            <a:avLst/>
          </a:prstGeom>
          <a:noFill/>
          <a:ln w="28575">
            <a:solidFill>
              <a:srgbClr val="FF505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37245" name="Line 29"/>
          <p:cNvSpPr>
            <a:spLocks noChangeShapeType="1"/>
          </p:cNvSpPr>
          <p:nvPr/>
        </p:nvSpPr>
        <p:spPr bwMode="auto">
          <a:xfrm>
            <a:off x="6453188" y="5219700"/>
            <a:ext cx="1301750" cy="12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37246" name="Oval 30"/>
          <p:cNvSpPr>
            <a:spLocks noChangeArrowheads="1"/>
          </p:cNvSpPr>
          <p:nvPr/>
        </p:nvSpPr>
        <p:spPr bwMode="auto">
          <a:xfrm>
            <a:off x="6429375" y="4335463"/>
            <a:ext cx="1412875" cy="13303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137247" name="Text Box 31"/>
          <p:cNvSpPr txBox="1">
            <a:spLocks noChangeArrowheads="1"/>
          </p:cNvSpPr>
          <p:nvPr/>
        </p:nvSpPr>
        <p:spPr bwMode="auto">
          <a:xfrm>
            <a:off x="2686050" y="4043363"/>
            <a:ext cx="438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b.</a:t>
            </a:r>
          </a:p>
        </p:txBody>
      </p:sp>
      <p:sp>
        <p:nvSpPr>
          <p:cNvPr id="137248" name="Text Box 32"/>
          <p:cNvSpPr txBox="1">
            <a:spLocks noChangeArrowheads="1"/>
          </p:cNvSpPr>
          <p:nvPr/>
        </p:nvSpPr>
        <p:spPr bwMode="auto">
          <a:xfrm>
            <a:off x="4560888" y="4130675"/>
            <a:ext cx="4206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c.</a:t>
            </a:r>
          </a:p>
        </p:txBody>
      </p:sp>
      <p:sp>
        <p:nvSpPr>
          <p:cNvPr id="137249" name="Text Box 33"/>
          <p:cNvSpPr txBox="1">
            <a:spLocks noChangeArrowheads="1"/>
          </p:cNvSpPr>
          <p:nvPr/>
        </p:nvSpPr>
        <p:spPr bwMode="auto">
          <a:xfrm>
            <a:off x="6656388" y="4010025"/>
            <a:ext cx="438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d.</a:t>
            </a:r>
          </a:p>
        </p:txBody>
      </p:sp>
      <p:sp>
        <p:nvSpPr>
          <p:cNvPr id="137250" name="Rectangle 34"/>
          <p:cNvSpPr>
            <a:spLocks noChangeArrowheads="1"/>
          </p:cNvSpPr>
          <p:nvPr/>
        </p:nvSpPr>
        <p:spPr bwMode="auto">
          <a:xfrm>
            <a:off x="242888" y="3970338"/>
            <a:ext cx="8356600" cy="19446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137251" name="Rectangle 35"/>
          <p:cNvSpPr>
            <a:spLocks noChangeArrowheads="1"/>
          </p:cNvSpPr>
          <p:nvPr/>
        </p:nvSpPr>
        <p:spPr bwMode="auto">
          <a:xfrm>
            <a:off x="4322763" y="4044950"/>
            <a:ext cx="1643062" cy="1808163"/>
          </a:xfrm>
          <a:prstGeom prst="rect">
            <a:avLst/>
          </a:prstGeom>
          <a:noFill/>
          <a:ln w="38100">
            <a:solidFill>
              <a:srgbClr val="FF505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137252" name="Text Box 36"/>
          <p:cNvSpPr txBox="1">
            <a:spLocks noChangeArrowheads="1"/>
          </p:cNvSpPr>
          <p:nvPr/>
        </p:nvSpPr>
        <p:spPr bwMode="auto">
          <a:xfrm>
            <a:off x="255588" y="5921375"/>
            <a:ext cx="71051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/>
              <a:t>tunneling current will go a. up, b. stay same, c. go down</a:t>
            </a:r>
          </a:p>
        </p:txBody>
      </p:sp>
      <p:sp>
        <p:nvSpPr>
          <p:cNvPr id="137253" name="Text Box 37"/>
          <p:cNvSpPr txBox="1">
            <a:spLocks noChangeArrowheads="1"/>
          </p:cNvSpPr>
          <p:nvPr/>
        </p:nvSpPr>
        <p:spPr bwMode="auto">
          <a:xfrm>
            <a:off x="220663" y="6302375"/>
            <a:ext cx="800661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/>
              <a:t>a. go up.     a is smaller, so e</a:t>
            </a:r>
            <a:r>
              <a:rPr lang="en-US" sz="2400" baseline="30000" dirty="0"/>
              <a:t>-2</a:t>
            </a:r>
            <a:r>
              <a:rPr lang="en-US" sz="2400" baseline="30000" dirty="0">
                <a:sym typeface="Symbol" pitchFamily="18" charset="2"/>
              </a:rPr>
              <a:t>a</a:t>
            </a:r>
            <a:r>
              <a:rPr lang="en-US" sz="2400" dirty="0">
                <a:sym typeface="Symbol" pitchFamily="18" charset="2"/>
              </a:rPr>
              <a:t> is bigger (not as small), T bigger</a:t>
            </a:r>
            <a:endParaRPr lang="en-US" sz="2400" baseline="30000" dirty="0">
              <a:sym typeface="Symbol" pitchFamily="18" charset="2"/>
            </a:endParaRPr>
          </a:p>
        </p:txBody>
      </p:sp>
      <p:sp>
        <p:nvSpPr>
          <p:cNvPr id="137254" name="Line 38"/>
          <p:cNvSpPr>
            <a:spLocks noChangeShapeType="1"/>
          </p:cNvSpPr>
          <p:nvPr/>
        </p:nvSpPr>
        <p:spPr bwMode="auto">
          <a:xfrm>
            <a:off x="4751388" y="1651000"/>
            <a:ext cx="0" cy="1103313"/>
          </a:xfrm>
          <a:prstGeom prst="line">
            <a:avLst/>
          </a:prstGeom>
          <a:noFill/>
          <a:ln w="28575">
            <a:solidFill>
              <a:srgbClr val="FF505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37255" name="Line 39"/>
          <p:cNvSpPr>
            <a:spLocks noChangeShapeType="1"/>
          </p:cNvSpPr>
          <p:nvPr/>
        </p:nvSpPr>
        <p:spPr bwMode="auto">
          <a:xfrm>
            <a:off x="4770438" y="1668463"/>
            <a:ext cx="519112" cy="163512"/>
          </a:xfrm>
          <a:prstGeom prst="line">
            <a:avLst/>
          </a:prstGeom>
          <a:noFill/>
          <a:ln w="28575">
            <a:solidFill>
              <a:srgbClr val="FF505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37256" name="Line 40"/>
          <p:cNvSpPr>
            <a:spLocks noChangeShapeType="1"/>
          </p:cNvSpPr>
          <p:nvPr/>
        </p:nvSpPr>
        <p:spPr bwMode="auto">
          <a:xfrm>
            <a:off x="5289550" y="1839913"/>
            <a:ext cx="0" cy="939800"/>
          </a:xfrm>
          <a:prstGeom prst="line">
            <a:avLst/>
          </a:prstGeom>
          <a:noFill/>
          <a:ln w="28575">
            <a:solidFill>
              <a:srgbClr val="FF505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37257" name="Line 41"/>
          <p:cNvSpPr>
            <a:spLocks noChangeShapeType="1"/>
          </p:cNvSpPr>
          <p:nvPr/>
        </p:nvSpPr>
        <p:spPr bwMode="auto">
          <a:xfrm>
            <a:off x="4441825" y="2000250"/>
            <a:ext cx="1338263" cy="111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37258" name="Oval 42"/>
          <p:cNvSpPr>
            <a:spLocks noChangeArrowheads="1"/>
          </p:cNvSpPr>
          <p:nvPr/>
        </p:nvSpPr>
        <p:spPr bwMode="auto">
          <a:xfrm>
            <a:off x="4371975" y="1506538"/>
            <a:ext cx="1412875" cy="13303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137259" name="Oval 43"/>
          <p:cNvSpPr>
            <a:spLocks noChangeArrowheads="1"/>
          </p:cNvSpPr>
          <p:nvPr/>
        </p:nvSpPr>
        <p:spPr bwMode="auto">
          <a:xfrm>
            <a:off x="1597025" y="2616200"/>
            <a:ext cx="533400" cy="5778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137260" name="Line 44"/>
          <p:cNvSpPr>
            <a:spLocks noChangeShapeType="1"/>
          </p:cNvSpPr>
          <p:nvPr/>
        </p:nvSpPr>
        <p:spPr bwMode="auto">
          <a:xfrm flipV="1">
            <a:off x="2106613" y="2384425"/>
            <a:ext cx="2257425" cy="4397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CA"/>
          </a:p>
        </p:txBody>
      </p:sp>
      <p:grpSp>
        <p:nvGrpSpPr>
          <p:cNvPr id="3" name="Group 45"/>
          <p:cNvGrpSpPr>
            <a:grpSpLocks/>
          </p:cNvGrpSpPr>
          <p:nvPr/>
        </p:nvGrpSpPr>
        <p:grpSpPr bwMode="auto">
          <a:xfrm>
            <a:off x="2868613" y="4662488"/>
            <a:ext cx="874712" cy="1012825"/>
            <a:chOff x="649" y="2945"/>
            <a:chExt cx="339" cy="711"/>
          </a:xfrm>
        </p:grpSpPr>
        <p:sp>
          <p:nvSpPr>
            <p:cNvPr id="137262" name="Line 46"/>
            <p:cNvSpPr>
              <a:spLocks noChangeShapeType="1"/>
            </p:cNvSpPr>
            <p:nvPr/>
          </p:nvSpPr>
          <p:spPr bwMode="auto">
            <a:xfrm>
              <a:off x="649" y="2945"/>
              <a:ext cx="0" cy="695"/>
            </a:xfrm>
            <a:prstGeom prst="line">
              <a:avLst/>
            </a:prstGeom>
            <a:noFill/>
            <a:ln w="28575">
              <a:solidFill>
                <a:srgbClr val="FF505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CA"/>
            </a:p>
          </p:txBody>
        </p:sp>
        <p:sp>
          <p:nvSpPr>
            <p:cNvPr id="137263" name="Line 47"/>
            <p:cNvSpPr>
              <a:spLocks noChangeShapeType="1"/>
            </p:cNvSpPr>
            <p:nvPr/>
          </p:nvSpPr>
          <p:spPr bwMode="auto">
            <a:xfrm>
              <a:off x="661" y="2956"/>
              <a:ext cx="327" cy="103"/>
            </a:xfrm>
            <a:prstGeom prst="line">
              <a:avLst/>
            </a:prstGeom>
            <a:noFill/>
            <a:ln w="28575">
              <a:solidFill>
                <a:srgbClr val="FF505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CA"/>
            </a:p>
          </p:txBody>
        </p:sp>
        <p:sp>
          <p:nvSpPr>
            <p:cNvPr id="137264" name="Line 48"/>
            <p:cNvSpPr>
              <a:spLocks noChangeShapeType="1"/>
            </p:cNvSpPr>
            <p:nvPr/>
          </p:nvSpPr>
          <p:spPr bwMode="auto">
            <a:xfrm>
              <a:off x="988" y="3064"/>
              <a:ext cx="0" cy="592"/>
            </a:xfrm>
            <a:prstGeom prst="line">
              <a:avLst/>
            </a:prstGeom>
            <a:noFill/>
            <a:ln w="28575">
              <a:solidFill>
                <a:srgbClr val="FF505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CA"/>
            </a:p>
          </p:txBody>
        </p:sp>
      </p:grpSp>
      <p:grpSp>
        <p:nvGrpSpPr>
          <p:cNvPr id="4" name="Group 49"/>
          <p:cNvGrpSpPr>
            <a:grpSpLocks/>
          </p:cNvGrpSpPr>
          <p:nvPr/>
        </p:nvGrpSpPr>
        <p:grpSpPr bwMode="auto">
          <a:xfrm>
            <a:off x="4999038" y="4695825"/>
            <a:ext cx="250825" cy="990600"/>
            <a:chOff x="649" y="2945"/>
            <a:chExt cx="339" cy="711"/>
          </a:xfrm>
        </p:grpSpPr>
        <p:sp>
          <p:nvSpPr>
            <p:cNvPr id="137266" name="Line 50"/>
            <p:cNvSpPr>
              <a:spLocks noChangeShapeType="1"/>
            </p:cNvSpPr>
            <p:nvPr/>
          </p:nvSpPr>
          <p:spPr bwMode="auto">
            <a:xfrm>
              <a:off x="649" y="2945"/>
              <a:ext cx="0" cy="695"/>
            </a:xfrm>
            <a:prstGeom prst="line">
              <a:avLst/>
            </a:prstGeom>
            <a:noFill/>
            <a:ln w="28575">
              <a:solidFill>
                <a:srgbClr val="FF505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CA"/>
            </a:p>
          </p:txBody>
        </p:sp>
        <p:sp>
          <p:nvSpPr>
            <p:cNvPr id="137267" name="Line 51"/>
            <p:cNvSpPr>
              <a:spLocks noChangeShapeType="1"/>
            </p:cNvSpPr>
            <p:nvPr/>
          </p:nvSpPr>
          <p:spPr bwMode="auto">
            <a:xfrm>
              <a:off x="661" y="2956"/>
              <a:ext cx="327" cy="103"/>
            </a:xfrm>
            <a:prstGeom prst="line">
              <a:avLst/>
            </a:prstGeom>
            <a:noFill/>
            <a:ln w="28575">
              <a:solidFill>
                <a:srgbClr val="FF505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CA"/>
            </a:p>
          </p:txBody>
        </p:sp>
        <p:sp>
          <p:nvSpPr>
            <p:cNvPr id="137268" name="Line 52"/>
            <p:cNvSpPr>
              <a:spLocks noChangeShapeType="1"/>
            </p:cNvSpPr>
            <p:nvPr/>
          </p:nvSpPr>
          <p:spPr bwMode="auto">
            <a:xfrm>
              <a:off x="988" y="3064"/>
              <a:ext cx="0" cy="592"/>
            </a:xfrm>
            <a:prstGeom prst="line">
              <a:avLst/>
            </a:prstGeom>
            <a:noFill/>
            <a:ln w="28575">
              <a:solidFill>
                <a:srgbClr val="FF505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CA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51" grpId="0" animBg="1"/>
      <p:bldP spid="137252" grpId="0"/>
      <p:bldP spid="13725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22436-42D8-436C-8A08-755C5F8FD1AB}" type="slidenum">
              <a:rPr lang="en-US"/>
              <a:pPr/>
              <a:t>22</a:t>
            </a:fld>
            <a:endParaRPr lang="en-US"/>
          </a:p>
        </p:txBody>
      </p:sp>
      <p:pic>
        <p:nvPicPr>
          <p:cNvPr id="139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4175" y="333375"/>
            <a:ext cx="8097838" cy="6097588"/>
          </a:xfrm>
          <a:prstGeom prst="rect">
            <a:avLst/>
          </a:prstGeom>
          <a:noFill/>
        </p:spPr>
      </p:pic>
      <p:sp>
        <p:nvSpPr>
          <p:cNvPr id="139267" name="Text Box 3"/>
          <p:cNvSpPr txBox="1">
            <a:spLocks noChangeArrowheads="1"/>
          </p:cNvSpPr>
          <p:nvPr/>
        </p:nvSpPr>
        <p:spPr bwMode="auto">
          <a:xfrm>
            <a:off x="512763" y="0"/>
            <a:ext cx="78454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STM (picture with reversed voltage, works exactly the same) </a:t>
            </a:r>
          </a:p>
        </p:txBody>
      </p:sp>
      <p:sp>
        <p:nvSpPr>
          <p:cNvPr id="139268" name="Text Box 4"/>
          <p:cNvSpPr txBox="1">
            <a:spLocks noChangeArrowheads="1"/>
          </p:cNvSpPr>
          <p:nvPr/>
        </p:nvSpPr>
        <p:spPr bwMode="auto">
          <a:xfrm>
            <a:off x="298450" y="852488"/>
            <a:ext cx="2540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end of tip always </a:t>
            </a:r>
          </a:p>
          <a:p>
            <a:r>
              <a:rPr lang="en-US"/>
              <a:t>atomically sharp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70E89-969C-48A3-B304-DA320E04B445}" type="slidenum">
              <a:rPr lang="en-US"/>
              <a:pPr/>
              <a:t>23</a:t>
            </a:fld>
            <a:endParaRPr lang="en-US"/>
          </a:p>
        </p:txBody>
      </p:sp>
      <p:sp>
        <p:nvSpPr>
          <p:cNvPr id="140290" name="Text Box 2"/>
          <p:cNvSpPr txBox="1">
            <a:spLocks noChangeArrowheads="1"/>
          </p:cNvSpPr>
          <p:nvPr/>
        </p:nvSpPr>
        <p:spPr bwMode="auto">
          <a:xfrm>
            <a:off x="914400" y="179388"/>
            <a:ext cx="35909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How sensitive to d?</a:t>
            </a:r>
          </a:p>
          <a:p>
            <a:r>
              <a:rPr lang="en-US"/>
              <a:t>Need to look at numbers.</a:t>
            </a:r>
          </a:p>
        </p:txBody>
      </p:sp>
      <p:pic>
        <p:nvPicPr>
          <p:cNvPr id="14029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46588" y="239713"/>
            <a:ext cx="3744912" cy="2819400"/>
          </a:xfrm>
          <a:prstGeom prst="rect">
            <a:avLst/>
          </a:prstGeom>
          <a:noFill/>
        </p:spPr>
      </p:pic>
      <p:pic>
        <p:nvPicPr>
          <p:cNvPr id="140292" name="Picture 4" descr="stm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3238" y="3478213"/>
            <a:ext cx="3098800" cy="3098800"/>
          </a:xfrm>
          <a:prstGeom prst="rect">
            <a:avLst/>
          </a:prstGeom>
          <a:noFill/>
        </p:spPr>
      </p:pic>
      <p:sp>
        <p:nvSpPr>
          <p:cNvPr id="140293" name="Text Box 5"/>
          <p:cNvSpPr txBox="1">
            <a:spLocks noChangeArrowheads="1"/>
          </p:cNvSpPr>
          <p:nvPr/>
        </p:nvSpPr>
        <p:spPr bwMode="auto">
          <a:xfrm>
            <a:off x="555625" y="904875"/>
            <a:ext cx="4076700" cy="240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/>
              <a:t>T ~e</a:t>
            </a:r>
            <a:r>
              <a:rPr lang="en-US" sz="2800" baseline="30000"/>
              <a:t>-2</a:t>
            </a:r>
            <a:r>
              <a:rPr lang="en-US" sz="2800" baseline="30000">
                <a:sym typeface="Symbol" pitchFamily="18" charset="2"/>
              </a:rPr>
              <a:t>a</a:t>
            </a:r>
            <a:r>
              <a:rPr lang="en-US" sz="2800">
                <a:sym typeface="Symbol" pitchFamily="18" charset="2"/>
              </a:rPr>
              <a:t> </a:t>
            </a:r>
          </a:p>
          <a:p>
            <a:r>
              <a:rPr lang="en-US" sz="2800">
                <a:sym typeface="Symbol" pitchFamily="18" charset="2"/>
              </a:rPr>
              <a:t>how big is ?</a:t>
            </a:r>
          </a:p>
          <a:p>
            <a:r>
              <a:rPr lang="en-US" i="1">
                <a:solidFill>
                  <a:schemeClr val="accent2"/>
                </a:solidFill>
                <a:sym typeface="Symbol" pitchFamily="18" charset="2"/>
              </a:rPr>
              <a:t>(= 1/(how long is exponential</a:t>
            </a:r>
          </a:p>
          <a:p>
            <a:r>
              <a:rPr lang="en-US" i="1">
                <a:solidFill>
                  <a:schemeClr val="accent2"/>
                </a:solidFill>
                <a:sym typeface="Symbol" pitchFamily="18" charset="2"/>
              </a:rPr>
              <a:t>tail of wave function =</a:t>
            </a:r>
          </a:p>
          <a:p>
            <a:r>
              <a:rPr lang="en-US" i="1">
                <a:solidFill>
                  <a:schemeClr val="accent2"/>
                </a:solidFill>
                <a:sym typeface="Symbol" pitchFamily="18" charset="2"/>
              </a:rPr>
              <a:t>how far can tunnel)</a:t>
            </a:r>
            <a:r>
              <a:rPr lang="en-US">
                <a:sym typeface="Symbol" pitchFamily="18" charset="2"/>
              </a:rPr>
              <a:t>.</a:t>
            </a:r>
          </a:p>
          <a:p>
            <a:endParaRPr lang="en-US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641350" y="2963863"/>
            <a:ext cx="2146300" cy="768350"/>
            <a:chOff x="382" y="2144"/>
            <a:chExt cx="1352" cy="484"/>
          </a:xfrm>
        </p:grpSpPr>
        <p:sp>
          <p:nvSpPr>
            <p:cNvPr id="140295" name="Text Box 7"/>
            <p:cNvSpPr txBox="1">
              <a:spLocks noChangeArrowheads="1"/>
            </p:cNvSpPr>
            <p:nvPr/>
          </p:nvSpPr>
          <p:spPr bwMode="auto">
            <a:xfrm>
              <a:off x="382" y="2173"/>
              <a:ext cx="493" cy="28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>
                  <a:sym typeface="Symbol" pitchFamily="18" charset="2"/>
                </a:rPr>
                <a:t>α</a:t>
              </a:r>
              <a:r>
                <a:rPr lang="en-US"/>
                <a:t> = </a:t>
              </a:r>
            </a:p>
          </p:txBody>
        </p:sp>
        <p:graphicFrame>
          <p:nvGraphicFramePr>
            <p:cNvPr id="140296" name="Object 8"/>
            <p:cNvGraphicFramePr>
              <a:graphicFrameLocks noChangeAspect="1"/>
            </p:cNvGraphicFramePr>
            <p:nvPr/>
          </p:nvGraphicFramePr>
          <p:xfrm>
            <a:off x="764" y="2144"/>
            <a:ext cx="970" cy="484"/>
          </p:xfrm>
          <a:graphic>
            <a:graphicData uri="http://schemas.openxmlformats.org/presentationml/2006/ole">
              <p:oleObj spid="_x0000_s5122" name="Equation" r:id="rId6" imgW="888840" imgH="444240" progId="Equation.3">
                <p:embed/>
              </p:oleObj>
            </a:graphicData>
          </a:graphic>
        </p:graphicFrame>
      </p:grpSp>
      <p:sp>
        <p:nvSpPr>
          <p:cNvPr id="140297" name="Text Box 9"/>
          <p:cNvSpPr txBox="1">
            <a:spLocks noChangeArrowheads="1"/>
          </p:cNvSpPr>
          <p:nvPr/>
        </p:nvSpPr>
        <p:spPr bwMode="auto">
          <a:xfrm>
            <a:off x="382588" y="3627438"/>
            <a:ext cx="4692650" cy="207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calculate as in homework: </a:t>
            </a:r>
          </a:p>
          <a:p>
            <a:r>
              <a:rPr lang="en-US"/>
              <a:t>if V</a:t>
            </a:r>
            <a:r>
              <a:rPr lang="en-US" baseline="-25000"/>
              <a:t>0</a:t>
            </a:r>
            <a:r>
              <a:rPr lang="en-US"/>
              <a:t>-E = 4 V, </a:t>
            </a:r>
            <a:r>
              <a:rPr lang="en-US">
                <a:sym typeface="Symbol" pitchFamily="18" charset="2"/>
              </a:rPr>
              <a:t> = 1/(1 x 10</a:t>
            </a:r>
            <a:r>
              <a:rPr lang="en-US" baseline="30000">
                <a:sym typeface="Symbol" pitchFamily="18" charset="2"/>
              </a:rPr>
              <a:t>-10</a:t>
            </a:r>
            <a:r>
              <a:rPr lang="en-US">
                <a:sym typeface="Symbol" pitchFamily="18" charset="2"/>
              </a:rPr>
              <a:t> m)</a:t>
            </a:r>
          </a:p>
          <a:p>
            <a:endParaRPr lang="en-US" sz="1000">
              <a:sym typeface="Symbol" pitchFamily="18" charset="2"/>
            </a:endParaRPr>
          </a:p>
          <a:p>
            <a:r>
              <a:rPr lang="en-US">
                <a:sym typeface="Symbol" pitchFamily="18" charset="2"/>
              </a:rPr>
              <a:t>So if a is 3 x 10</a:t>
            </a:r>
            <a:r>
              <a:rPr lang="en-US" baseline="30000">
                <a:sym typeface="Symbol" pitchFamily="18" charset="2"/>
              </a:rPr>
              <a:t>-10</a:t>
            </a:r>
            <a:r>
              <a:rPr lang="en-US">
                <a:sym typeface="Symbol" pitchFamily="18" charset="2"/>
              </a:rPr>
              <a:t> m, T = e</a:t>
            </a:r>
            <a:r>
              <a:rPr lang="en-US" baseline="30000">
                <a:sym typeface="Symbol" pitchFamily="18" charset="2"/>
              </a:rPr>
              <a:t>-3 </a:t>
            </a:r>
            <a:r>
              <a:rPr lang="en-US">
                <a:sym typeface="Symbol" pitchFamily="18" charset="2"/>
              </a:rPr>
              <a:t>= .05</a:t>
            </a:r>
            <a:endParaRPr lang="en-US" baseline="30000">
              <a:sym typeface="Symbol" pitchFamily="18" charset="2"/>
            </a:endParaRPr>
          </a:p>
          <a:p>
            <a:r>
              <a:rPr lang="en-US">
                <a:sym typeface="Symbol" pitchFamily="18" charset="2"/>
              </a:rPr>
              <a:t> add 1 extra atom (d ~ 10</a:t>
            </a:r>
            <a:r>
              <a:rPr lang="en-US" baseline="30000">
                <a:sym typeface="Symbol" pitchFamily="18" charset="2"/>
              </a:rPr>
              <a:t>-10</a:t>
            </a:r>
            <a:r>
              <a:rPr lang="en-US">
                <a:sym typeface="Symbol" pitchFamily="18" charset="2"/>
              </a:rPr>
              <a:t> m),</a:t>
            </a:r>
          </a:p>
          <a:p>
            <a:r>
              <a:rPr lang="en-US">
                <a:sym typeface="Symbol" pitchFamily="18" charset="2"/>
              </a:rPr>
              <a:t>how much does T change?</a:t>
            </a:r>
          </a:p>
        </p:txBody>
      </p:sp>
      <p:sp>
        <p:nvSpPr>
          <p:cNvPr id="140298" name="Text Box 10"/>
          <p:cNvSpPr txBox="1">
            <a:spLocks noChangeArrowheads="1"/>
          </p:cNvSpPr>
          <p:nvPr/>
        </p:nvSpPr>
        <p:spPr bwMode="auto">
          <a:xfrm>
            <a:off x="441325" y="5770563"/>
            <a:ext cx="43862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  T = e</a:t>
            </a:r>
            <a:r>
              <a:rPr lang="en-US" baseline="30000"/>
              <a:t>-2</a:t>
            </a:r>
            <a:r>
              <a:rPr lang="en-US"/>
              <a:t> =.13    </a:t>
            </a:r>
          </a:p>
          <a:p>
            <a:r>
              <a:rPr lang="en-US"/>
              <a:t>so one atom triples the current!</a:t>
            </a:r>
          </a:p>
        </p:txBody>
      </p:sp>
      <p:sp>
        <p:nvSpPr>
          <p:cNvPr id="140299" name="Oval 11"/>
          <p:cNvSpPr>
            <a:spLocks noChangeArrowheads="1"/>
          </p:cNvSpPr>
          <p:nvPr/>
        </p:nvSpPr>
        <p:spPr bwMode="auto">
          <a:xfrm>
            <a:off x="6446838" y="2395538"/>
            <a:ext cx="150812" cy="1619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7" grpId="0"/>
      <p:bldP spid="140298" grpId="0"/>
      <p:bldP spid="14029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97A61-6A0D-43F2-A435-64C0B350ADF3}" type="slidenum">
              <a:rPr lang="en-US"/>
              <a:pPr/>
              <a:t>24</a:t>
            </a:fld>
            <a:endParaRPr lang="en-US"/>
          </a:p>
        </p:txBody>
      </p:sp>
      <p:pic>
        <p:nvPicPr>
          <p:cNvPr id="1413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46588" y="239713"/>
            <a:ext cx="3744912" cy="2819400"/>
          </a:xfrm>
          <a:prstGeom prst="rect">
            <a:avLst/>
          </a:prstGeom>
          <a:noFill/>
        </p:spPr>
      </p:pic>
      <p:sp>
        <p:nvSpPr>
          <p:cNvPr id="141315" name="Text Box 3"/>
          <p:cNvSpPr txBox="1">
            <a:spLocks noChangeArrowheads="1"/>
          </p:cNvSpPr>
          <p:nvPr/>
        </p:nvSpPr>
        <p:spPr bwMode="auto">
          <a:xfrm>
            <a:off x="209550" y="331788"/>
            <a:ext cx="47371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actual STM moves tip across surface, adjusts distance</a:t>
            </a:r>
          </a:p>
          <a:p>
            <a:r>
              <a:rPr lang="en-US"/>
              <a:t>to keep distance constant, keeps track of how much has</a:t>
            </a:r>
          </a:p>
          <a:p>
            <a:r>
              <a:rPr lang="en-US"/>
              <a:t>to move in and out to make map. </a:t>
            </a:r>
          </a:p>
        </p:txBody>
      </p:sp>
      <p:pic>
        <p:nvPicPr>
          <p:cNvPr id="141316" name="Picture 4" descr="st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31938" y="3443288"/>
            <a:ext cx="3098800" cy="309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92294-B412-4393-8ADD-C211419F3666}" type="slidenum">
              <a:rPr lang="en-US"/>
              <a:pPr/>
              <a:t>25</a:t>
            </a:fld>
            <a:endParaRPr lang="en-US"/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03225"/>
          </a:xfrm>
        </p:spPr>
        <p:txBody>
          <a:bodyPr>
            <a:normAutofit fontScale="90000"/>
          </a:bodyPr>
          <a:lstStyle/>
          <a:p>
            <a:r>
              <a:rPr lang="en-US" sz="4000"/>
              <a:t>Radioactive decay</a:t>
            </a:r>
          </a:p>
        </p:txBody>
      </p:sp>
      <p:sp>
        <p:nvSpPr>
          <p:cNvPr id="41987" name="Oval 3"/>
          <p:cNvSpPr>
            <a:spLocks noChangeArrowheads="1"/>
          </p:cNvSpPr>
          <p:nvPr/>
        </p:nvSpPr>
        <p:spPr bwMode="auto">
          <a:xfrm>
            <a:off x="434975" y="2808288"/>
            <a:ext cx="2427288" cy="2478087"/>
          </a:xfrm>
          <a:prstGeom prst="ellipse">
            <a:avLst/>
          </a:prstGeom>
          <a:solidFill>
            <a:srgbClr val="66FFFF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endParaRPr lang="en-CA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535113" y="3876675"/>
            <a:ext cx="93662" cy="179388"/>
            <a:chOff x="873" y="1623"/>
            <a:chExt cx="70" cy="122"/>
          </a:xfrm>
        </p:grpSpPr>
        <p:sp>
          <p:nvSpPr>
            <p:cNvPr id="41989" name="Oval 5"/>
            <p:cNvSpPr>
              <a:spLocks noChangeArrowheads="1"/>
            </p:cNvSpPr>
            <p:nvPr/>
          </p:nvSpPr>
          <p:spPr bwMode="auto">
            <a:xfrm>
              <a:off x="873" y="1648"/>
              <a:ext cx="44" cy="48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CA"/>
            </a:p>
          </p:txBody>
        </p:sp>
        <p:sp>
          <p:nvSpPr>
            <p:cNvPr id="41990" name="Oval 6"/>
            <p:cNvSpPr>
              <a:spLocks noChangeArrowheads="1"/>
            </p:cNvSpPr>
            <p:nvPr/>
          </p:nvSpPr>
          <p:spPr bwMode="auto">
            <a:xfrm>
              <a:off x="899" y="1653"/>
              <a:ext cx="44" cy="48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CA"/>
            </a:p>
          </p:txBody>
        </p:sp>
        <p:sp>
          <p:nvSpPr>
            <p:cNvPr id="41991" name="Oval 7"/>
            <p:cNvSpPr>
              <a:spLocks noChangeArrowheads="1"/>
            </p:cNvSpPr>
            <p:nvPr/>
          </p:nvSpPr>
          <p:spPr bwMode="auto">
            <a:xfrm>
              <a:off x="889" y="1623"/>
              <a:ext cx="44" cy="48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CA"/>
            </a:p>
          </p:txBody>
        </p:sp>
        <p:sp>
          <p:nvSpPr>
            <p:cNvPr id="41992" name="Oval 8"/>
            <p:cNvSpPr>
              <a:spLocks noChangeArrowheads="1"/>
            </p:cNvSpPr>
            <p:nvPr/>
          </p:nvSpPr>
          <p:spPr bwMode="auto">
            <a:xfrm>
              <a:off x="894" y="1697"/>
              <a:ext cx="44" cy="48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CA"/>
            </a:p>
          </p:txBody>
        </p: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1500188" y="3930650"/>
            <a:ext cx="92075" cy="182563"/>
            <a:chOff x="873" y="1623"/>
            <a:chExt cx="70" cy="122"/>
          </a:xfrm>
        </p:grpSpPr>
        <p:sp>
          <p:nvSpPr>
            <p:cNvPr id="41994" name="Oval 10"/>
            <p:cNvSpPr>
              <a:spLocks noChangeArrowheads="1"/>
            </p:cNvSpPr>
            <p:nvPr/>
          </p:nvSpPr>
          <p:spPr bwMode="auto">
            <a:xfrm>
              <a:off x="873" y="1648"/>
              <a:ext cx="44" cy="48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CA"/>
            </a:p>
          </p:txBody>
        </p:sp>
        <p:sp>
          <p:nvSpPr>
            <p:cNvPr id="41995" name="Oval 11"/>
            <p:cNvSpPr>
              <a:spLocks noChangeArrowheads="1"/>
            </p:cNvSpPr>
            <p:nvPr/>
          </p:nvSpPr>
          <p:spPr bwMode="auto">
            <a:xfrm>
              <a:off x="899" y="1653"/>
              <a:ext cx="44" cy="48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CA"/>
            </a:p>
          </p:txBody>
        </p:sp>
        <p:sp>
          <p:nvSpPr>
            <p:cNvPr id="41996" name="Oval 12"/>
            <p:cNvSpPr>
              <a:spLocks noChangeArrowheads="1"/>
            </p:cNvSpPr>
            <p:nvPr/>
          </p:nvSpPr>
          <p:spPr bwMode="auto">
            <a:xfrm>
              <a:off x="889" y="1623"/>
              <a:ext cx="44" cy="48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CA"/>
            </a:p>
          </p:txBody>
        </p:sp>
        <p:sp>
          <p:nvSpPr>
            <p:cNvPr id="41997" name="Oval 13"/>
            <p:cNvSpPr>
              <a:spLocks noChangeArrowheads="1"/>
            </p:cNvSpPr>
            <p:nvPr/>
          </p:nvSpPr>
          <p:spPr bwMode="auto">
            <a:xfrm>
              <a:off x="894" y="1697"/>
              <a:ext cx="44" cy="48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CA"/>
            </a:p>
          </p:txBody>
        </p:sp>
      </p:grp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1620838" y="3941763"/>
            <a:ext cx="92075" cy="180975"/>
            <a:chOff x="873" y="1623"/>
            <a:chExt cx="70" cy="122"/>
          </a:xfrm>
        </p:grpSpPr>
        <p:sp>
          <p:nvSpPr>
            <p:cNvPr id="41999" name="Oval 15"/>
            <p:cNvSpPr>
              <a:spLocks noChangeArrowheads="1"/>
            </p:cNvSpPr>
            <p:nvPr/>
          </p:nvSpPr>
          <p:spPr bwMode="auto">
            <a:xfrm>
              <a:off x="873" y="1648"/>
              <a:ext cx="44" cy="48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CA"/>
            </a:p>
          </p:txBody>
        </p:sp>
        <p:sp>
          <p:nvSpPr>
            <p:cNvPr id="42000" name="Oval 16"/>
            <p:cNvSpPr>
              <a:spLocks noChangeArrowheads="1"/>
            </p:cNvSpPr>
            <p:nvPr/>
          </p:nvSpPr>
          <p:spPr bwMode="auto">
            <a:xfrm>
              <a:off x="899" y="1653"/>
              <a:ext cx="44" cy="48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CA"/>
            </a:p>
          </p:txBody>
        </p:sp>
        <p:sp>
          <p:nvSpPr>
            <p:cNvPr id="42001" name="Oval 17"/>
            <p:cNvSpPr>
              <a:spLocks noChangeArrowheads="1"/>
            </p:cNvSpPr>
            <p:nvPr/>
          </p:nvSpPr>
          <p:spPr bwMode="auto">
            <a:xfrm>
              <a:off x="889" y="1623"/>
              <a:ext cx="44" cy="48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CA"/>
            </a:p>
          </p:txBody>
        </p:sp>
        <p:sp>
          <p:nvSpPr>
            <p:cNvPr id="42002" name="Oval 18"/>
            <p:cNvSpPr>
              <a:spLocks noChangeArrowheads="1"/>
            </p:cNvSpPr>
            <p:nvPr/>
          </p:nvSpPr>
          <p:spPr bwMode="auto">
            <a:xfrm>
              <a:off x="894" y="1697"/>
              <a:ext cx="44" cy="48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CA"/>
            </a:p>
          </p:txBody>
        </p:sp>
      </p:grpSp>
      <p:grpSp>
        <p:nvGrpSpPr>
          <p:cNvPr id="5" name="Group 19"/>
          <p:cNvGrpSpPr>
            <a:grpSpLocks/>
          </p:cNvGrpSpPr>
          <p:nvPr/>
        </p:nvGrpSpPr>
        <p:grpSpPr bwMode="auto">
          <a:xfrm>
            <a:off x="1566863" y="3987800"/>
            <a:ext cx="92075" cy="180975"/>
            <a:chOff x="873" y="1623"/>
            <a:chExt cx="70" cy="122"/>
          </a:xfrm>
        </p:grpSpPr>
        <p:sp>
          <p:nvSpPr>
            <p:cNvPr id="42004" name="Oval 20"/>
            <p:cNvSpPr>
              <a:spLocks noChangeArrowheads="1"/>
            </p:cNvSpPr>
            <p:nvPr/>
          </p:nvSpPr>
          <p:spPr bwMode="auto">
            <a:xfrm>
              <a:off x="873" y="1648"/>
              <a:ext cx="44" cy="48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CA"/>
            </a:p>
          </p:txBody>
        </p:sp>
        <p:sp>
          <p:nvSpPr>
            <p:cNvPr id="42005" name="Oval 21"/>
            <p:cNvSpPr>
              <a:spLocks noChangeArrowheads="1"/>
            </p:cNvSpPr>
            <p:nvPr/>
          </p:nvSpPr>
          <p:spPr bwMode="auto">
            <a:xfrm>
              <a:off x="899" y="1653"/>
              <a:ext cx="44" cy="48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CA"/>
            </a:p>
          </p:txBody>
        </p:sp>
        <p:sp>
          <p:nvSpPr>
            <p:cNvPr id="42006" name="Oval 22"/>
            <p:cNvSpPr>
              <a:spLocks noChangeArrowheads="1"/>
            </p:cNvSpPr>
            <p:nvPr/>
          </p:nvSpPr>
          <p:spPr bwMode="auto">
            <a:xfrm>
              <a:off x="889" y="1623"/>
              <a:ext cx="44" cy="48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CA"/>
            </a:p>
          </p:txBody>
        </p:sp>
        <p:sp>
          <p:nvSpPr>
            <p:cNvPr id="42007" name="Oval 23"/>
            <p:cNvSpPr>
              <a:spLocks noChangeArrowheads="1"/>
            </p:cNvSpPr>
            <p:nvPr/>
          </p:nvSpPr>
          <p:spPr bwMode="auto">
            <a:xfrm>
              <a:off x="894" y="1697"/>
              <a:ext cx="44" cy="48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CA"/>
            </a:p>
          </p:txBody>
        </p:sp>
      </p:grpSp>
      <p:grpSp>
        <p:nvGrpSpPr>
          <p:cNvPr id="6" name="Group 24"/>
          <p:cNvGrpSpPr>
            <a:grpSpLocks/>
          </p:cNvGrpSpPr>
          <p:nvPr/>
        </p:nvGrpSpPr>
        <p:grpSpPr bwMode="auto">
          <a:xfrm>
            <a:off x="1592263" y="3898900"/>
            <a:ext cx="93662" cy="182563"/>
            <a:chOff x="873" y="1623"/>
            <a:chExt cx="70" cy="122"/>
          </a:xfrm>
        </p:grpSpPr>
        <p:sp>
          <p:nvSpPr>
            <p:cNvPr id="42009" name="Oval 25"/>
            <p:cNvSpPr>
              <a:spLocks noChangeArrowheads="1"/>
            </p:cNvSpPr>
            <p:nvPr/>
          </p:nvSpPr>
          <p:spPr bwMode="auto">
            <a:xfrm>
              <a:off x="873" y="1648"/>
              <a:ext cx="44" cy="48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CA"/>
            </a:p>
          </p:txBody>
        </p:sp>
        <p:sp>
          <p:nvSpPr>
            <p:cNvPr id="42010" name="Oval 26"/>
            <p:cNvSpPr>
              <a:spLocks noChangeArrowheads="1"/>
            </p:cNvSpPr>
            <p:nvPr/>
          </p:nvSpPr>
          <p:spPr bwMode="auto">
            <a:xfrm>
              <a:off x="899" y="1653"/>
              <a:ext cx="44" cy="48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CA"/>
            </a:p>
          </p:txBody>
        </p:sp>
        <p:sp>
          <p:nvSpPr>
            <p:cNvPr id="42011" name="Oval 27"/>
            <p:cNvSpPr>
              <a:spLocks noChangeArrowheads="1"/>
            </p:cNvSpPr>
            <p:nvPr/>
          </p:nvSpPr>
          <p:spPr bwMode="auto">
            <a:xfrm>
              <a:off x="889" y="1623"/>
              <a:ext cx="44" cy="48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CA"/>
            </a:p>
          </p:txBody>
        </p:sp>
        <p:sp>
          <p:nvSpPr>
            <p:cNvPr id="42012" name="Oval 28"/>
            <p:cNvSpPr>
              <a:spLocks noChangeArrowheads="1"/>
            </p:cNvSpPr>
            <p:nvPr/>
          </p:nvSpPr>
          <p:spPr bwMode="auto">
            <a:xfrm>
              <a:off x="894" y="1697"/>
              <a:ext cx="44" cy="48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CA"/>
            </a:p>
          </p:txBody>
        </p:sp>
      </p:grpSp>
      <p:sp>
        <p:nvSpPr>
          <p:cNvPr id="42013" name="Text Box 29"/>
          <p:cNvSpPr txBox="1">
            <a:spLocks noChangeArrowheads="1"/>
          </p:cNvSpPr>
          <p:nvPr/>
        </p:nvSpPr>
        <p:spPr bwMode="auto">
          <a:xfrm>
            <a:off x="688975" y="1649413"/>
            <a:ext cx="2049463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cs typeface="Arial" charset="0"/>
              </a:rPr>
              <a:t>Radon-222</a:t>
            </a:r>
          </a:p>
          <a:p>
            <a:r>
              <a:rPr lang="en-US">
                <a:cs typeface="Arial" charset="0"/>
              </a:rPr>
              <a:t>86 protons, </a:t>
            </a:r>
          </a:p>
          <a:p>
            <a:r>
              <a:rPr lang="en-US">
                <a:cs typeface="Arial" charset="0"/>
              </a:rPr>
              <a:t>136 neutrons </a:t>
            </a:r>
          </a:p>
        </p:txBody>
      </p:sp>
      <p:grpSp>
        <p:nvGrpSpPr>
          <p:cNvPr id="7" name="Group 30"/>
          <p:cNvGrpSpPr>
            <a:grpSpLocks/>
          </p:cNvGrpSpPr>
          <p:nvPr/>
        </p:nvGrpSpPr>
        <p:grpSpPr bwMode="auto">
          <a:xfrm>
            <a:off x="1646238" y="3954463"/>
            <a:ext cx="93662" cy="182562"/>
            <a:chOff x="873" y="1623"/>
            <a:chExt cx="70" cy="122"/>
          </a:xfrm>
        </p:grpSpPr>
        <p:sp>
          <p:nvSpPr>
            <p:cNvPr id="42015" name="Oval 31"/>
            <p:cNvSpPr>
              <a:spLocks noChangeArrowheads="1"/>
            </p:cNvSpPr>
            <p:nvPr/>
          </p:nvSpPr>
          <p:spPr bwMode="auto">
            <a:xfrm>
              <a:off x="873" y="1648"/>
              <a:ext cx="44" cy="48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CA"/>
            </a:p>
          </p:txBody>
        </p:sp>
        <p:sp>
          <p:nvSpPr>
            <p:cNvPr id="42016" name="Oval 32"/>
            <p:cNvSpPr>
              <a:spLocks noChangeArrowheads="1"/>
            </p:cNvSpPr>
            <p:nvPr/>
          </p:nvSpPr>
          <p:spPr bwMode="auto">
            <a:xfrm>
              <a:off x="899" y="1653"/>
              <a:ext cx="44" cy="48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CA"/>
            </a:p>
          </p:txBody>
        </p:sp>
        <p:sp>
          <p:nvSpPr>
            <p:cNvPr id="42017" name="Oval 33"/>
            <p:cNvSpPr>
              <a:spLocks noChangeArrowheads="1"/>
            </p:cNvSpPr>
            <p:nvPr/>
          </p:nvSpPr>
          <p:spPr bwMode="auto">
            <a:xfrm>
              <a:off x="889" y="1623"/>
              <a:ext cx="44" cy="48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CA"/>
            </a:p>
          </p:txBody>
        </p:sp>
        <p:sp>
          <p:nvSpPr>
            <p:cNvPr id="42018" name="Oval 34"/>
            <p:cNvSpPr>
              <a:spLocks noChangeArrowheads="1"/>
            </p:cNvSpPr>
            <p:nvPr/>
          </p:nvSpPr>
          <p:spPr bwMode="auto">
            <a:xfrm>
              <a:off x="894" y="1697"/>
              <a:ext cx="44" cy="48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CA"/>
            </a:p>
          </p:txBody>
        </p:sp>
      </p:grpSp>
      <p:sp>
        <p:nvSpPr>
          <p:cNvPr id="42019" name="Oval 35"/>
          <p:cNvSpPr>
            <a:spLocks noChangeArrowheads="1"/>
          </p:cNvSpPr>
          <p:nvPr/>
        </p:nvSpPr>
        <p:spPr bwMode="auto">
          <a:xfrm>
            <a:off x="476250" y="1316038"/>
            <a:ext cx="69850" cy="76200"/>
          </a:xfrm>
          <a:prstGeom prst="ellipse">
            <a:avLst/>
          </a:prstGeom>
          <a:solidFill>
            <a:srgbClr val="00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42020" name="Text Box 36"/>
          <p:cNvSpPr txBox="1">
            <a:spLocks noChangeArrowheads="1"/>
          </p:cNvSpPr>
          <p:nvPr/>
        </p:nvSpPr>
        <p:spPr bwMode="auto">
          <a:xfrm>
            <a:off x="603250" y="854075"/>
            <a:ext cx="297973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200">
                <a:latin typeface="Times New Roman" pitchFamily="18" charset="0"/>
                <a:cs typeface="Arial" charset="0"/>
              </a:rPr>
              <a:t>Proton (</a:t>
            </a:r>
            <a:r>
              <a:rPr lang="en-US" sz="2200" b="1">
                <a:solidFill>
                  <a:srgbClr val="FF3300"/>
                </a:solidFill>
                <a:latin typeface="Times New Roman" pitchFamily="18" charset="0"/>
                <a:cs typeface="Arial" charset="0"/>
              </a:rPr>
              <a:t>positive charge</a:t>
            </a:r>
            <a:r>
              <a:rPr lang="en-US" sz="2200">
                <a:latin typeface="Times New Roman" pitchFamily="18" charset="0"/>
                <a:cs typeface="Arial" charset="0"/>
              </a:rPr>
              <a:t>)</a:t>
            </a:r>
          </a:p>
        </p:txBody>
      </p:sp>
      <p:sp>
        <p:nvSpPr>
          <p:cNvPr id="42021" name="Text Box 37"/>
          <p:cNvSpPr txBox="1">
            <a:spLocks noChangeArrowheads="1"/>
          </p:cNvSpPr>
          <p:nvPr/>
        </p:nvSpPr>
        <p:spPr bwMode="auto">
          <a:xfrm>
            <a:off x="584200" y="1146175"/>
            <a:ext cx="252888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200">
                <a:latin typeface="Times New Roman" pitchFamily="18" charset="0"/>
                <a:cs typeface="Arial" charset="0"/>
              </a:rPr>
              <a:t>Neutron (</a:t>
            </a:r>
            <a:r>
              <a:rPr lang="en-US" sz="2200" b="1">
                <a:solidFill>
                  <a:schemeClr val="accent2"/>
                </a:solidFill>
                <a:latin typeface="Times New Roman" pitchFamily="18" charset="0"/>
                <a:cs typeface="Arial" charset="0"/>
              </a:rPr>
              <a:t>no charge</a:t>
            </a:r>
            <a:r>
              <a:rPr lang="en-US" sz="2200">
                <a:latin typeface="Times New Roman" pitchFamily="18" charset="0"/>
                <a:cs typeface="Arial" charset="0"/>
              </a:rPr>
              <a:t>)</a:t>
            </a:r>
          </a:p>
        </p:txBody>
      </p:sp>
      <p:sp>
        <p:nvSpPr>
          <p:cNvPr id="42022" name="Oval 38"/>
          <p:cNvSpPr>
            <a:spLocks noChangeArrowheads="1"/>
          </p:cNvSpPr>
          <p:nvPr/>
        </p:nvSpPr>
        <p:spPr bwMode="auto">
          <a:xfrm>
            <a:off x="479425" y="1025525"/>
            <a:ext cx="69850" cy="762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grpSp>
        <p:nvGrpSpPr>
          <p:cNvPr id="8" name="Group 39"/>
          <p:cNvGrpSpPr>
            <a:grpSpLocks/>
          </p:cNvGrpSpPr>
          <p:nvPr/>
        </p:nvGrpSpPr>
        <p:grpSpPr bwMode="auto">
          <a:xfrm>
            <a:off x="1600200" y="3962400"/>
            <a:ext cx="92075" cy="180975"/>
            <a:chOff x="873" y="1623"/>
            <a:chExt cx="70" cy="122"/>
          </a:xfrm>
        </p:grpSpPr>
        <p:sp>
          <p:nvSpPr>
            <p:cNvPr id="42024" name="Oval 40"/>
            <p:cNvSpPr>
              <a:spLocks noChangeArrowheads="1"/>
            </p:cNvSpPr>
            <p:nvPr/>
          </p:nvSpPr>
          <p:spPr bwMode="auto">
            <a:xfrm>
              <a:off x="873" y="1648"/>
              <a:ext cx="44" cy="48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CA"/>
            </a:p>
          </p:txBody>
        </p:sp>
        <p:sp>
          <p:nvSpPr>
            <p:cNvPr id="42025" name="Oval 41"/>
            <p:cNvSpPr>
              <a:spLocks noChangeArrowheads="1"/>
            </p:cNvSpPr>
            <p:nvPr/>
          </p:nvSpPr>
          <p:spPr bwMode="auto">
            <a:xfrm>
              <a:off x="899" y="1653"/>
              <a:ext cx="44" cy="48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CA"/>
            </a:p>
          </p:txBody>
        </p:sp>
        <p:sp>
          <p:nvSpPr>
            <p:cNvPr id="42026" name="Oval 42"/>
            <p:cNvSpPr>
              <a:spLocks noChangeArrowheads="1"/>
            </p:cNvSpPr>
            <p:nvPr/>
          </p:nvSpPr>
          <p:spPr bwMode="auto">
            <a:xfrm>
              <a:off x="889" y="1623"/>
              <a:ext cx="44" cy="48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CA"/>
            </a:p>
          </p:txBody>
        </p:sp>
        <p:sp>
          <p:nvSpPr>
            <p:cNvPr id="42027" name="Oval 43"/>
            <p:cNvSpPr>
              <a:spLocks noChangeArrowheads="1"/>
            </p:cNvSpPr>
            <p:nvPr/>
          </p:nvSpPr>
          <p:spPr bwMode="auto">
            <a:xfrm>
              <a:off x="894" y="1697"/>
              <a:ext cx="44" cy="48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CA"/>
            </a:p>
          </p:txBody>
        </p:sp>
      </p:grpSp>
      <p:sp>
        <p:nvSpPr>
          <p:cNvPr id="42028" name="Line 44"/>
          <p:cNvSpPr>
            <a:spLocks noChangeShapeType="1"/>
          </p:cNvSpPr>
          <p:nvPr/>
        </p:nvSpPr>
        <p:spPr bwMode="auto">
          <a:xfrm flipV="1">
            <a:off x="1851025" y="3363913"/>
            <a:ext cx="2046288" cy="611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42029" name="Text Box 45"/>
          <p:cNvSpPr txBox="1">
            <a:spLocks noChangeArrowheads="1"/>
          </p:cNvSpPr>
          <p:nvPr/>
        </p:nvSpPr>
        <p:spPr bwMode="auto">
          <a:xfrm>
            <a:off x="3630613" y="1444625"/>
            <a:ext cx="50704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cs typeface="Arial" charset="0"/>
              </a:rPr>
              <a:t>In alpha-decay, an alpha-particle is emitted from the nucleus.  </a:t>
            </a:r>
          </a:p>
        </p:txBody>
      </p:sp>
      <p:sp>
        <p:nvSpPr>
          <p:cNvPr id="42031" name="Rectangle 47"/>
          <p:cNvSpPr>
            <a:spLocks noChangeArrowheads="1"/>
          </p:cNvSpPr>
          <p:nvPr/>
        </p:nvSpPr>
        <p:spPr bwMode="auto">
          <a:xfrm>
            <a:off x="5334000" y="3017838"/>
            <a:ext cx="3810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cs typeface="Arial" charset="0"/>
              </a:rPr>
              <a:t>An alpha particle is: </a:t>
            </a:r>
          </a:p>
          <a:p>
            <a:r>
              <a:rPr lang="en-US">
                <a:cs typeface="Arial" charset="0"/>
              </a:rPr>
              <a:t>2 neutrons and 2 protons. </a:t>
            </a:r>
          </a:p>
        </p:txBody>
      </p:sp>
      <p:sp>
        <p:nvSpPr>
          <p:cNvPr id="42032" name="Rectangle 48"/>
          <p:cNvSpPr>
            <a:spLocks noChangeArrowheads="1"/>
          </p:cNvSpPr>
          <p:nvPr/>
        </p:nvSpPr>
        <p:spPr bwMode="auto">
          <a:xfrm>
            <a:off x="3048000" y="4343400"/>
            <a:ext cx="6096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cs typeface="Arial" charset="0"/>
              </a:rPr>
              <a:t>Exit with large amounts of energy: </a:t>
            </a:r>
            <a:r>
              <a:rPr lang="en-US" b="1">
                <a:cs typeface="Arial" charset="0"/>
              </a:rPr>
              <a:t>4-9 MeV</a:t>
            </a:r>
            <a:r>
              <a:rPr lang="en-US">
                <a:cs typeface="Arial" charset="0"/>
              </a:rPr>
              <a:t> </a:t>
            </a:r>
          </a:p>
          <a:p>
            <a:r>
              <a:rPr lang="en-US">
                <a:cs typeface="Arial" charset="0"/>
              </a:rPr>
              <a:t>Can damage sensitive tissue (lungs).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2.22222E-6 L 0.74497 -0.3131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2" y="-1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2F895-DD56-4D05-AC54-FA4197367F9D}" type="slidenum">
              <a:rPr lang="en-US"/>
              <a:pPr/>
              <a:t>26</a:t>
            </a:fld>
            <a:endParaRPr lang="en-US"/>
          </a:p>
        </p:txBody>
      </p:sp>
      <p:sp>
        <p:nvSpPr>
          <p:cNvPr id="11161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>
                <a:cs typeface="Arial" charset="0"/>
              </a:rPr>
              <a:t>Starting point </a:t>
            </a:r>
            <a:r>
              <a:rPr lang="en-US" i="1" u="sng">
                <a:cs typeface="Arial" charset="0"/>
              </a:rPr>
              <a:t>always</a:t>
            </a:r>
            <a:r>
              <a:rPr lang="en-US">
                <a:cs typeface="Arial" charset="0"/>
              </a:rPr>
              <a:t> to look at potential energy curve for particle</a:t>
            </a:r>
          </a:p>
        </p:txBody>
      </p:sp>
      <p:sp>
        <p:nvSpPr>
          <p:cNvPr id="111619" name="Line 3"/>
          <p:cNvSpPr>
            <a:spLocks noChangeShapeType="1"/>
          </p:cNvSpPr>
          <p:nvPr/>
        </p:nvSpPr>
        <p:spPr bwMode="auto">
          <a:xfrm>
            <a:off x="2705100" y="2930525"/>
            <a:ext cx="0" cy="29527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11620" name="Line 4"/>
          <p:cNvSpPr>
            <a:spLocks noChangeShapeType="1"/>
          </p:cNvSpPr>
          <p:nvPr/>
        </p:nvSpPr>
        <p:spPr bwMode="auto">
          <a:xfrm>
            <a:off x="2128838" y="4367213"/>
            <a:ext cx="30035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11621" name="Freeform 5"/>
          <p:cNvSpPr>
            <a:spLocks/>
          </p:cNvSpPr>
          <p:nvPr/>
        </p:nvSpPr>
        <p:spPr bwMode="auto">
          <a:xfrm>
            <a:off x="3249613" y="2603500"/>
            <a:ext cx="2222500" cy="1752600"/>
          </a:xfrm>
          <a:custGeom>
            <a:avLst/>
            <a:gdLst/>
            <a:ahLst/>
            <a:cxnLst>
              <a:cxn ang="0">
                <a:pos x="1400" y="1091"/>
              </a:cxn>
              <a:cxn ang="0">
                <a:pos x="713" y="1051"/>
              </a:cxn>
              <a:cxn ang="0">
                <a:pos x="288" y="774"/>
              </a:cxn>
              <a:cxn ang="0">
                <a:pos x="0" y="0"/>
              </a:cxn>
            </a:cxnLst>
            <a:rect l="0" t="0" r="r" b="b"/>
            <a:pathLst>
              <a:path w="1400" h="1104">
                <a:moveTo>
                  <a:pt x="1400" y="1091"/>
                </a:moveTo>
                <a:cubicBezTo>
                  <a:pt x="1287" y="1084"/>
                  <a:pt x="898" y="1104"/>
                  <a:pt x="713" y="1051"/>
                </a:cubicBezTo>
                <a:cubicBezTo>
                  <a:pt x="528" y="998"/>
                  <a:pt x="407" y="949"/>
                  <a:pt x="288" y="774"/>
                </a:cubicBezTo>
                <a:cubicBezTo>
                  <a:pt x="169" y="600"/>
                  <a:pt x="84" y="300"/>
                  <a:pt x="0" y="0"/>
                </a:cubicBezTo>
              </a:path>
            </a:pathLst>
          </a:custGeom>
          <a:noFill/>
          <a:ln w="38100" cmpd="sng">
            <a:solidFill>
              <a:srgbClr val="CC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11622" name="Text Box 6"/>
          <p:cNvSpPr txBox="1">
            <a:spLocks noChangeArrowheads="1"/>
          </p:cNvSpPr>
          <p:nvPr/>
        </p:nvSpPr>
        <p:spPr bwMode="auto">
          <a:xfrm>
            <a:off x="1525588" y="2416175"/>
            <a:ext cx="692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CC3300"/>
                </a:solidFill>
                <a:cs typeface="Arial" charset="0"/>
              </a:rPr>
              <a:t>V(r)</a:t>
            </a:r>
          </a:p>
        </p:txBody>
      </p:sp>
      <p:sp>
        <p:nvSpPr>
          <p:cNvPr id="111623" name="Line 7"/>
          <p:cNvSpPr>
            <a:spLocks noChangeShapeType="1"/>
          </p:cNvSpPr>
          <p:nvPr/>
        </p:nvSpPr>
        <p:spPr bwMode="auto">
          <a:xfrm flipH="1">
            <a:off x="3251200" y="2605088"/>
            <a:ext cx="11113" cy="467995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11624" name="Line 8"/>
          <p:cNvSpPr>
            <a:spLocks noChangeShapeType="1"/>
          </p:cNvSpPr>
          <p:nvPr/>
        </p:nvSpPr>
        <p:spPr bwMode="auto">
          <a:xfrm>
            <a:off x="3316288" y="4400550"/>
            <a:ext cx="349250" cy="754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11625" name="Text Box 9"/>
          <p:cNvSpPr txBox="1">
            <a:spLocks noChangeArrowheads="1"/>
          </p:cNvSpPr>
          <p:nvPr/>
        </p:nvSpPr>
        <p:spPr bwMode="auto">
          <a:xfrm>
            <a:off x="3427413" y="5138738"/>
            <a:ext cx="49657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cs typeface="Arial" charset="0"/>
              </a:rPr>
              <a:t>Edge of the nucleus (~8x10</a:t>
            </a:r>
            <a:r>
              <a:rPr lang="en-US" baseline="30000">
                <a:cs typeface="Arial" charset="0"/>
              </a:rPr>
              <a:t>-15</a:t>
            </a:r>
            <a:r>
              <a:rPr lang="en-US">
                <a:cs typeface="Arial" charset="0"/>
              </a:rPr>
              <a:t> m), </a:t>
            </a:r>
          </a:p>
          <a:p>
            <a:r>
              <a:rPr lang="en-US">
                <a:cs typeface="Arial" charset="0"/>
              </a:rPr>
              <a:t>Nuclear (Strong) force starts acting</a:t>
            </a:r>
          </a:p>
          <a:p>
            <a:r>
              <a:rPr lang="en-US">
                <a:cs typeface="Arial" charset="0"/>
              </a:rPr>
              <a:t>Strong attraction between nucleons</a:t>
            </a:r>
          </a:p>
          <a:p>
            <a:r>
              <a:rPr lang="en-US">
                <a:cs typeface="Arial" charset="0"/>
              </a:rPr>
              <a:t>Potential energy drops dramatically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 flipH="1">
            <a:off x="-49213" y="2590800"/>
            <a:ext cx="2222501" cy="4681538"/>
            <a:chOff x="2070" y="925"/>
            <a:chExt cx="1400" cy="2949"/>
          </a:xfrm>
        </p:grpSpPr>
        <p:sp>
          <p:nvSpPr>
            <p:cNvPr id="111627" name="Freeform 11"/>
            <p:cNvSpPr>
              <a:spLocks/>
            </p:cNvSpPr>
            <p:nvPr/>
          </p:nvSpPr>
          <p:spPr bwMode="auto">
            <a:xfrm>
              <a:off x="2070" y="925"/>
              <a:ext cx="1400" cy="1104"/>
            </a:xfrm>
            <a:custGeom>
              <a:avLst/>
              <a:gdLst/>
              <a:ahLst/>
              <a:cxnLst>
                <a:cxn ang="0">
                  <a:pos x="1400" y="1091"/>
                </a:cxn>
                <a:cxn ang="0">
                  <a:pos x="713" y="1051"/>
                </a:cxn>
                <a:cxn ang="0">
                  <a:pos x="288" y="774"/>
                </a:cxn>
                <a:cxn ang="0">
                  <a:pos x="0" y="0"/>
                </a:cxn>
              </a:cxnLst>
              <a:rect l="0" t="0" r="r" b="b"/>
              <a:pathLst>
                <a:path w="1400" h="1104">
                  <a:moveTo>
                    <a:pt x="1400" y="1091"/>
                  </a:moveTo>
                  <a:cubicBezTo>
                    <a:pt x="1287" y="1084"/>
                    <a:pt x="898" y="1104"/>
                    <a:pt x="713" y="1051"/>
                  </a:cubicBezTo>
                  <a:cubicBezTo>
                    <a:pt x="528" y="998"/>
                    <a:pt x="407" y="949"/>
                    <a:pt x="288" y="774"/>
                  </a:cubicBezTo>
                  <a:cubicBezTo>
                    <a:pt x="169" y="600"/>
                    <a:pt x="84" y="300"/>
                    <a:pt x="0" y="0"/>
                  </a:cubicBezTo>
                </a:path>
              </a:pathLst>
            </a:custGeom>
            <a:noFill/>
            <a:ln w="3810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CA"/>
            </a:p>
          </p:txBody>
        </p:sp>
        <p:sp>
          <p:nvSpPr>
            <p:cNvPr id="111628" name="Line 12"/>
            <p:cNvSpPr>
              <a:spLocks noChangeShapeType="1"/>
            </p:cNvSpPr>
            <p:nvPr/>
          </p:nvSpPr>
          <p:spPr bwMode="auto">
            <a:xfrm flipH="1">
              <a:off x="2071" y="926"/>
              <a:ext cx="7" cy="2948"/>
            </a:xfrm>
            <a:prstGeom prst="line">
              <a:avLst/>
            </a:prstGeom>
            <a:noFill/>
            <a:ln w="38100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CA"/>
            </a:p>
          </p:txBody>
        </p:sp>
      </p:grpSp>
      <p:sp>
        <p:nvSpPr>
          <p:cNvPr id="111629" name="Line 13"/>
          <p:cNvSpPr>
            <a:spLocks noChangeShapeType="1"/>
          </p:cNvSpPr>
          <p:nvPr/>
        </p:nvSpPr>
        <p:spPr bwMode="auto">
          <a:xfrm>
            <a:off x="2151063" y="7253288"/>
            <a:ext cx="1100137" cy="0"/>
          </a:xfrm>
          <a:prstGeom prst="line">
            <a:avLst/>
          </a:prstGeom>
          <a:noFill/>
          <a:ln w="28575">
            <a:solidFill>
              <a:srgbClr val="CC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11630" name="Line 14"/>
          <p:cNvSpPr>
            <a:spLocks noChangeShapeType="1"/>
          </p:cNvSpPr>
          <p:nvPr/>
        </p:nvSpPr>
        <p:spPr bwMode="auto">
          <a:xfrm flipV="1">
            <a:off x="3273425" y="2530475"/>
            <a:ext cx="188913" cy="85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11631" name="Text Box 15"/>
          <p:cNvSpPr txBox="1">
            <a:spLocks noChangeArrowheads="1"/>
          </p:cNvSpPr>
          <p:nvPr/>
        </p:nvSpPr>
        <p:spPr bwMode="auto">
          <a:xfrm>
            <a:off x="3408363" y="2143125"/>
            <a:ext cx="1235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cs typeface="Arial" charset="0"/>
              </a:rPr>
              <a:t>30 MeV</a:t>
            </a:r>
          </a:p>
        </p:txBody>
      </p:sp>
      <p:sp>
        <p:nvSpPr>
          <p:cNvPr id="111633" name="Text Box 17"/>
          <p:cNvSpPr txBox="1">
            <a:spLocks noChangeArrowheads="1"/>
          </p:cNvSpPr>
          <p:nvPr/>
        </p:nvSpPr>
        <p:spPr bwMode="auto">
          <a:xfrm>
            <a:off x="4970463" y="4265613"/>
            <a:ext cx="285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cs typeface="Arial" charset="0"/>
              </a:rPr>
              <a:t>r</a:t>
            </a:r>
          </a:p>
        </p:txBody>
      </p:sp>
      <p:sp>
        <p:nvSpPr>
          <p:cNvPr id="111634" name="Text Box 18"/>
          <p:cNvSpPr txBox="1">
            <a:spLocks noChangeArrowheads="1"/>
          </p:cNvSpPr>
          <p:nvPr/>
        </p:nvSpPr>
        <p:spPr bwMode="auto">
          <a:xfrm rot="-5400000">
            <a:off x="1977231" y="4652169"/>
            <a:ext cx="1150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cs typeface="Arial" charset="0"/>
              </a:rPr>
              <a:t>Energy</a:t>
            </a:r>
          </a:p>
        </p:txBody>
      </p: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2133600" y="509588"/>
            <a:ext cx="1081088" cy="784225"/>
            <a:chOff x="725" y="1529"/>
            <a:chExt cx="151" cy="184"/>
          </a:xfrm>
        </p:grpSpPr>
        <p:grpSp>
          <p:nvGrpSpPr>
            <p:cNvPr id="4" name="Group 20"/>
            <p:cNvGrpSpPr>
              <a:grpSpLocks/>
            </p:cNvGrpSpPr>
            <p:nvPr/>
          </p:nvGrpSpPr>
          <p:grpSpPr bwMode="auto">
            <a:xfrm>
              <a:off x="747" y="1529"/>
              <a:ext cx="59" cy="113"/>
              <a:chOff x="873" y="1623"/>
              <a:chExt cx="70" cy="122"/>
            </a:xfrm>
          </p:grpSpPr>
          <p:sp>
            <p:nvSpPr>
              <p:cNvPr id="111637" name="Oval 21"/>
              <p:cNvSpPr>
                <a:spLocks noChangeArrowheads="1"/>
              </p:cNvSpPr>
              <p:nvPr/>
            </p:nvSpPr>
            <p:spPr bwMode="auto">
              <a:xfrm>
                <a:off x="873" y="1648"/>
                <a:ext cx="44" cy="48"/>
              </a:xfrm>
              <a:prstGeom prst="ellipse">
                <a:avLst/>
              </a:prstGeom>
              <a:solidFill>
                <a:srgbClr val="0066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CA"/>
              </a:p>
            </p:txBody>
          </p:sp>
          <p:sp>
            <p:nvSpPr>
              <p:cNvPr id="111638" name="Oval 22"/>
              <p:cNvSpPr>
                <a:spLocks noChangeArrowheads="1"/>
              </p:cNvSpPr>
              <p:nvPr/>
            </p:nvSpPr>
            <p:spPr bwMode="auto">
              <a:xfrm>
                <a:off x="899" y="1653"/>
                <a:ext cx="44" cy="48"/>
              </a:xfrm>
              <a:prstGeom prst="ellipse">
                <a:avLst/>
              </a:prstGeom>
              <a:solidFill>
                <a:srgbClr val="0066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CA"/>
              </a:p>
            </p:txBody>
          </p:sp>
          <p:sp>
            <p:nvSpPr>
              <p:cNvPr id="111639" name="Oval 23"/>
              <p:cNvSpPr>
                <a:spLocks noChangeArrowheads="1"/>
              </p:cNvSpPr>
              <p:nvPr/>
            </p:nvSpPr>
            <p:spPr bwMode="auto">
              <a:xfrm>
                <a:off x="889" y="1623"/>
                <a:ext cx="44" cy="48"/>
              </a:xfrm>
              <a:prstGeom prst="ellipse">
                <a:avLst/>
              </a:prstGeom>
              <a:solidFill>
                <a:srgbClr val="FF33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CA"/>
              </a:p>
            </p:txBody>
          </p:sp>
          <p:sp>
            <p:nvSpPr>
              <p:cNvPr id="111640" name="Oval 24"/>
              <p:cNvSpPr>
                <a:spLocks noChangeArrowheads="1"/>
              </p:cNvSpPr>
              <p:nvPr/>
            </p:nvSpPr>
            <p:spPr bwMode="auto">
              <a:xfrm>
                <a:off x="894" y="1697"/>
                <a:ext cx="44" cy="48"/>
              </a:xfrm>
              <a:prstGeom prst="ellipse">
                <a:avLst/>
              </a:prstGeom>
              <a:solidFill>
                <a:srgbClr val="FF33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CA"/>
              </a:p>
            </p:txBody>
          </p:sp>
        </p:grpSp>
        <p:grpSp>
          <p:nvGrpSpPr>
            <p:cNvPr id="5" name="Group 25"/>
            <p:cNvGrpSpPr>
              <a:grpSpLocks/>
            </p:cNvGrpSpPr>
            <p:nvPr/>
          </p:nvGrpSpPr>
          <p:grpSpPr bwMode="auto">
            <a:xfrm>
              <a:off x="725" y="1563"/>
              <a:ext cx="58" cy="115"/>
              <a:chOff x="873" y="1623"/>
              <a:chExt cx="70" cy="122"/>
            </a:xfrm>
          </p:grpSpPr>
          <p:sp>
            <p:nvSpPr>
              <p:cNvPr id="111642" name="Oval 26"/>
              <p:cNvSpPr>
                <a:spLocks noChangeArrowheads="1"/>
              </p:cNvSpPr>
              <p:nvPr/>
            </p:nvSpPr>
            <p:spPr bwMode="auto">
              <a:xfrm>
                <a:off x="873" y="1648"/>
                <a:ext cx="44" cy="48"/>
              </a:xfrm>
              <a:prstGeom prst="ellipse">
                <a:avLst/>
              </a:prstGeom>
              <a:solidFill>
                <a:srgbClr val="0066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CA"/>
              </a:p>
            </p:txBody>
          </p:sp>
          <p:sp>
            <p:nvSpPr>
              <p:cNvPr id="111643" name="Oval 27"/>
              <p:cNvSpPr>
                <a:spLocks noChangeArrowheads="1"/>
              </p:cNvSpPr>
              <p:nvPr/>
            </p:nvSpPr>
            <p:spPr bwMode="auto">
              <a:xfrm>
                <a:off x="899" y="1653"/>
                <a:ext cx="44" cy="48"/>
              </a:xfrm>
              <a:prstGeom prst="ellipse">
                <a:avLst/>
              </a:prstGeom>
              <a:solidFill>
                <a:srgbClr val="0066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CA"/>
              </a:p>
            </p:txBody>
          </p:sp>
          <p:sp>
            <p:nvSpPr>
              <p:cNvPr id="111644" name="Oval 28"/>
              <p:cNvSpPr>
                <a:spLocks noChangeArrowheads="1"/>
              </p:cNvSpPr>
              <p:nvPr/>
            </p:nvSpPr>
            <p:spPr bwMode="auto">
              <a:xfrm>
                <a:off x="889" y="1623"/>
                <a:ext cx="44" cy="48"/>
              </a:xfrm>
              <a:prstGeom prst="ellipse">
                <a:avLst/>
              </a:prstGeom>
              <a:solidFill>
                <a:srgbClr val="FF33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CA"/>
              </a:p>
            </p:txBody>
          </p:sp>
          <p:sp>
            <p:nvSpPr>
              <p:cNvPr id="111645" name="Oval 29"/>
              <p:cNvSpPr>
                <a:spLocks noChangeArrowheads="1"/>
              </p:cNvSpPr>
              <p:nvPr/>
            </p:nvSpPr>
            <p:spPr bwMode="auto">
              <a:xfrm>
                <a:off x="894" y="1697"/>
                <a:ext cx="44" cy="48"/>
              </a:xfrm>
              <a:prstGeom prst="ellipse">
                <a:avLst/>
              </a:prstGeom>
              <a:solidFill>
                <a:srgbClr val="FF33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CA"/>
              </a:p>
            </p:txBody>
          </p:sp>
        </p:grpSp>
        <p:grpSp>
          <p:nvGrpSpPr>
            <p:cNvPr id="6" name="Group 30"/>
            <p:cNvGrpSpPr>
              <a:grpSpLocks/>
            </p:cNvGrpSpPr>
            <p:nvPr/>
          </p:nvGrpSpPr>
          <p:grpSpPr bwMode="auto">
            <a:xfrm>
              <a:off x="801" y="1570"/>
              <a:ext cx="58" cy="114"/>
              <a:chOff x="873" y="1623"/>
              <a:chExt cx="70" cy="122"/>
            </a:xfrm>
          </p:grpSpPr>
          <p:sp>
            <p:nvSpPr>
              <p:cNvPr id="111647" name="Oval 31"/>
              <p:cNvSpPr>
                <a:spLocks noChangeArrowheads="1"/>
              </p:cNvSpPr>
              <p:nvPr/>
            </p:nvSpPr>
            <p:spPr bwMode="auto">
              <a:xfrm>
                <a:off x="873" y="1648"/>
                <a:ext cx="44" cy="48"/>
              </a:xfrm>
              <a:prstGeom prst="ellipse">
                <a:avLst/>
              </a:prstGeom>
              <a:solidFill>
                <a:srgbClr val="0066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CA"/>
              </a:p>
            </p:txBody>
          </p:sp>
          <p:sp>
            <p:nvSpPr>
              <p:cNvPr id="111648" name="Oval 32"/>
              <p:cNvSpPr>
                <a:spLocks noChangeArrowheads="1"/>
              </p:cNvSpPr>
              <p:nvPr/>
            </p:nvSpPr>
            <p:spPr bwMode="auto">
              <a:xfrm>
                <a:off x="899" y="1653"/>
                <a:ext cx="44" cy="48"/>
              </a:xfrm>
              <a:prstGeom prst="ellipse">
                <a:avLst/>
              </a:prstGeom>
              <a:solidFill>
                <a:srgbClr val="0066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CA"/>
              </a:p>
            </p:txBody>
          </p:sp>
          <p:sp>
            <p:nvSpPr>
              <p:cNvPr id="111649" name="Oval 33"/>
              <p:cNvSpPr>
                <a:spLocks noChangeArrowheads="1"/>
              </p:cNvSpPr>
              <p:nvPr/>
            </p:nvSpPr>
            <p:spPr bwMode="auto">
              <a:xfrm>
                <a:off x="889" y="1623"/>
                <a:ext cx="44" cy="48"/>
              </a:xfrm>
              <a:prstGeom prst="ellipse">
                <a:avLst/>
              </a:prstGeom>
              <a:solidFill>
                <a:srgbClr val="FF33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CA"/>
              </a:p>
            </p:txBody>
          </p:sp>
          <p:sp>
            <p:nvSpPr>
              <p:cNvPr id="111650" name="Oval 34"/>
              <p:cNvSpPr>
                <a:spLocks noChangeArrowheads="1"/>
              </p:cNvSpPr>
              <p:nvPr/>
            </p:nvSpPr>
            <p:spPr bwMode="auto">
              <a:xfrm>
                <a:off x="894" y="1697"/>
                <a:ext cx="44" cy="48"/>
              </a:xfrm>
              <a:prstGeom prst="ellipse">
                <a:avLst/>
              </a:prstGeom>
              <a:solidFill>
                <a:srgbClr val="FF33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CA"/>
              </a:p>
            </p:txBody>
          </p:sp>
        </p:grpSp>
        <p:grpSp>
          <p:nvGrpSpPr>
            <p:cNvPr id="7" name="Group 35"/>
            <p:cNvGrpSpPr>
              <a:grpSpLocks/>
            </p:cNvGrpSpPr>
            <p:nvPr/>
          </p:nvGrpSpPr>
          <p:grpSpPr bwMode="auto">
            <a:xfrm>
              <a:off x="767" y="1599"/>
              <a:ext cx="58" cy="114"/>
              <a:chOff x="873" y="1623"/>
              <a:chExt cx="70" cy="122"/>
            </a:xfrm>
          </p:grpSpPr>
          <p:sp>
            <p:nvSpPr>
              <p:cNvPr id="111652" name="Oval 36"/>
              <p:cNvSpPr>
                <a:spLocks noChangeArrowheads="1"/>
              </p:cNvSpPr>
              <p:nvPr/>
            </p:nvSpPr>
            <p:spPr bwMode="auto">
              <a:xfrm>
                <a:off x="873" y="1648"/>
                <a:ext cx="44" cy="48"/>
              </a:xfrm>
              <a:prstGeom prst="ellipse">
                <a:avLst/>
              </a:prstGeom>
              <a:solidFill>
                <a:srgbClr val="0066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CA"/>
              </a:p>
            </p:txBody>
          </p:sp>
          <p:sp>
            <p:nvSpPr>
              <p:cNvPr id="111653" name="Oval 37"/>
              <p:cNvSpPr>
                <a:spLocks noChangeArrowheads="1"/>
              </p:cNvSpPr>
              <p:nvPr/>
            </p:nvSpPr>
            <p:spPr bwMode="auto">
              <a:xfrm>
                <a:off x="899" y="1653"/>
                <a:ext cx="44" cy="48"/>
              </a:xfrm>
              <a:prstGeom prst="ellipse">
                <a:avLst/>
              </a:prstGeom>
              <a:solidFill>
                <a:srgbClr val="0066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CA"/>
              </a:p>
            </p:txBody>
          </p:sp>
          <p:sp>
            <p:nvSpPr>
              <p:cNvPr id="111654" name="Oval 38"/>
              <p:cNvSpPr>
                <a:spLocks noChangeArrowheads="1"/>
              </p:cNvSpPr>
              <p:nvPr/>
            </p:nvSpPr>
            <p:spPr bwMode="auto">
              <a:xfrm>
                <a:off x="889" y="1623"/>
                <a:ext cx="44" cy="48"/>
              </a:xfrm>
              <a:prstGeom prst="ellipse">
                <a:avLst/>
              </a:prstGeom>
              <a:solidFill>
                <a:srgbClr val="FF33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CA"/>
              </a:p>
            </p:txBody>
          </p:sp>
          <p:sp>
            <p:nvSpPr>
              <p:cNvPr id="111655" name="Oval 39"/>
              <p:cNvSpPr>
                <a:spLocks noChangeArrowheads="1"/>
              </p:cNvSpPr>
              <p:nvPr/>
            </p:nvSpPr>
            <p:spPr bwMode="auto">
              <a:xfrm>
                <a:off x="894" y="1697"/>
                <a:ext cx="44" cy="48"/>
              </a:xfrm>
              <a:prstGeom prst="ellipse">
                <a:avLst/>
              </a:prstGeom>
              <a:solidFill>
                <a:srgbClr val="FF33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CA"/>
              </a:p>
            </p:txBody>
          </p:sp>
        </p:grpSp>
        <p:grpSp>
          <p:nvGrpSpPr>
            <p:cNvPr id="8" name="Group 40"/>
            <p:cNvGrpSpPr>
              <a:grpSpLocks/>
            </p:cNvGrpSpPr>
            <p:nvPr/>
          </p:nvGrpSpPr>
          <p:grpSpPr bwMode="auto">
            <a:xfrm>
              <a:off x="783" y="1543"/>
              <a:ext cx="59" cy="115"/>
              <a:chOff x="873" y="1623"/>
              <a:chExt cx="70" cy="122"/>
            </a:xfrm>
          </p:grpSpPr>
          <p:sp>
            <p:nvSpPr>
              <p:cNvPr id="111657" name="Oval 41"/>
              <p:cNvSpPr>
                <a:spLocks noChangeArrowheads="1"/>
              </p:cNvSpPr>
              <p:nvPr/>
            </p:nvSpPr>
            <p:spPr bwMode="auto">
              <a:xfrm>
                <a:off x="873" y="1648"/>
                <a:ext cx="44" cy="48"/>
              </a:xfrm>
              <a:prstGeom prst="ellipse">
                <a:avLst/>
              </a:prstGeom>
              <a:solidFill>
                <a:srgbClr val="0066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CA"/>
              </a:p>
            </p:txBody>
          </p:sp>
          <p:sp>
            <p:nvSpPr>
              <p:cNvPr id="111658" name="Oval 42"/>
              <p:cNvSpPr>
                <a:spLocks noChangeArrowheads="1"/>
              </p:cNvSpPr>
              <p:nvPr/>
            </p:nvSpPr>
            <p:spPr bwMode="auto">
              <a:xfrm>
                <a:off x="899" y="1653"/>
                <a:ext cx="44" cy="48"/>
              </a:xfrm>
              <a:prstGeom prst="ellipse">
                <a:avLst/>
              </a:prstGeom>
              <a:solidFill>
                <a:srgbClr val="0066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CA"/>
              </a:p>
            </p:txBody>
          </p:sp>
          <p:sp>
            <p:nvSpPr>
              <p:cNvPr id="111659" name="Oval 43"/>
              <p:cNvSpPr>
                <a:spLocks noChangeArrowheads="1"/>
              </p:cNvSpPr>
              <p:nvPr/>
            </p:nvSpPr>
            <p:spPr bwMode="auto">
              <a:xfrm>
                <a:off x="889" y="1623"/>
                <a:ext cx="44" cy="48"/>
              </a:xfrm>
              <a:prstGeom prst="ellipse">
                <a:avLst/>
              </a:prstGeom>
              <a:solidFill>
                <a:srgbClr val="FF33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CA"/>
              </a:p>
            </p:txBody>
          </p:sp>
          <p:sp>
            <p:nvSpPr>
              <p:cNvPr id="111660" name="Oval 44"/>
              <p:cNvSpPr>
                <a:spLocks noChangeArrowheads="1"/>
              </p:cNvSpPr>
              <p:nvPr/>
            </p:nvSpPr>
            <p:spPr bwMode="auto">
              <a:xfrm>
                <a:off x="894" y="1697"/>
                <a:ext cx="44" cy="48"/>
              </a:xfrm>
              <a:prstGeom prst="ellipse">
                <a:avLst/>
              </a:prstGeom>
              <a:solidFill>
                <a:srgbClr val="FF33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CA"/>
              </a:p>
            </p:txBody>
          </p:sp>
        </p:grpSp>
        <p:grpSp>
          <p:nvGrpSpPr>
            <p:cNvPr id="9" name="Group 45"/>
            <p:cNvGrpSpPr>
              <a:grpSpLocks/>
            </p:cNvGrpSpPr>
            <p:nvPr/>
          </p:nvGrpSpPr>
          <p:grpSpPr bwMode="auto">
            <a:xfrm>
              <a:off x="817" y="1578"/>
              <a:ext cx="59" cy="115"/>
              <a:chOff x="873" y="1623"/>
              <a:chExt cx="70" cy="122"/>
            </a:xfrm>
          </p:grpSpPr>
          <p:sp>
            <p:nvSpPr>
              <p:cNvPr id="111662" name="Oval 46"/>
              <p:cNvSpPr>
                <a:spLocks noChangeArrowheads="1"/>
              </p:cNvSpPr>
              <p:nvPr/>
            </p:nvSpPr>
            <p:spPr bwMode="auto">
              <a:xfrm>
                <a:off x="873" y="1648"/>
                <a:ext cx="44" cy="48"/>
              </a:xfrm>
              <a:prstGeom prst="ellipse">
                <a:avLst/>
              </a:prstGeom>
              <a:solidFill>
                <a:srgbClr val="0066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CA"/>
              </a:p>
            </p:txBody>
          </p:sp>
          <p:sp>
            <p:nvSpPr>
              <p:cNvPr id="111663" name="Oval 47"/>
              <p:cNvSpPr>
                <a:spLocks noChangeArrowheads="1"/>
              </p:cNvSpPr>
              <p:nvPr/>
            </p:nvSpPr>
            <p:spPr bwMode="auto">
              <a:xfrm>
                <a:off x="899" y="1653"/>
                <a:ext cx="44" cy="48"/>
              </a:xfrm>
              <a:prstGeom prst="ellipse">
                <a:avLst/>
              </a:prstGeom>
              <a:solidFill>
                <a:srgbClr val="0066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CA"/>
              </a:p>
            </p:txBody>
          </p:sp>
          <p:sp>
            <p:nvSpPr>
              <p:cNvPr id="111664" name="Oval 48"/>
              <p:cNvSpPr>
                <a:spLocks noChangeArrowheads="1"/>
              </p:cNvSpPr>
              <p:nvPr/>
            </p:nvSpPr>
            <p:spPr bwMode="auto">
              <a:xfrm>
                <a:off x="889" y="1623"/>
                <a:ext cx="44" cy="48"/>
              </a:xfrm>
              <a:prstGeom prst="ellipse">
                <a:avLst/>
              </a:prstGeom>
              <a:solidFill>
                <a:srgbClr val="FF33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CA"/>
              </a:p>
            </p:txBody>
          </p:sp>
          <p:sp>
            <p:nvSpPr>
              <p:cNvPr id="111665" name="Oval 49"/>
              <p:cNvSpPr>
                <a:spLocks noChangeArrowheads="1"/>
              </p:cNvSpPr>
              <p:nvPr/>
            </p:nvSpPr>
            <p:spPr bwMode="auto">
              <a:xfrm>
                <a:off x="894" y="1697"/>
                <a:ext cx="44" cy="48"/>
              </a:xfrm>
              <a:prstGeom prst="ellipse">
                <a:avLst/>
              </a:prstGeom>
              <a:solidFill>
                <a:srgbClr val="FF33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en-CA"/>
              </a:p>
            </p:txBody>
          </p:sp>
        </p:grpSp>
      </p:grpSp>
      <p:grpSp>
        <p:nvGrpSpPr>
          <p:cNvPr id="10" name="Group 50"/>
          <p:cNvGrpSpPr>
            <a:grpSpLocks/>
          </p:cNvGrpSpPr>
          <p:nvPr/>
        </p:nvGrpSpPr>
        <p:grpSpPr bwMode="auto">
          <a:xfrm>
            <a:off x="7937500" y="609600"/>
            <a:ext cx="292100" cy="369888"/>
            <a:chOff x="873" y="1623"/>
            <a:chExt cx="70" cy="122"/>
          </a:xfrm>
        </p:grpSpPr>
        <p:sp>
          <p:nvSpPr>
            <p:cNvPr id="111667" name="Oval 51"/>
            <p:cNvSpPr>
              <a:spLocks noChangeArrowheads="1"/>
            </p:cNvSpPr>
            <p:nvPr/>
          </p:nvSpPr>
          <p:spPr bwMode="auto">
            <a:xfrm>
              <a:off x="873" y="1648"/>
              <a:ext cx="44" cy="48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CA"/>
            </a:p>
          </p:txBody>
        </p:sp>
        <p:sp>
          <p:nvSpPr>
            <p:cNvPr id="111668" name="Oval 52"/>
            <p:cNvSpPr>
              <a:spLocks noChangeArrowheads="1"/>
            </p:cNvSpPr>
            <p:nvPr/>
          </p:nvSpPr>
          <p:spPr bwMode="auto">
            <a:xfrm>
              <a:off x="899" y="1653"/>
              <a:ext cx="44" cy="48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CA"/>
            </a:p>
          </p:txBody>
        </p:sp>
        <p:sp>
          <p:nvSpPr>
            <p:cNvPr id="111669" name="Oval 53"/>
            <p:cNvSpPr>
              <a:spLocks noChangeArrowheads="1"/>
            </p:cNvSpPr>
            <p:nvPr/>
          </p:nvSpPr>
          <p:spPr bwMode="auto">
            <a:xfrm>
              <a:off x="889" y="1623"/>
              <a:ext cx="44" cy="48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CA"/>
            </a:p>
          </p:txBody>
        </p:sp>
        <p:sp>
          <p:nvSpPr>
            <p:cNvPr id="111670" name="Oval 54"/>
            <p:cNvSpPr>
              <a:spLocks noChangeArrowheads="1"/>
            </p:cNvSpPr>
            <p:nvPr/>
          </p:nvSpPr>
          <p:spPr bwMode="auto">
            <a:xfrm>
              <a:off x="894" y="1697"/>
              <a:ext cx="44" cy="48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CA"/>
            </a:p>
          </p:txBody>
        </p:sp>
      </p:grpSp>
      <p:sp>
        <p:nvSpPr>
          <p:cNvPr id="111671" name="Line 55"/>
          <p:cNvSpPr>
            <a:spLocks noChangeShapeType="1"/>
          </p:cNvSpPr>
          <p:nvPr/>
        </p:nvSpPr>
        <p:spPr bwMode="auto">
          <a:xfrm>
            <a:off x="0" y="1860550"/>
            <a:ext cx="9144000" cy="9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11672" name="Line 56"/>
          <p:cNvSpPr>
            <a:spLocks noChangeShapeType="1"/>
          </p:cNvSpPr>
          <p:nvPr/>
        </p:nvSpPr>
        <p:spPr bwMode="auto">
          <a:xfrm flipH="1">
            <a:off x="5943600" y="762000"/>
            <a:ext cx="18510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11673" name="Text Box 57"/>
          <p:cNvSpPr txBox="1">
            <a:spLocks noChangeArrowheads="1"/>
          </p:cNvSpPr>
          <p:nvPr/>
        </p:nvSpPr>
        <p:spPr bwMode="auto">
          <a:xfrm>
            <a:off x="3276600" y="838200"/>
            <a:ext cx="4575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cs typeface="Arial" charset="0"/>
              </a:rPr>
              <a:t>Plot V(x) as alpha-particle closer</a:t>
            </a:r>
          </a:p>
        </p:txBody>
      </p:sp>
      <p:sp>
        <p:nvSpPr>
          <p:cNvPr id="111674" name="Text Box 58"/>
          <p:cNvSpPr txBox="1">
            <a:spLocks noChangeArrowheads="1"/>
          </p:cNvSpPr>
          <p:nvPr/>
        </p:nvSpPr>
        <p:spPr bwMode="auto">
          <a:xfrm>
            <a:off x="4711700" y="2357438"/>
            <a:ext cx="3660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CC3300"/>
                </a:solidFill>
                <a:cs typeface="Arial" charset="0"/>
              </a:rPr>
              <a:t>Coulomb force dominates</a:t>
            </a:r>
          </a:p>
        </p:txBody>
      </p:sp>
      <p:sp>
        <p:nvSpPr>
          <p:cNvPr id="111675" name="Text Box 59"/>
          <p:cNvSpPr txBox="1">
            <a:spLocks noChangeArrowheads="1"/>
          </p:cNvSpPr>
          <p:nvPr/>
        </p:nvSpPr>
        <p:spPr bwMode="auto">
          <a:xfrm>
            <a:off x="2057400" y="1828800"/>
            <a:ext cx="14398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CC3300"/>
                </a:solidFill>
                <a:cs typeface="Arial" charset="0"/>
              </a:rPr>
              <a:t>Coulomb</a:t>
            </a:r>
          </a:p>
          <a:p>
            <a:r>
              <a:rPr lang="en-US">
                <a:solidFill>
                  <a:srgbClr val="CC3300"/>
                </a:solidFill>
                <a:cs typeface="Arial" charset="0"/>
              </a:rPr>
              <a:t>&amp;Nuclear</a:t>
            </a:r>
          </a:p>
        </p:txBody>
      </p:sp>
      <p:graphicFrame>
        <p:nvGraphicFramePr>
          <p:cNvPr id="111676" name="Object 60"/>
          <p:cNvGraphicFramePr>
            <a:graphicFrameLocks noChangeAspect="1"/>
          </p:cNvGraphicFramePr>
          <p:nvPr/>
        </p:nvGraphicFramePr>
        <p:xfrm>
          <a:off x="4495800" y="2941638"/>
          <a:ext cx="4394200" cy="896937"/>
        </p:xfrm>
        <a:graphic>
          <a:graphicData uri="http://schemas.openxmlformats.org/presentationml/2006/ole">
            <p:oleObj spid="_x0000_s1026" name="Equation" r:id="rId4" imgW="1930320" imgH="393480" progId="Equation.3">
              <p:embed/>
            </p:oleObj>
          </a:graphicData>
        </a:graphic>
      </p:graphicFrame>
      <p:sp>
        <p:nvSpPr>
          <p:cNvPr id="111677" name="Text Box 61"/>
          <p:cNvSpPr txBox="1">
            <a:spLocks noChangeArrowheads="1"/>
          </p:cNvSpPr>
          <p:nvPr/>
        </p:nvSpPr>
        <p:spPr bwMode="auto">
          <a:xfrm>
            <a:off x="1828800" y="1295400"/>
            <a:ext cx="1946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(Z-2) protons</a:t>
            </a:r>
          </a:p>
        </p:txBody>
      </p:sp>
      <p:sp>
        <p:nvSpPr>
          <p:cNvPr id="111678" name="Text Box 62"/>
          <p:cNvSpPr txBox="1">
            <a:spLocks noChangeArrowheads="1"/>
          </p:cNvSpPr>
          <p:nvPr/>
        </p:nvSpPr>
        <p:spPr bwMode="auto">
          <a:xfrm>
            <a:off x="7239000" y="1295400"/>
            <a:ext cx="1658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(2 protons)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4.21004E-7 L -0.55903 0.0064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0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9" grpId="0" animBg="1"/>
      <p:bldP spid="111620" grpId="0" animBg="1"/>
      <p:bldP spid="111621" grpId="0" animBg="1"/>
      <p:bldP spid="111622" grpId="0"/>
      <p:bldP spid="111623" grpId="0" animBg="1"/>
      <p:bldP spid="111624" grpId="0" animBg="1"/>
      <p:bldP spid="111625" grpId="0"/>
      <p:bldP spid="111629" grpId="0" animBg="1"/>
      <p:bldP spid="111630" grpId="0" animBg="1"/>
      <p:bldP spid="111631" grpId="0"/>
      <p:bldP spid="111633" grpId="0"/>
      <p:bldP spid="111634" grpId="0"/>
      <p:bldP spid="111671" grpId="0" animBg="1"/>
      <p:bldP spid="111674" grpId="0"/>
      <p:bldP spid="11167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6ADBB-97E1-4381-99B1-1243ACF15097}" type="slidenum">
              <a:rPr lang="en-US"/>
              <a:pPr/>
              <a:t>27</a:t>
            </a:fld>
            <a:endParaRPr lang="en-US"/>
          </a:p>
        </p:txBody>
      </p:sp>
      <p:sp>
        <p:nvSpPr>
          <p:cNvPr id="11264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>
                <a:cs typeface="Arial" charset="0"/>
              </a:rPr>
              <a:t>Observations show Alpha-particles exit with a range of energies</a:t>
            </a:r>
          </a:p>
        </p:txBody>
      </p:sp>
      <p:sp>
        <p:nvSpPr>
          <p:cNvPr id="112643" name="Line 3"/>
          <p:cNvSpPr>
            <a:spLocks noChangeShapeType="1"/>
          </p:cNvSpPr>
          <p:nvPr/>
        </p:nvSpPr>
        <p:spPr bwMode="auto">
          <a:xfrm>
            <a:off x="2589213" y="1643063"/>
            <a:ext cx="0" cy="18938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12644" name="Line 4"/>
          <p:cNvSpPr>
            <a:spLocks noChangeShapeType="1"/>
          </p:cNvSpPr>
          <p:nvPr/>
        </p:nvSpPr>
        <p:spPr bwMode="auto">
          <a:xfrm>
            <a:off x="2012950" y="3079750"/>
            <a:ext cx="30035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12645" name="Freeform 5"/>
          <p:cNvSpPr>
            <a:spLocks/>
          </p:cNvSpPr>
          <p:nvPr/>
        </p:nvSpPr>
        <p:spPr bwMode="auto">
          <a:xfrm>
            <a:off x="3133725" y="1316038"/>
            <a:ext cx="2222500" cy="1752600"/>
          </a:xfrm>
          <a:custGeom>
            <a:avLst/>
            <a:gdLst/>
            <a:ahLst/>
            <a:cxnLst>
              <a:cxn ang="0">
                <a:pos x="1400" y="1091"/>
              </a:cxn>
              <a:cxn ang="0">
                <a:pos x="713" y="1051"/>
              </a:cxn>
              <a:cxn ang="0">
                <a:pos x="288" y="774"/>
              </a:cxn>
              <a:cxn ang="0">
                <a:pos x="0" y="0"/>
              </a:cxn>
            </a:cxnLst>
            <a:rect l="0" t="0" r="r" b="b"/>
            <a:pathLst>
              <a:path w="1400" h="1104">
                <a:moveTo>
                  <a:pt x="1400" y="1091"/>
                </a:moveTo>
                <a:cubicBezTo>
                  <a:pt x="1287" y="1084"/>
                  <a:pt x="898" y="1104"/>
                  <a:pt x="713" y="1051"/>
                </a:cubicBezTo>
                <a:cubicBezTo>
                  <a:pt x="528" y="998"/>
                  <a:pt x="407" y="949"/>
                  <a:pt x="288" y="774"/>
                </a:cubicBezTo>
                <a:cubicBezTo>
                  <a:pt x="169" y="600"/>
                  <a:pt x="84" y="300"/>
                  <a:pt x="0" y="0"/>
                </a:cubicBezTo>
              </a:path>
            </a:pathLst>
          </a:custGeom>
          <a:noFill/>
          <a:ln w="38100" cmpd="sng">
            <a:solidFill>
              <a:srgbClr val="CC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12646" name="Text Box 6"/>
          <p:cNvSpPr txBox="1">
            <a:spLocks noChangeArrowheads="1"/>
          </p:cNvSpPr>
          <p:nvPr/>
        </p:nvSpPr>
        <p:spPr bwMode="auto">
          <a:xfrm>
            <a:off x="3411538" y="1311275"/>
            <a:ext cx="692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cs typeface="Arial" charset="0"/>
              </a:rPr>
              <a:t>V(r)</a:t>
            </a:r>
          </a:p>
        </p:txBody>
      </p:sp>
      <p:sp>
        <p:nvSpPr>
          <p:cNvPr id="112647" name="Line 7"/>
          <p:cNvSpPr>
            <a:spLocks noChangeShapeType="1"/>
          </p:cNvSpPr>
          <p:nvPr/>
        </p:nvSpPr>
        <p:spPr bwMode="auto">
          <a:xfrm flipH="1">
            <a:off x="3135313" y="1317625"/>
            <a:ext cx="11112" cy="467995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 flipH="1">
            <a:off x="-165100" y="1303338"/>
            <a:ext cx="2222500" cy="4681537"/>
            <a:chOff x="2070" y="925"/>
            <a:chExt cx="1400" cy="2949"/>
          </a:xfrm>
        </p:grpSpPr>
        <p:sp>
          <p:nvSpPr>
            <p:cNvPr id="112649" name="Freeform 9"/>
            <p:cNvSpPr>
              <a:spLocks/>
            </p:cNvSpPr>
            <p:nvPr/>
          </p:nvSpPr>
          <p:spPr bwMode="auto">
            <a:xfrm>
              <a:off x="2070" y="925"/>
              <a:ext cx="1400" cy="1104"/>
            </a:xfrm>
            <a:custGeom>
              <a:avLst/>
              <a:gdLst/>
              <a:ahLst/>
              <a:cxnLst>
                <a:cxn ang="0">
                  <a:pos x="1400" y="1091"/>
                </a:cxn>
                <a:cxn ang="0">
                  <a:pos x="713" y="1051"/>
                </a:cxn>
                <a:cxn ang="0">
                  <a:pos x="288" y="774"/>
                </a:cxn>
                <a:cxn ang="0">
                  <a:pos x="0" y="0"/>
                </a:cxn>
              </a:cxnLst>
              <a:rect l="0" t="0" r="r" b="b"/>
              <a:pathLst>
                <a:path w="1400" h="1104">
                  <a:moveTo>
                    <a:pt x="1400" y="1091"/>
                  </a:moveTo>
                  <a:cubicBezTo>
                    <a:pt x="1287" y="1084"/>
                    <a:pt x="898" y="1104"/>
                    <a:pt x="713" y="1051"/>
                  </a:cubicBezTo>
                  <a:cubicBezTo>
                    <a:pt x="528" y="998"/>
                    <a:pt x="407" y="949"/>
                    <a:pt x="288" y="774"/>
                  </a:cubicBezTo>
                  <a:cubicBezTo>
                    <a:pt x="169" y="600"/>
                    <a:pt x="84" y="300"/>
                    <a:pt x="0" y="0"/>
                  </a:cubicBezTo>
                </a:path>
              </a:pathLst>
            </a:custGeom>
            <a:noFill/>
            <a:ln w="3810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CA"/>
            </a:p>
          </p:txBody>
        </p:sp>
        <p:sp>
          <p:nvSpPr>
            <p:cNvPr id="112650" name="Line 10"/>
            <p:cNvSpPr>
              <a:spLocks noChangeShapeType="1"/>
            </p:cNvSpPr>
            <p:nvPr/>
          </p:nvSpPr>
          <p:spPr bwMode="auto">
            <a:xfrm flipH="1">
              <a:off x="2071" y="926"/>
              <a:ext cx="7" cy="2948"/>
            </a:xfrm>
            <a:prstGeom prst="line">
              <a:avLst/>
            </a:prstGeom>
            <a:noFill/>
            <a:ln w="38100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CA"/>
            </a:p>
          </p:txBody>
        </p:sp>
      </p:grpSp>
      <p:sp>
        <p:nvSpPr>
          <p:cNvPr id="112651" name="Line 11"/>
          <p:cNvSpPr>
            <a:spLocks noChangeShapeType="1"/>
          </p:cNvSpPr>
          <p:nvPr/>
        </p:nvSpPr>
        <p:spPr bwMode="auto">
          <a:xfrm>
            <a:off x="2035175" y="5965825"/>
            <a:ext cx="1100138" cy="0"/>
          </a:xfrm>
          <a:prstGeom prst="line">
            <a:avLst/>
          </a:prstGeom>
          <a:noFill/>
          <a:ln w="28575">
            <a:solidFill>
              <a:srgbClr val="CC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12652" name="Line 12"/>
          <p:cNvSpPr>
            <a:spLocks noChangeShapeType="1"/>
          </p:cNvSpPr>
          <p:nvPr/>
        </p:nvSpPr>
        <p:spPr bwMode="auto">
          <a:xfrm flipV="1">
            <a:off x="3157538" y="1176338"/>
            <a:ext cx="728662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12653" name="Text Box 13"/>
          <p:cNvSpPr txBox="1">
            <a:spLocks noChangeArrowheads="1"/>
          </p:cNvSpPr>
          <p:nvPr/>
        </p:nvSpPr>
        <p:spPr bwMode="auto">
          <a:xfrm>
            <a:off x="3859213" y="866775"/>
            <a:ext cx="1235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cs typeface="Arial" charset="0"/>
              </a:rPr>
              <a:t>30 MeV</a:t>
            </a:r>
          </a:p>
        </p:txBody>
      </p:sp>
      <p:sp>
        <p:nvSpPr>
          <p:cNvPr id="112654" name="Line 14"/>
          <p:cNvSpPr>
            <a:spLocks noChangeShapeType="1"/>
          </p:cNvSpPr>
          <p:nvPr/>
        </p:nvSpPr>
        <p:spPr bwMode="auto">
          <a:xfrm>
            <a:off x="204788" y="2700338"/>
            <a:ext cx="72739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7515225" y="2614613"/>
            <a:ext cx="92075" cy="180975"/>
            <a:chOff x="873" y="1623"/>
            <a:chExt cx="70" cy="122"/>
          </a:xfrm>
        </p:grpSpPr>
        <p:sp>
          <p:nvSpPr>
            <p:cNvPr id="112656" name="Oval 16"/>
            <p:cNvSpPr>
              <a:spLocks noChangeArrowheads="1"/>
            </p:cNvSpPr>
            <p:nvPr/>
          </p:nvSpPr>
          <p:spPr bwMode="auto">
            <a:xfrm>
              <a:off x="873" y="1648"/>
              <a:ext cx="44" cy="48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CA"/>
            </a:p>
          </p:txBody>
        </p:sp>
        <p:sp>
          <p:nvSpPr>
            <p:cNvPr id="112657" name="Oval 17"/>
            <p:cNvSpPr>
              <a:spLocks noChangeArrowheads="1"/>
            </p:cNvSpPr>
            <p:nvPr/>
          </p:nvSpPr>
          <p:spPr bwMode="auto">
            <a:xfrm>
              <a:off x="899" y="1653"/>
              <a:ext cx="44" cy="48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CA"/>
            </a:p>
          </p:txBody>
        </p:sp>
        <p:sp>
          <p:nvSpPr>
            <p:cNvPr id="112658" name="Oval 18"/>
            <p:cNvSpPr>
              <a:spLocks noChangeArrowheads="1"/>
            </p:cNvSpPr>
            <p:nvPr/>
          </p:nvSpPr>
          <p:spPr bwMode="auto">
            <a:xfrm>
              <a:off x="889" y="1623"/>
              <a:ext cx="44" cy="48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CA"/>
            </a:p>
          </p:txBody>
        </p:sp>
        <p:sp>
          <p:nvSpPr>
            <p:cNvPr id="112659" name="Oval 19"/>
            <p:cNvSpPr>
              <a:spLocks noChangeArrowheads="1"/>
            </p:cNvSpPr>
            <p:nvPr/>
          </p:nvSpPr>
          <p:spPr bwMode="auto">
            <a:xfrm>
              <a:off x="894" y="1697"/>
              <a:ext cx="44" cy="48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CA"/>
            </a:p>
          </p:txBody>
        </p:sp>
      </p:grpSp>
      <p:sp>
        <p:nvSpPr>
          <p:cNvPr id="112660" name="Line 20"/>
          <p:cNvSpPr>
            <a:spLocks noChangeShapeType="1"/>
          </p:cNvSpPr>
          <p:nvPr/>
        </p:nvSpPr>
        <p:spPr bwMode="auto">
          <a:xfrm>
            <a:off x="7326313" y="2709863"/>
            <a:ext cx="0" cy="284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12661" name="Text Box 21"/>
          <p:cNvSpPr txBox="1">
            <a:spLocks noChangeArrowheads="1"/>
          </p:cNvSpPr>
          <p:nvPr/>
        </p:nvSpPr>
        <p:spPr bwMode="auto">
          <a:xfrm>
            <a:off x="7570788" y="2325688"/>
            <a:ext cx="15732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cs typeface="Arial" charset="0"/>
              </a:rPr>
              <a:t>4 to 9MeV</a:t>
            </a:r>
          </a:p>
          <a:p>
            <a:r>
              <a:rPr lang="en-US">
                <a:cs typeface="Arial" charset="0"/>
              </a:rPr>
              <a:t>of KE</a:t>
            </a:r>
          </a:p>
        </p:txBody>
      </p:sp>
      <p:sp>
        <p:nvSpPr>
          <p:cNvPr id="112662" name="Line 22"/>
          <p:cNvSpPr>
            <a:spLocks noChangeShapeType="1"/>
          </p:cNvSpPr>
          <p:nvPr/>
        </p:nvSpPr>
        <p:spPr bwMode="auto">
          <a:xfrm flipH="1">
            <a:off x="1284288" y="2743200"/>
            <a:ext cx="1709737" cy="17859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12663" name="Text Box 23"/>
          <p:cNvSpPr txBox="1">
            <a:spLocks noChangeArrowheads="1"/>
          </p:cNvSpPr>
          <p:nvPr/>
        </p:nvSpPr>
        <p:spPr bwMode="auto">
          <a:xfrm>
            <a:off x="0" y="4181475"/>
            <a:ext cx="20478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cs typeface="Arial" charset="0"/>
              </a:rPr>
              <a:t>Inside </a:t>
            </a:r>
            <a:r>
              <a:rPr lang="en-US">
                <a:latin typeface="Symbol" pitchFamily="18" charset="2"/>
                <a:cs typeface="Arial" charset="0"/>
              </a:rPr>
              <a:t>a</a:t>
            </a:r>
          </a:p>
          <a:p>
            <a:r>
              <a:rPr lang="en-US">
                <a:cs typeface="Arial" charset="0"/>
              </a:rPr>
              <a:t>particle can </a:t>
            </a:r>
          </a:p>
          <a:p>
            <a:r>
              <a:rPr lang="en-US">
                <a:cs typeface="Arial" charset="0"/>
              </a:rPr>
              <a:t>form and has </a:t>
            </a:r>
          </a:p>
          <a:p>
            <a:r>
              <a:rPr lang="en-US">
                <a:cs typeface="Arial" charset="0"/>
              </a:rPr>
              <a:t>lots of KE</a:t>
            </a:r>
          </a:p>
        </p:txBody>
      </p:sp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2997200" y="2593975"/>
            <a:ext cx="92075" cy="180975"/>
            <a:chOff x="873" y="1623"/>
            <a:chExt cx="70" cy="122"/>
          </a:xfrm>
        </p:grpSpPr>
        <p:sp>
          <p:nvSpPr>
            <p:cNvPr id="112665" name="Oval 25"/>
            <p:cNvSpPr>
              <a:spLocks noChangeArrowheads="1"/>
            </p:cNvSpPr>
            <p:nvPr/>
          </p:nvSpPr>
          <p:spPr bwMode="auto">
            <a:xfrm>
              <a:off x="873" y="1648"/>
              <a:ext cx="44" cy="48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CA"/>
            </a:p>
          </p:txBody>
        </p:sp>
        <p:sp>
          <p:nvSpPr>
            <p:cNvPr id="112666" name="Oval 26"/>
            <p:cNvSpPr>
              <a:spLocks noChangeArrowheads="1"/>
            </p:cNvSpPr>
            <p:nvPr/>
          </p:nvSpPr>
          <p:spPr bwMode="auto">
            <a:xfrm>
              <a:off x="899" y="1653"/>
              <a:ext cx="44" cy="48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CA"/>
            </a:p>
          </p:txBody>
        </p:sp>
        <p:sp>
          <p:nvSpPr>
            <p:cNvPr id="112667" name="Oval 27"/>
            <p:cNvSpPr>
              <a:spLocks noChangeArrowheads="1"/>
            </p:cNvSpPr>
            <p:nvPr/>
          </p:nvSpPr>
          <p:spPr bwMode="auto">
            <a:xfrm>
              <a:off x="889" y="1623"/>
              <a:ext cx="44" cy="48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CA"/>
            </a:p>
          </p:txBody>
        </p:sp>
        <p:sp>
          <p:nvSpPr>
            <p:cNvPr id="112668" name="Oval 28"/>
            <p:cNvSpPr>
              <a:spLocks noChangeArrowheads="1"/>
            </p:cNvSpPr>
            <p:nvPr/>
          </p:nvSpPr>
          <p:spPr bwMode="auto">
            <a:xfrm>
              <a:off x="894" y="1697"/>
              <a:ext cx="44" cy="48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CA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54" grpId="0" animBg="1"/>
      <p:bldP spid="112660" grpId="0" animBg="1"/>
      <p:bldP spid="112661" grpId="0"/>
      <p:bldP spid="112662" grpId="0" animBg="1"/>
      <p:bldP spid="11266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63ED5-3EF7-4383-9A1B-306C8BCE07F2}" type="slidenum">
              <a:rPr lang="en-US"/>
              <a:pPr/>
              <a:t>28</a:t>
            </a:fld>
            <a:endParaRPr lang="en-US"/>
          </a:p>
        </p:txBody>
      </p:sp>
      <p:sp>
        <p:nvSpPr>
          <p:cNvPr id="113666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>
                <a:cs typeface="Arial" charset="0"/>
              </a:rPr>
              <a:t>How does this happen… </a:t>
            </a:r>
          </a:p>
          <a:p>
            <a:pPr algn="ctr"/>
            <a:r>
              <a:rPr lang="en-US">
                <a:cs typeface="Arial" charset="0"/>
              </a:rPr>
              <a:t>Starting point </a:t>
            </a:r>
            <a:r>
              <a:rPr lang="en-US" i="1" u="sng">
                <a:cs typeface="Arial" charset="0"/>
              </a:rPr>
              <a:t>always</a:t>
            </a:r>
            <a:r>
              <a:rPr lang="en-US">
                <a:cs typeface="Arial" charset="0"/>
              </a:rPr>
              <a:t> to look at potential energy curve for particle</a:t>
            </a:r>
          </a:p>
        </p:txBody>
      </p:sp>
      <p:sp>
        <p:nvSpPr>
          <p:cNvPr id="113667" name="Line 3"/>
          <p:cNvSpPr>
            <a:spLocks noChangeShapeType="1"/>
          </p:cNvSpPr>
          <p:nvPr/>
        </p:nvSpPr>
        <p:spPr bwMode="auto">
          <a:xfrm>
            <a:off x="2589213" y="1643063"/>
            <a:ext cx="0" cy="18938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13668" name="Line 4"/>
          <p:cNvSpPr>
            <a:spLocks noChangeShapeType="1"/>
          </p:cNvSpPr>
          <p:nvPr/>
        </p:nvSpPr>
        <p:spPr bwMode="auto">
          <a:xfrm>
            <a:off x="2012950" y="3079750"/>
            <a:ext cx="30035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13669" name="Freeform 5"/>
          <p:cNvSpPr>
            <a:spLocks/>
          </p:cNvSpPr>
          <p:nvPr/>
        </p:nvSpPr>
        <p:spPr bwMode="auto">
          <a:xfrm>
            <a:off x="3133725" y="1316038"/>
            <a:ext cx="2222500" cy="1752600"/>
          </a:xfrm>
          <a:custGeom>
            <a:avLst/>
            <a:gdLst/>
            <a:ahLst/>
            <a:cxnLst>
              <a:cxn ang="0">
                <a:pos x="1400" y="1091"/>
              </a:cxn>
              <a:cxn ang="0">
                <a:pos x="713" y="1051"/>
              </a:cxn>
              <a:cxn ang="0">
                <a:pos x="288" y="774"/>
              </a:cxn>
              <a:cxn ang="0">
                <a:pos x="0" y="0"/>
              </a:cxn>
            </a:cxnLst>
            <a:rect l="0" t="0" r="r" b="b"/>
            <a:pathLst>
              <a:path w="1400" h="1104">
                <a:moveTo>
                  <a:pt x="1400" y="1091"/>
                </a:moveTo>
                <a:cubicBezTo>
                  <a:pt x="1287" y="1084"/>
                  <a:pt x="898" y="1104"/>
                  <a:pt x="713" y="1051"/>
                </a:cubicBezTo>
                <a:cubicBezTo>
                  <a:pt x="528" y="998"/>
                  <a:pt x="407" y="949"/>
                  <a:pt x="288" y="774"/>
                </a:cubicBezTo>
                <a:cubicBezTo>
                  <a:pt x="169" y="600"/>
                  <a:pt x="84" y="300"/>
                  <a:pt x="0" y="0"/>
                </a:cubicBezTo>
              </a:path>
            </a:pathLst>
          </a:custGeom>
          <a:noFill/>
          <a:ln w="38100" cmpd="sng">
            <a:solidFill>
              <a:srgbClr val="CC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13670" name="Text Box 6"/>
          <p:cNvSpPr txBox="1">
            <a:spLocks noChangeArrowheads="1"/>
          </p:cNvSpPr>
          <p:nvPr/>
        </p:nvSpPr>
        <p:spPr bwMode="auto">
          <a:xfrm>
            <a:off x="3411538" y="1311275"/>
            <a:ext cx="692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cs typeface="Arial" charset="0"/>
              </a:rPr>
              <a:t>V(r)</a:t>
            </a:r>
          </a:p>
        </p:txBody>
      </p:sp>
      <p:sp>
        <p:nvSpPr>
          <p:cNvPr id="113671" name="Line 7"/>
          <p:cNvSpPr>
            <a:spLocks noChangeShapeType="1"/>
          </p:cNvSpPr>
          <p:nvPr/>
        </p:nvSpPr>
        <p:spPr bwMode="auto">
          <a:xfrm flipH="1">
            <a:off x="3135313" y="1317625"/>
            <a:ext cx="11112" cy="467995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 flipH="1">
            <a:off x="-165100" y="1303338"/>
            <a:ext cx="2222500" cy="4681537"/>
            <a:chOff x="2070" y="925"/>
            <a:chExt cx="1400" cy="2949"/>
          </a:xfrm>
        </p:grpSpPr>
        <p:sp>
          <p:nvSpPr>
            <p:cNvPr id="113673" name="Freeform 9"/>
            <p:cNvSpPr>
              <a:spLocks/>
            </p:cNvSpPr>
            <p:nvPr/>
          </p:nvSpPr>
          <p:spPr bwMode="auto">
            <a:xfrm>
              <a:off x="2070" y="925"/>
              <a:ext cx="1400" cy="1104"/>
            </a:xfrm>
            <a:custGeom>
              <a:avLst/>
              <a:gdLst/>
              <a:ahLst/>
              <a:cxnLst>
                <a:cxn ang="0">
                  <a:pos x="1400" y="1091"/>
                </a:cxn>
                <a:cxn ang="0">
                  <a:pos x="713" y="1051"/>
                </a:cxn>
                <a:cxn ang="0">
                  <a:pos x="288" y="774"/>
                </a:cxn>
                <a:cxn ang="0">
                  <a:pos x="0" y="0"/>
                </a:cxn>
              </a:cxnLst>
              <a:rect l="0" t="0" r="r" b="b"/>
              <a:pathLst>
                <a:path w="1400" h="1104">
                  <a:moveTo>
                    <a:pt x="1400" y="1091"/>
                  </a:moveTo>
                  <a:cubicBezTo>
                    <a:pt x="1287" y="1084"/>
                    <a:pt x="898" y="1104"/>
                    <a:pt x="713" y="1051"/>
                  </a:cubicBezTo>
                  <a:cubicBezTo>
                    <a:pt x="528" y="998"/>
                    <a:pt x="407" y="949"/>
                    <a:pt x="288" y="774"/>
                  </a:cubicBezTo>
                  <a:cubicBezTo>
                    <a:pt x="169" y="600"/>
                    <a:pt x="84" y="300"/>
                    <a:pt x="0" y="0"/>
                  </a:cubicBezTo>
                </a:path>
              </a:pathLst>
            </a:custGeom>
            <a:noFill/>
            <a:ln w="3810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CA"/>
            </a:p>
          </p:txBody>
        </p:sp>
        <p:sp>
          <p:nvSpPr>
            <p:cNvPr id="113674" name="Line 10"/>
            <p:cNvSpPr>
              <a:spLocks noChangeShapeType="1"/>
            </p:cNvSpPr>
            <p:nvPr/>
          </p:nvSpPr>
          <p:spPr bwMode="auto">
            <a:xfrm flipH="1">
              <a:off x="2071" y="926"/>
              <a:ext cx="7" cy="2948"/>
            </a:xfrm>
            <a:prstGeom prst="line">
              <a:avLst/>
            </a:prstGeom>
            <a:noFill/>
            <a:ln w="38100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CA"/>
            </a:p>
          </p:txBody>
        </p:sp>
      </p:grpSp>
      <p:sp>
        <p:nvSpPr>
          <p:cNvPr id="113675" name="Line 11"/>
          <p:cNvSpPr>
            <a:spLocks noChangeShapeType="1"/>
          </p:cNvSpPr>
          <p:nvPr/>
        </p:nvSpPr>
        <p:spPr bwMode="auto">
          <a:xfrm>
            <a:off x="2035175" y="5965825"/>
            <a:ext cx="1100138" cy="0"/>
          </a:xfrm>
          <a:prstGeom prst="line">
            <a:avLst/>
          </a:prstGeom>
          <a:noFill/>
          <a:ln w="28575">
            <a:solidFill>
              <a:srgbClr val="CC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13676" name="Line 12"/>
          <p:cNvSpPr>
            <a:spLocks noChangeShapeType="1"/>
          </p:cNvSpPr>
          <p:nvPr/>
        </p:nvSpPr>
        <p:spPr bwMode="auto">
          <a:xfrm flipV="1">
            <a:off x="3157538" y="1176338"/>
            <a:ext cx="728662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13677" name="Text Box 13"/>
          <p:cNvSpPr txBox="1">
            <a:spLocks noChangeArrowheads="1"/>
          </p:cNvSpPr>
          <p:nvPr/>
        </p:nvSpPr>
        <p:spPr bwMode="auto">
          <a:xfrm>
            <a:off x="3859213" y="866775"/>
            <a:ext cx="1235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cs typeface="Arial" charset="0"/>
              </a:rPr>
              <a:t>30 MeV</a:t>
            </a:r>
          </a:p>
        </p:txBody>
      </p:sp>
      <p:sp>
        <p:nvSpPr>
          <p:cNvPr id="113678" name="Line 14"/>
          <p:cNvSpPr>
            <a:spLocks noChangeShapeType="1"/>
          </p:cNvSpPr>
          <p:nvPr/>
        </p:nvSpPr>
        <p:spPr bwMode="auto">
          <a:xfrm>
            <a:off x="204788" y="2700338"/>
            <a:ext cx="72739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7515225" y="2614613"/>
            <a:ext cx="92075" cy="180975"/>
            <a:chOff x="873" y="1623"/>
            <a:chExt cx="70" cy="122"/>
          </a:xfrm>
        </p:grpSpPr>
        <p:sp>
          <p:nvSpPr>
            <p:cNvPr id="113680" name="Oval 16"/>
            <p:cNvSpPr>
              <a:spLocks noChangeArrowheads="1"/>
            </p:cNvSpPr>
            <p:nvPr/>
          </p:nvSpPr>
          <p:spPr bwMode="auto">
            <a:xfrm>
              <a:off x="873" y="1648"/>
              <a:ext cx="44" cy="48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CA"/>
            </a:p>
          </p:txBody>
        </p:sp>
        <p:sp>
          <p:nvSpPr>
            <p:cNvPr id="113681" name="Oval 17"/>
            <p:cNvSpPr>
              <a:spLocks noChangeArrowheads="1"/>
            </p:cNvSpPr>
            <p:nvPr/>
          </p:nvSpPr>
          <p:spPr bwMode="auto">
            <a:xfrm>
              <a:off x="899" y="1653"/>
              <a:ext cx="44" cy="48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CA"/>
            </a:p>
          </p:txBody>
        </p:sp>
        <p:sp>
          <p:nvSpPr>
            <p:cNvPr id="113682" name="Oval 18"/>
            <p:cNvSpPr>
              <a:spLocks noChangeArrowheads="1"/>
            </p:cNvSpPr>
            <p:nvPr/>
          </p:nvSpPr>
          <p:spPr bwMode="auto">
            <a:xfrm>
              <a:off x="889" y="1623"/>
              <a:ext cx="44" cy="48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CA"/>
            </a:p>
          </p:txBody>
        </p:sp>
        <p:sp>
          <p:nvSpPr>
            <p:cNvPr id="113683" name="Oval 19"/>
            <p:cNvSpPr>
              <a:spLocks noChangeArrowheads="1"/>
            </p:cNvSpPr>
            <p:nvPr/>
          </p:nvSpPr>
          <p:spPr bwMode="auto">
            <a:xfrm>
              <a:off x="894" y="1697"/>
              <a:ext cx="44" cy="48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CA"/>
            </a:p>
          </p:txBody>
        </p:sp>
      </p:grpSp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2997200" y="2593975"/>
            <a:ext cx="92075" cy="180975"/>
            <a:chOff x="873" y="1623"/>
            <a:chExt cx="70" cy="122"/>
          </a:xfrm>
        </p:grpSpPr>
        <p:sp>
          <p:nvSpPr>
            <p:cNvPr id="113685" name="Oval 21"/>
            <p:cNvSpPr>
              <a:spLocks noChangeArrowheads="1"/>
            </p:cNvSpPr>
            <p:nvPr/>
          </p:nvSpPr>
          <p:spPr bwMode="auto">
            <a:xfrm>
              <a:off x="873" y="1648"/>
              <a:ext cx="44" cy="48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CA"/>
            </a:p>
          </p:txBody>
        </p:sp>
        <p:sp>
          <p:nvSpPr>
            <p:cNvPr id="113686" name="Oval 22"/>
            <p:cNvSpPr>
              <a:spLocks noChangeArrowheads="1"/>
            </p:cNvSpPr>
            <p:nvPr/>
          </p:nvSpPr>
          <p:spPr bwMode="auto">
            <a:xfrm>
              <a:off x="899" y="1653"/>
              <a:ext cx="44" cy="48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CA"/>
            </a:p>
          </p:txBody>
        </p:sp>
        <p:sp>
          <p:nvSpPr>
            <p:cNvPr id="113687" name="Oval 23"/>
            <p:cNvSpPr>
              <a:spLocks noChangeArrowheads="1"/>
            </p:cNvSpPr>
            <p:nvPr/>
          </p:nvSpPr>
          <p:spPr bwMode="auto">
            <a:xfrm>
              <a:off x="889" y="1623"/>
              <a:ext cx="44" cy="48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CA"/>
            </a:p>
          </p:txBody>
        </p:sp>
        <p:sp>
          <p:nvSpPr>
            <p:cNvPr id="113688" name="Oval 24"/>
            <p:cNvSpPr>
              <a:spLocks noChangeArrowheads="1"/>
            </p:cNvSpPr>
            <p:nvPr/>
          </p:nvSpPr>
          <p:spPr bwMode="auto">
            <a:xfrm>
              <a:off x="894" y="1697"/>
              <a:ext cx="44" cy="48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CA"/>
            </a:p>
          </p:txBody>
        </p:sp>
      </p:grpSp>
      <p:sp>
        <p:nvSpPr>
          <p:cNvPr id="113689" name="Freeform 25"/>
          <p:cNvSpPr>
            <a:spLocks/>
          </p:cNvSpPr>
          <p:nvPr/>
        </p:nvSpPr>
        <p:spPr bwMode="auto">
          <a:xfrm>
            <a:off x="2692400" y="2287588"/>
            <a:ext cx="422275" cy="763587"/>
          </a:xfrm>
          <a:custGeom>
            <a:avLst/>
            <a:gdLst/>
            <a:ahLst/>
            <a:cxnLst>
              <a:cxn ang="0">
                <a:pos x="0" y="273"/>
              </a:cxn>
              <a:cxn ang="0">
                <a:pos x="20" y="33"/>
              </a:cxn>
              <a:cxn ang="0">
                <a:pos x="75" y="472"/>
              </a:cxn>
              <a:cxn ang="0">
                <a:pos x="96" y="47"/>
              </a:cxn>
              <a:cxn ang="0">
                <a:pos x="150" y="465"/>
              </a:cxn>
              <a:cxn ang="0">
                <a:pos x="192" y="40"/>
              </a:cxn>
              <a:cxn ang="0">
                <a:pos x="226" y="479"/>
              </a:cxn>
              <a:cxn ang="0">
                <a:pos x="246" y="54"/>
              </a:cxn>
              <a:cxn ang="0">
                <a:pos x="301" y="472"/>
              </a:cxn>
              <a:cxn ang="0">
                <a:pos x="322" y="54"/>
              </a:cxn>
              <a:cxn ang="0">
                <a:pos x="363" y="465"/>
              </a:cxn>
              <a:cxn ang="0">
                <a:pos x="390" y="61"/>
              </a:cxn>
              <a:cxn ang="0">
                <a:pos x="438" y="465"/>
              </a:cxn>
              <a:cxn ang="0">
                <a:pos x="466" y="33"/>
              </a:cxn>
            </a:cxnLst>
            <a:rect l="0" t="0" r="r" b="b"/>
            <a:pathLst>
              <a:path w="466" h="481">
                <a:moveTo>
                  <a:pt x="0" y="273"/>
                </a:moveTo>
                <a:cubicBezTo>
                  <a:pt x="3" y="233"/>
                  <a:pt x="8" y="0"/>
                  <a:pt x="20" y="33"/>
                </a:cubicBezTo>
                <a:cubicBezTo>
                  <a:pt x="32" y="66"/>
                  <a:pt x="62" y="470"/>
                  <a:pt x="75" y="472"/>
                </a:cubicBezTo>
                <a:cubicBezTo>
                  <a:pt x="88" y="474"/>
                  <a:pt x="84" y="48"/>
                  <a:pt x="96" y="47"/>
                </a:cubicBezTo>
                <a:cubicBezTo>
                  <a:pt x="108" y="46"/>
                  <a:pt x="134" y="466"/>
                  <a:pt x="150" y="465"/>
                </a:cubicBezTo>
                <a:cubicBezTo>
                  <a:pt x="166" y="464"/>
                  <a:pt x="179" y="38"/>
                  <a:pt x="192" y="40"/>
                </a:cubicBezTo>
                <a:cubicBezTo>
                  <a:pt x="205" y="42"/>
                  <a:pt x="217" y="477"/>
                  <a:pt x="226" y="479"/>
                </a:cubicBezTo>
                <a:cubicBezTo>
                  <a:pt x="235" y="481"/>
                  <a:pt x="234" y="55"/>
                  <a:pt x="246" y="54"/>
                </a:cubicBezTo>
                <a:cubicBezTo>
                  <a:pt x="258" y="53"/>
                  <a:pt x="288" y="472"/>
                  <a:pt x="301" y="472"/>
                </a:cubicBezTo>
                <a:cubicBezTo>
                  <a:pt x="314" y="472"/>
                  <a:pt x="312" y="55"/>
                  <a:pt x="322" y="54"/>
                </a:cubicBezTo>
                <a:cubicBezTo>
                  <a:pt x="332" y="53"/>
                  <a:pt x="352" y="464"/>
                  <a:pt x="363" y="465"/>
                </a:cubicBezTo>
                <a:cubicBezTo>
                  <a:pt x="374" y="466"/>
                  <a:pt x="378" y="61"/>
                  <a:pt x="390" y="61"/>
                </a:cubicBezTo>
                <a:cubicBezTo>
                  <a:pt x="402" y="61"/>
                  <a:pt x="425" y="470"/>
                  <a:pt x="438" y="465"/>
                </a:cubicBezTo>
                <a:cubicBezTo>
                  <a:pt x="451" y="460"/>
                  <a:pt x="460" y="123"/>
                  <a:pt x="466" y="33"/>
                </a:cubicBezTo>
              </a:path>
            </a:pathLst>
          </a:custGeom>
          <a:noFill/>
          <a:ln w="28575" cmpd="sng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13690" name="Freeform 26"/>
          <p:cNvSpPr>
            <a:spLocks/>
          </p:cNvSpPr>
          <p:nvPr/>
        </p:nvSpPr>
        <p:spPr bwMode="auto">
          <a:xfrm>
            <a:off x="3135313" y="2362200"/>
            <a:ext cx="555625" cy="2936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30" y="151"/>
              </a:cxn>
              <a:cxn ang="0">
                <a:pos x="350" y="185"/>
              </a:cxn>
            </a:cxnLst>
            <a:rect l="0" t="0" r="r" b="b"/>
            <a:pathLst>
              <a:path w="350" h="185">
                <a:moveTo>
                  <a:pt x="0" y="0"/>
                </a:moveTo>
                <a:cubicBezTo>
                  <a:pt x="22" y="25"/>
                  <a:pt x="72" y="120"/>
                  <a:pt x="130" y="151"/>
                </a:cubicBezTo>
                <a:cubicBezTo>
                  <a:pt x="188" y="182"/>
                  <a:pt x="304" y="178"/>
                  <a:pt x="350" y="185"/>
                </a:cubicBezTo>
              </a:path>
            </a:pathLst>
          </a:custGeom>
          <a:noFill/>
          <a:ln w="28575" cmpd="sng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13691" name="Freeform 27"/>
          <p:cNvSpPr>
            <a:spLocks/>
          </p:cNvSpPr>
          <p:nvPr/>
        </p:nvSpPr>
        <p:spPr bwMode="auto">
          <a:xfrm>
            <a:off x="3690938" y="2578100"/>
            <a:ext cx="3843337" cy="246063"/>
          </a:xfrm>
          <a:custGeom>
            <a:avLst/>
            <a:gdLst/>
            <a:ahLst/>
            <a:cxnLst>
              <a:cxn ang="0">
                <a:pos x="0" y="35"/>
              </a:cxn>
              <a:cxn ang="0">
                <a:pos x="219" y="63"/>
              </a:cxn>
              <a:cxn ang="0">
                <a:pos x="486" y="131"/>
              </a:cxn>
              <a:cxn ang="0">
                <a:pos x="884" y="22"/>
              </a:cxn>
              <a:cxn ang="0">
                <a:pos x="1193" y="97"/>
              </a:cxn>
              <a:cxn ang="0">
                <a:pos x="1446" y="152"/>
              </a:cxn>
              <a:cxn ang="0">
                <a:pos x="1693" y="77"/>
              </a:cxn>
              <a:cxn ang="0">
                <a:pos x="1961" y="8"/>
              </a:cxn>
              <a:cxn ang="0">
                <a:pos x="2345" y="125"/>
              </a:cxn>
              <a:cxn ang="0">
                <a:pos x="2420" y="131"/>
              </a:cxn>
            </a:cxnLst>
            <a:rect l="0" t="0" r="r" b="b"/>
            <a:pathLst>
              <a:path w="2421" h="155">
                <a:moveTo>
                  <a:pt x="0" y="35"/>
                </a:moveTo>
                <a:cubicBezTo>
                  <a:pt x="37" y="40"/>
                  <a:pt x="138" y="47"/>
                  <a:pt x="219" y="63"/>
                </a:cubicBezTo>
                <a:cubicBezTo>
                  <a:pt x="300" y="79"/>
                  <a:pt x="375" y="138"/>
                  <a:pt x="486" y="131"/>
                </a:cubicBezTo>
                <a:cubicBezTo>
                  <a:pt x="597" y="124"/>
                  <a:pt x="766" y="28"/>
                  <a:pt x="884" y="22"/>
                </a:cubicBezTo>
                <a:cubicBezTo>
                  <a:pt x="1002" y="16"/>
                  <a:pt x="1100" y="75"/>
                  <a:pt x="1193" y="97"/>
                </a:cubicBezTo>
                <a:cubicBezTo>
                  <a:pt x="1286" y="119"/>
                  <a:pt x="1363" y="155"/>
                  <a:pt x="1446" y="152"/>
                </a:cubicBezTo>
                <a:cubicBezTo>
                  <a:pt x="1529" y="149"/>
                  <a:pt x="1607" y="101"/>
                  <a:pt x="1693" y="77"/>
                </a:cubicBezTo>
                <a:cubicBezTo>
                  <a:pt x="1779" y="53"/>
                  <a:pt x="1852" y="0"/>
                  <a:pt x="1961" y="8"/>
                </a:cubicBezTo>
                <a:cubicBezTo>
                  <a:pt x="2070" y="16"/>
                  <a:pt x="2269" y="104"/>
                  <a:pt x="2345" y="125"/>
                </a:cubicBezTo>
                <a:cubicBezTo>
                  <a:pt x="2421" y="146"/>
                  <a:pt x="2405" y="130"/>
                  <a:pt x="2420" y="131"/>
                </a:cubicBezTo>
              </a:path>
            </a:pathLst>
          </a:custGeom>
          <a:noFill/>
          <a:ln w="28575" cmpd="sng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13692" name="Text Box 28"/>
          <p:cNvSpPr txBox="1">
            <a:spLocks noChangeArrowheads="1"/>
          </p:cNvSpPr>
          <p:nvPr/>
        </p:nvSpPr>
        <p:spPr bwMode="auto">
          <a:xfrm>
            <a:off x="69850" y="3578225"/>
            <a:ext cx="2149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cs typeface="Arial" charset="0"/>
              </a:rPr>
              <a:t>100MeV of KE</a:t>
            </a:r>
          </a:p>
        </p:txBody>
      </p:sp>
      <p:sp>
        <p:nvSpPr>
          <p:cNvPr id="113693" name="Text Box 29"/>
          <p:cNvSpPr txBox="1">
            <a:spLocks noChangeArrowheads="1"/>
          </p:cNvSpPr>
          <p:nvPr/>
        </p:nvSpPr>
        <p:spPr bwMode="auto">
          <a:xfrm>
            <a:off x="6973888" y="2730500"/>
            <a:ext cx="1809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cs typeface="Arial" charset="0"/>
              </a:rPr>
              <a:t>4MeV of KE</a:t>
            </a:r>
          </a:p>
        </p:txBody>
      </p:sp>
      <p:sp>
        <p:nvSpPr>
          <p:cNvPr id="113694" name="Freeform 30"/>
          <p:cNvSpPr>
            <a:spLocks/>
          </p:cNvSpPr>
          <p:nvPr/>
        </p:nvSpPr>
        <p:spPr bwMode="auto">
          <a:xfrm>
            <a:off x="2289175" y="2330450"/>
            <a:ext cx="422275" cy="763588"/>
          </a:xfrm>
          <a:custGeom>
            <a:avLst/>
            <a:gdLst/>
            <a:ahLst/>
            <a:cxnLst>
              <a:cxn ang="0">
                <a:pos x="0" y="273"/>
              </a:cxn>
              <a:cxn ang="0">
                <a:pos x="20" y="33"/>
              </a:cxn>
              <a:cxn ang="0">
                <a:pos x="75" y="472"/>
              </a:cxn>
              <a:cxn ang="0">
                <a:pos x="96" y="47"/>
              </a:cxn>
              <a:cxn ang="0">
                <a:pos x="150" y="465"/>
              </a:cxn>
              <a:cxn ang="0">
                <a:pos x="192" y="40"/>
              </a:cxn>
              <a:cxn ang="0">
                <a:pos x="226" y="479"/>
              </a:cxn>
              <a:cxn ang="0">
                <a:pos x="246" y="54"/>
              </a:cxn>
              <a:cxn ang="0">
                <a:pos x="301" y="472"/>
              </a:cxn>
              <a:cxn ang="0">
                <a:pos x="322" y="54"/>
              </a:cxn>
              <a:cxn ang="0">
                <a:pos x="363" y="465"/>
              </a:cxn>
              <a:cxn ang="0">
                <a:pos x="390" y="61"/>
              </a:cxn>
              <a:cxn ang="0">
                <a:pos x="438" y="465"/>
              </a:cxn>
              <a:cxn ang="0">
                <a:pos x="466" y="33"/>
              </a:cxn>
            </a:cxnLst>
            <a:rect l="0" t="0" r="r" b="b"/>
            <a:pathLst>
              <a:path w="466" h="481">
                <a:moveTo>
                  <a:pt x="0" y="273"/>
                </a:moveTo>
                <a:cubicBezTo>
                  <a:pt x="3" y="233"/>
                  <a:pt x="8" y="0"/>
                  <a:pt x="20" y="33"/>
                </a:cubicBezTo>
                <a:cubicBezTo>
                  <a:pt x="32" y="66"/>
                  <a:pt x="62" y="470"/>
                  <a:pt x="75" y="472"/>
                </a:cubicBezTo>
                <a:cubicBezTo>
                  <a:pt x="88" y="474"/>
                  <a:pt x="84" y="48"/>
                  <a:pt x="96" y="47"/>
                </a:cubicBezTo>
                <a:cubicBezTo>
                  <a:pt x="108" y="46"/>
                  <a:pt x="134" y="466"/>
                  <a:pt x="150" y="465"/>
                </a:cubicBezTo>
                <a:cubicBezTo>
                  <a:pt x="166" y="464"/>
                  <a:pt x="179" y="38"/>
                  <a:pt x="192" y="40"/>
                </a:cubicBezTo>
                <a:cubicBezTo>
                  <a:pt x="205" y="42"/>
                  <a:pt x="217" y="477"/>
                  <a:pt x="226" y="479"/>
                </a:cubicBezTo>
                <a:cubicBezTo>
                  <a:pt x="235" y="481"/>
                  <a:pt x="234" y="55"/>
                  <a:pt x="246" y="54"/>
                </a:cubicBezTo>
                <a:cubicBezTo>
                  <a:pt x="258" y="53"/>
                  <a:pt x="288" y="472"/>
                  <a:pt x="301" y="472"/>
                </a:cubicBezTo>
                <a:cubicBezTo>
                  <a:pt x="314" y="472"/>
                  <a:pt x="312" y="55"/>
                  <a:pt x="322" y="54"/>
                </a:cubicBezTo>
                <a:cubicBezTo>
                  <a:pt x="332" y="53"/>
                  <a:pt x="352" y="464"/>
                  <a:pt x="363" y="465"/>
                </a:cubicBezTo>
                <a:cubicBezTo>
                  <a:pt x="374" y="466"/>
                  <a:pt x="378" y="61"/>
                  <a:pt x="390" y="61"/>
                </a:cubicBezTo>
                <a:cubicBezTo>
                  <a:pt x="402" y="61"/>
                  <a:pt x="425" y="470"/>
                  <a:pt x="438" y="465"/>
                </a:cubicBezTo>
                <a:cubicBezTo>
                  <a:pt x="451" y="460"/>
                  <a:pt x="460" y="123"/>
                  <a:pt x="466" y="33"/>
                </a:cubicBezTo>
              </a:path>
            </a:pathLst>
          </a:custGeom>
          <a:noFill/>
          <a:ln w="28575" cmpd="sng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13695" name="Freeform 31"/>
          <p:cNvSpPr>
            <a:spLocks/>
          </p:cNvSpPr>
          <p:nvPr/>
        </p:nvSpPr>
        <p:spPr bwMode="auto">
          <a:xfrm>
            <a:off x="2062163" y="2384425"/>
            <a:ext cx="247650" cy="711200"/>
          </a:xfrm>
          <a:custGeom>
            <a:avLst/>
            <a:gdLst/>
            <a:ahLst/>
            <a:cxnLst>
              <a:cxn ang="0">
                <a:pos x="0" y="7"/>
              </a:cxn>
              <a:cxn ang="0">
                <a:pos x="19" y="446"/>
              </a:cxn>
              <a:cxn ang="0">
                <a:pos x="30" y="21"/>
              </a:cxn>
              <a:cxn ang="0">
                <a:pos x="62" y="439"/>
              </a:cxn>
              <a:cxn ang="0">
                <a:pos x="74" y="21"/>
              </a:cxn>
              <a:cxn ang="0">
                <a:pos x="97" y="432"/>
              </a:cxn>
              <a:cxn ang="0">
                <a:pos x="113" y="28"/>
              </a:cxn>
              <a:cxn ang="0">
                <a:pos x="140" y="432"/>
              </a:cxn>
              <a:cxn ang="0">
                <a:pos x="156" y="0"/>
              </a:cxn>
            </a:cxnLst>
            <a:rect l="0" t="0" r="r" b="b"/>
            <a:pathLst>
              <a:path w="156" h="448">
                <a:moveTo>
                  <a:pt x="0" y="7"/>
                </a:moveTo>
                <a:cubicBezTo>
                  <a:pt x="3" y="80"/>
                  <a:pt x="14" y="444"/>
                  <a:pt x="19" y="446"/>
                </a:cubicBezTo>
                <a:cubicBezTo>
                  <a:pt x="24" y="448"/>
                  <a:pt x="24" y="22"/>
                  <a:pt x="30" y="21"/>
                </a:cubicBezTo>
                <a:cubicBezTo>
                  <a:pt x="37" y="20"/>
                  <a:pt x="54" y="439"/>
                  <a:pt x="62" y="439"/>
                </a:cubicBezTo>
                <a:cubicBezTo>
                  <a:pt x="69" y="439"/>
                  <a:pt x="68" y="22"/>
                  <a:pt x="74" y="21"/>
                </a:cubicBezTo>
                <a:cubicBezTo>
                  <a:pt x="80" y="20"/>
                  <a:pt x="91" y="431"/>
                  <a:pt x="97" y="432"/>
                </a:cubicBezTo>
                <a:cubicBezTo>
                  <a:pt x="103" y="433"/>
                  <a:pt x="106" y="28"/>
                  <a:pt x="113" y="28"/>
                </a:cubicBezTo>
                <a:cubicBezTo>
                  <a:pt x="119" y="28"/>
                  <a:pt x="133" y="437"/>
                  <a:pt x="140" y="432"/>
                </a:cubicBezTo>
                <a:cubicBezTo>
                  <a:pt x="147" y="427"/>
                  <a:pt x="153" y="90"/>
                  <a:pt x="156" y="0"/>
                </a:cubicBezTo>
              </a:path>
            </a:pathLst>
          </a:custGeom>
          <a:noFill/>
          <a:ln w="28575" cmpd="sng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13696" name="Line 32"/>
          <p:cNvSpPr>
            <a:spLocks noChangeShapeType="1"/>
          </p:cNvSpPr>
          <p:nvPr/>
        </p:nvSpPr>
        <p:spPr bwMode="auto">
          <a:xfrm flipV="1">
            <a:off x="1458913" y="2763838"/>
            <a:ext cx="533400" cy="8604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A8E0D-A191-41B7-BE0D-5A884A46E85D}" type="slidenum">
              <a:rPr lang="en-US"/>
              <a:pPr/>
              <a:t>29</a:t>
            </a:fld>
            <a:endParaRPr lang="en-US"/>
          </a:p>
        </p:txBody>
      </p:sp>
      <p:sp>
        <p:nvSpPr>
          <p:cNvPr id="114690" name="Text Box 2"/>
          <p:cNvSpPr txBox="1">
            <a:spLocks noChangeArrowheads="1"/>
          </p:cNvSpPr>
          <p:nvPr/>
        </p:nvSpPr>
        <p:spPr bwMode="auto">
          <a:xfrm>
            <a:off x="-271463" y="0"/>
            <a:ext cx="9144001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>
                <a:cs typeface="Arial" charset="0"/>
              </a:rPr>
              <a:t>Observe </a:t>
            </a:r>
            <a:r>
              <a:rPr lang="en-US">
                <a:latin typeface="Symbol" pitchFamily="18" charset="2"/>
                <a:cs typeface="Arial" charset="0"/>
              </a:rPr>
              <a:t>a</a:t>
            </a:r>
            <a:r>
              <a:rPr lang="en-US">
                <a:cs typeface="Arial" charset="0"/>
              </a:rPr>
              <a:t>-particles from </a:t>
            </a:r>
            <a:r>
              <a:rPr lang="en-US" b="1" u="sng">
                <a:cs typeface="Arial" charset="0"/>
              </a:rPr>
              <a:t>different isotopes</a:t>
            </a:r>
            <a:r>
              <a:rPr lang="en-US">
                <a:cs typeface="Arial" charset="0"/>
              </a:rPr>
              <a:t> </a:t>
            </a:r>
            <a:r>
              <a:rPr lang="en-US" b="1">
                <a:cs typeface="Arial" charset="0"/>
              </a:rPr>
              <a:t>(same protons, different neutrons)</a:t>
            </a:r>
            <a:r>
              <a:rPr lang="en-US">
                <a:cs typeface="Arial" charset="0"/>
              </a:rPr>
              <a:t>, exit with different amounts of energy.</a:t>
            </a:r>
          </a:p>
        </p:txBody>
      </p:sp>
      <p:sp>
        <p:nvSpPr>
          <p:cNvPr id="114691" name="Line 3"/>
          <p:cNvSpPr>
            <a:spLocks noChangeShapeType="1"/>
          </p:cNvSpPr>
          <p:nvPr/>
        </p:nvSpPr>
        <p:spPr bwMode="auto">
          <a:xfrm>
            <a:off x="1936750" y="2133600"/>
            <a:ext cx="0" cy="18938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14692" name="Line 4"/>
          <p:cNvSpPr>
            <a:spLocks noChangeShapeType="1"/>
          </p:cNvSpPr>
          <p:nvPr/>
        </p:nvSpPr>
        <p:spPr bwMode="auto">
          <a:xfrm>
            <a:off x="1360488" y="3570288"/>
            <a:ext cx="30035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14693" name="Freeform 5"/>
          <p:cNvSpPr>
            <a:spLocks/>
          </p:cNvSpPr>
          <p:nvPr/>
        </p:nvSpPr>
        <p:spPr bwMode="auto">
          <a:xfrm>
            <a:off x="2481263" y="1806575"/>
            <a:ext cx="2222500" cy="1752600"/>
          </a:xfrm>
          <a:custGeom>
            <a:avLst/>
            <a:gdLst/>
            <a:ahLst/>
            <a:cxnLst>
              <a:cxn ang="0">
                <a:pos x="1400" y="1091"/>
              </a:cxn>
              <a:cxn ang="0">
                <a:pos x="713" y="1051"/>
              </a:cxn>
              <a:cxn ang="0">
                <a:pos x="288" y="774"/>
              </a:cxn>
              <a:cxn ang="0">
                <a:pos x="0" y="0"/>
              </a:cxn>
            </a:cxnLst>
            <a:rect l="0" t="0" r="r" b="b"/>
            <a:pathLst>
              <a:path w="1400" h="1104">
                <a:moveTo>
                  <a:pt x="1400" y="1091"/>
                </a:moveTo>
                <a:cubicBezTo>
                  <a:pt x="1287" y="1084"/>
                  <a:pt x="898" y="1104"/>
                  <a:pt x="713" y="1051"/>
                </a:cubicBezTo>
                <a:cubicBezTo>
                  <a:pt x="528" y="998"/>
                  <a:pt x="407" y="949"/>
                  <a:pt x="288" y="774"/>
                </a:cubicBezTo>
                <a:cubicBezTo>
                  <a:pt x="169" y="600"/>
                  <a:pt x="84" y="300"/>
                  <a:pt x="0" y="0"/>
                </a:cubicBezTo>
              </a:path>
            </a:pathLst>
          </a:custGeom>
          <a:noFill/>
          <a:ln w="38100" cmpd="sng">
            <a:solidFill>
              <a:srgbClr val="CC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14694" name="Text Box 6"/>
          <p:cNvSpPr txBox="1">
            <a:spLocks noChangeArrowheads="1"/>
          </p:cNvSpPr>
          <p:nvPr/>
        </p:nvSpPr>
        <p:spPr bwMode="auto">
          <a:xfrm>
            <a:off x="2759075" y="1801813"/>
            <a:ext cx="692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cs typeface="Arial" charset="0"/>
              </a:rPr>
              <a:t>V(r)</a:t>
            </a:r>
          </a:p>
        </p:txBody>
      </p:sp>
      <p:sp>
        <p:nvSpPr>
          <p:cNvPr id="114695" name="Line 7"/>
          <p:cNvSpPr>
            <a:spLocks noChangeShapeType="1"/>
          </p:cNvSpPr>
          <p:nvPr/>
        </p:nvSpPr>
        <p:spPr bwMode="auto">
          <a:xfrm flipH="1">
            <a:off x="2482850" y="1808163"/>
            <a:ext cx="11113" cy="467995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 flipH="1">
            <a:off x="-817563" y="1793875"/>
            <a:ext cx="2222501" cy="4681538"/>
            <a:chOff x="2070" y="925"/>
            <a:chExt cx="1400" cy="2949"/>
          </a:xfrm>
        </p:grpSpPr>
        <p:sp>
          <p:nvSpPr>
            <p:cNvPr id="114697" name="Freeform 9"/>
            <p:cNvSpPr>
              <a:spLocks/>
            </p:cNvSpPr>
            <p:nvPr/>
          </p:nvSpPr>
          <p:spPr bwMode="auto">
            <a:xfrm>
              <a:off x="2070" y="925"/>
              <a:ext cx="1400" cy="1104"/>
            </a:xfrm>
            <a:custGeom>
              <a:avLst/>
              <a:gdLst/>
              <a:ahLst/>
              <a:cxnLst>
                <a:cxn ang="0">
                  <a:pos x="1400" y="1091"/>
                </a:cxn>
                <a:cxn ang="0">
                  <a:pos x="713" y="1051"/>
                </a:cxn>
                <a:cxn ang="0">
                  <a:pos x="288" y="774"/>
                </a:cxn>
                <a:cxn ang="0">
                  <a:pos x="0" y="0"/>
                </a:cxn>
              </a:cxnLst>
              <a:rect l="0" t="0" r="r" b="b"/>
              <a:pathLst>
                <a:path w="1400" h="1104">
                  <a:moveTo>
                    <a:pt x="1400" y="1091"/>
                  </a:moveTo>
                  <a:cubicBezTo>
                    <a:pt x="1287" y="1084"/>
                    <a:pt x="898" y="1104"/>
                    <a:pt x="713" y="1051"/>
                  </a:cubicBezTo>
                  <a:cubicBezTo>
                    <a:pt x="528" y="998"/>
                    <a:pt x="407" y="949"/>
                    <a:pt x="288" y="774"/>
                  </a:cubicBezTo>
                  <a:cubicBezTo>
                    <a:pt x="169" y="600"/>
                    <a:pt x="84" y="300"/>
                    <a:pt x="0" y="0"/>
                  </a:cubicBezTo>
                </a:path>
              </a:pathLst>
            </a:custGeom>
            <a:noFill/>
            <a:ln w="3810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CA"/>
            </a:p>
          </p:txBody>
        </p:sp>
        <p:sp>
          <p:nvSpPr>
            <p:cNvPr id="114698" name="Line 10"/>
            <p:cNvSpPr>
              <a:spLocks noChangeShapeType="1"/>
            </p:cNvSpPr>
            <p:nvPr/>
          </p:nvSpPr>
          <p:spPr bwMode="auto">
            <a:xfrm flipH="1">
              <a:off x="2071" y="926"/>
              <a:ext cx="7" cy="2948"/>
            </a:xfrm>
            <a:prstGeom prst="line">
              <a:avLst/>
            </a:prstGeom>
            <a:noFill/>
            <a:ln w="38100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CA"/>
            </a:p>
          </p:txBody>
        </p:sp>
      </p:grpSp>
      <p:sp>
        <p:nvSpPr>
          <p:cNvPr id="114699" name="Line 11"/>
          <p:cNvSpPr>
            <a:spLocks noChangeShapeType="1"/>
          </p:cNvSpPr>
          <p:nvPr/>
        </p:nvSpPr>
        <p:spPr bwMode="auto">
          <a:xfrm>
            <a:off x="1382713" y="6456363"/>
            <a:ext cx="1100137" cy="0"/>
          </a:xfrm>
          <a:prstGeom prst="line">
            <a:avLst/>
          </a:prstGeom>
          <a:noFill/>
          <a:ln w="28575">
            <a:solidFill>
              <a:srgbClr val="CC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14700" name="Line 12"/>
          <p:cNvSpPr>
            <a:spLocks noChangeShapeType="1"/>
          </p:cNvSpPr>
          <p:nvPr/>
        </p:nvSpPr>
        <p:spPr bwMode="auto">
          <a:xfrm flipV="1">
            <a:off x="2505075" y="1590675"/>
            <a:ext cx="4445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14701" name="Text Box 13"/>
          <p:cNvSpPr txBox="1">
            <a:spLocks noChangeArrowheads="1"/>
          </p:cNvSpPr>
          <p:nvPr/>
        </p:nvSpPr>
        <p:spPr bwMode="auto">
          <a:xfrm>
            <a:off x="2749550" y="1171575"/>
            <a:ext cx="6149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cs typeface="Arial" charset="0"/>
              </a:rPr>
              <a:t>30 MeV (Same peak height if protons same)</a:t>
            </a:r>
          </a:p>
        </p:txBody>
      </p:sp>
      <p:sp>
        <p:nvSpPr>
          <p:cNvPr id="114702" name="Line 14"/>
          <p:cNvSpPr>
            <a:spLocks noChangeShapeType="1"/>
          </p:cNvSpPr>
          <p:nvPr/>
        </p:nvSpPr>
        <p:spPr bwMode="auto">
          <a:xfrm>
            <a:off x="-447675" y="3397250"/>
            <a:ext cx="72739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6862763" y="3105150"/>
            <a:ext cx="92075" cy="180975"/>
            <a:chOff x="873" y="1623"/>
            <a:chExt cx="70" cy="122"/>
          </a:xfrm>
        </p:grpSpPr>
        <p:sp>
          <p:nvSpPr>
            <p:cNvPr id="114704" name="Oval 16"/>
            <p:cNvSpPr>
              <a:spLocks noChangeArrowheads="1"/>
            </p:cNvSpPr>
            <p:nvPr/>
          </p:nvSpPr>
          <p:spPr bwMode="auto">
            <a:xfrm>
              <a:off x="873" y="1648"/>
              <a:ext cx="44" cy="48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CA"/>
            </a:p>
          </p:txBody>
        </p:sp>
        <p:sp>
          <p:nvSpPr>
            <p:cNvPr id="114705" name="Oval 17"/>
            <p:cNvSpPr>
              <a:spLocks noChangeArrowheads="1"/>
            </p:cNvSpPr>
            <p:nvPr/>
          </p:nvSpPr>
          <p:spPr bwMode="auto">
            <a:xfrm>
              <a:off x="899" y="1653"/>
              <a:ext cx="44" cy="48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CA"/>
            </a:p>
          </p:txBody>
        </p:sp>
        <p:sp>
          <p:nvSpPr>
            <p:cNvPr id="114706" name="Oval 18"/>
            <p:cNvSpPr>
              <a:spLocks noChangeArrowheads="1"/>
            </p:cNvSpPr>
            <p:nvPr/>
          </p:nvSpPr>
          <p:spPr bwMode="auto">
            <a:xfrm>
              <a:off x="889" y="1623"/>
              <a:ext cx="44" cy="48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CA"/>
            </a:p>
          </p:txBody>
        </p:sp>
        <p:sp>
          <p:nvSpPr>
            <p:cNvPr id="114707" name="Oval 19"/>
            <p:cNvSpPr>
              <a:spLocks noChangeArrowheads="1"/>
            </p:cNvSpPr>
            <p:nvPr/>
          </p:nvSpPr>
          <p:spPr bwMode="auto">
            <a:xfrm>
              <a:off x="894" y="1697"/>
              <a:ext cx="44" cy="48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CA"/>
            </a:p>
          </p:txBody>
        </p:sp>
      </p:grpSp>
      <p:sp>
        <p:nvSpPr>
          <p:cNvPr id="114708" name="Text Box 20"/>
          <p:cNvSpPr txBox="1">
            <a:spLocks noChangeArrowheads="1"/>
          </p:cNvSpPr>
          <p:nvPr/>
        </p:nvSpPr>
        <p:spPr bwMode="auto">
          <a:xfrm>
            <a:off x="6897688" y="3208338"/>
            <a:ext cx="14716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cs typeface="Arial" charset="0"/>
              </a:rPr>
              <a:t>4MeV KE</a:t>
            </a:r>
          </a:p>
        </p:txBody>
      </p:sp>
      <p:sp>
        <p:nvSpPr>
          <p:cNvPr id="114709" name="Line 21"/>
          <p:cNvSpPr>
            <a:spLocks noChangeShapeType="1"/>
          </p:cNvSpPr>
          <p:nvPr/>
        </p:nvSpPr>
        <p:spPr bwMode="auto">
          <a:xfrm>
            <a:off x="-436563" y="3179763"/>
            <a:ext cx="7273926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6875463" y="3333750"/>
            <a:ext cx="92075" cy="180975"/>
            <a:chOff x="873" y="1623"/>
            <a:chExt cx="70" cy="122"/>
          </a:xfrm>
        </p:grpSpPr>
        <p:sp>
          <p:nvSpPr>
            <p:cNvPr id="114711" name="Oval 23"/>
            <p:cNvSpPr>
              <a:spLocks noChangeArrowheads="1"/>
            </p:cNvSpPr>
            <p:nvPr/>
          </p:nvSpPr>
          <p:spPr bwMode="auto">
            <a:xfrm>
              <a:off x="873" y="1648"/>
              <a:ext cx="44" cy="48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CA"/>
            </a:p>
          </p:txBody>
        </p:sp>
        <p:sp>
          <p:nvSpPr>
            <p:cNvPr id="114712" name="Oval 24"/>
            <p:cNvSpPr>
              <a:spLocks noChangeArrowheads="1"/>
            </p:cNvSpPr>
            <p:nvPr/>
          </p:nvSpPr>
          <p:spPr bwMode="auto">
            <a:xfrm>
              <a:off x="899" y="1653"/>
              <a:ext cx="44" cy="48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CA"/>
            </a:p>
          </p:txBody>
        </p:sp>
        <p:sp>
          <p:nvSpPr>
            <p:cNvPr id="114713" name="Oval 25"/>
            <p:cNvSpPr>
              <a:spLocks noChangeArrowheads="1"/>
            </p:cNvSpPr>
            <p:nvPr/>
          </p:nvSpPr>
          <p:spPr bwMode="auto">
            <a:xfrm>
              <a:off x="889" y="1623"/>
              <a:ext cx="44" cy="48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CA"/>
            </a:p>
          </p:txBody>
        </p:sp>
        <p:sp>
          <p:nvSpPr>
            <p:cNvPr id="114714" name="Oval 26"/>
            <p:cNvSpPr>
              <a:spLocks noChangeArrowheads="1"/>
            </p:cNvSpPr>
            <p:nvPr/>
          </p:nvSpPr>
          <p:spPr bwMode="auto">
            <a:xfrm>
              <a:off x="894" y="1697"/>
              <a:ext cx="44" cy="48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CA"/>
            </a:p>
          </p:txBody>
        </p:sp>
      </p:grpSp>
      <p:sp>
        <p:nvSpPr>
          <p:cNvPr id="114715" name="Text Box 27"/>
          <p:cNvSpPr txBox="1">
            <a:spLocks noChangeArrowheads="1"/>
          </p:cNvSpPr>
          <p:nvPr/>
        </p:nvSpPr>
        <p:spPr bwMode="auto">
          <a:xfrm>
            <a:off x="6918325" y="2914650"/>
            <a:ext cx="1471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cs typeface="Arial" charset="0"/>
              </a:rPr>
              <a:t>9MeV KE</a:t>
            </a:r>
          </a:p>
        </p:txBody>
      </p:sp>
      <p:sp>
        <p:nvSpPr>
          <p:cNvPr id="114716" name="Text Box 28"/>
          <p:cNvSpPr txBox="1">
            <a:spLocks noChangeArrowheads="1"/>
          </p:cNvSpPr>
          <p:nvPr/>
        </p:nvSpPr>
        <p:spPr bwMode="auto">
          <a:xfrm>
            <a:off x="2720975" y="3752850"/>
            <a:ext cx="6423025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cs typeface="Arial" charset="0"/>
              </a:rPr>
              <a:t>Was one or the other more likely to tunnel through?  And WHY??? </a:t>
            </a:r>
          </a:p>
          <a:p>
            <a:r>
              <a:rPr lang="en-US">
                <a:cs typeface="Arial" charset="0"/>
              </a:rPr>
              <a:t>a. the 9MeV alpha particle was more likely</a:t>
            </a:r>
          </a:p>
          <a:p>
            <a:r>
              <a:rPr lang="en-US">
                <a:cs typeface="Arial" charset="0"/>
              </a:rPr>
              <a:t>b. the 4MeV alpha particle was more likely </a:t>
            </a:r>
          </a:p>
          <a:p>
            <a:r>
              <a:rPr lang="en-US">
                <a:cs typeface="Arial" charset="0"/>
              </a:rPr>
              <a:t>c. both had the same probability of tunneling</a:t>
            </a:r>
          </a:p>
        </p:txBody>
      </p:sp>
      <p:graphicFrame>
        <p:nvGraphicFramePr>
          <p:cNvPr id="114717" name="Object 29"/>
          <p:cNvGraphicFramePr>
            <a:graphicFrameLocks noChangeAspect="1"/>
          </p:cNvGraphicFramePr>
          <p:nvPr/>
        </p:nvGraphicFramePr>
        <p:xfrm>
          <a:off x="6696075" y="1693863"/>
          <a:ext cx="2295525" cy="923925"/>
        </p:xfrm>
        <a:graphic>
          <a:graphicData uri="http://schemas.openxmlformats.org/presentationml/2006/ole">
            <p:oleObj spid="_x0000_s2050" name="Equation" r:id="rId4" imgW="1104840" imgH="444240" progId="Equation.3">
              <p:embed/>
            </p:oleObj>
          </a:graphicData>
        </a:graphic>
      </p:graphicFrame>
      <p:sp>
        <p:nvSpPr>
          <p:cNvPr id="114718" name="Text Box 30"/>
          <p:cNvSpPr txBox="1">
            <a:spLocks noChangeArrowheads="1"/>
          </p:cNvSpPr>
          <p:nvPr/>
        </p:nvSpPr>
        <p:spPr bwMode="auto">
          <a:xfrm>
            <a:off x="4446588" y="1933575"/>
            <a:ext cx="2454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cs typeface="Arial" charset="0"/>
              </a:rPr>
              <a:t>Decay constant: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7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457200"/>
            <a:ext cx="82296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Working out challenging problems,  </a:t>
            </a:r>
            <a:r>
              <a:rPr lang="en-US" sz="2400" b="1" u="sng" dirty="0" smtClean="0">
                <a:latin typeface="Arial" pitchFamily="34" charset="0"/>
                <a:cs typeface="Arial" pitchFamily="34" charset="0"/>
              </a:rPr>
              <a:t>then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getting timely feedback, #1 contribution to learning.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Why clicker questions and in-class activities.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Why exams and group exams.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Why HW for marks and solutions posted.  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Why 1</a:t>
            </a:r>
            <a:r>
              <a:rPr lang="en-US" sz="2400" baseline="30000" dirty="0" smtClean="0">
                <a:latin typeface="Arial" pitchFamily="34" charset="0"/>
                <a:cs typeface="Arial" pitchFamily="34" charset="0"/>
              </a:rPr>
              <a:t>st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HW problem.</a:t>
            </a: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i="1" dirty="0" smtClean="0">
                <a:latin typeface="Arial" pitchFamily="34" charset="0"/>
                <a:cs typeface="Arial" pitchFamily="34" charset="0"/>
              </a:rPr>
              <a:t>Do answer wrong, get no feedback, later more likely to give wrong answer than if never did in first place. (</a:t>
            </a:r>
            <a:r>
              <a:rPr lang="en-US" sz="2400" i="1" dirty="0" err="1" smtClean="0">
                <a:latin typeface="Arial" pitchFamily="34" charset="0"/>
                <a:cs typeface="Arial" pitchFamily="34" charset="0"/>
              </a:rPr>
              <a:t>Roedinger</a:t>
            </a: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1000" y="4191000"/>
            <a:ext cx="72467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tunneling tutorial -- “explain why k different from k’” .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 Many did not explain.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9600" y="5486400"/>
            <a:ext cx="80281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“I understand the material, I just can’t explain it very well.”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538F8-4EC9-4D6B-BF41-461CC681A64F}" type="slidenum">
              <a:rPr lang="en-US"/>
              <a:pPr/>
              <a:t>30</a:t>
            </a:fld>
            <a:endParaRPr lang="en-US"/>
          </a:p>
        </p:txBody>
      </p:sp>
      <p:sp>
        <p:nvSpPr>
          <p:cNvPr id="11673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>
                <a:cs typeface="Arial" charset="0"/>
              </a:rPr>
              <a:t>Observe a particles from </a:t>
            </a:r>
            <a:r>
              <a:rPr lang="en-US" b="1" u="sng">
                <a:cs typeface="Arial" charset="0"/>
              </a:rPr>
              <a:t>different isotopes</a:t>
            </a:r>
            <a:r>
              <a:rPr lang="en-US" b="1">
                <a:cs typeface="Arial" charset="0"/>
              </a:rPr>
              <a:t> (same protons, different neutrons),</a:t>
            </a:r>
            <a:r>
              <a:rPr lang="en-US">
                <a:cs typeface="Arial" charset="0"/>
              </a:rPr>
              <a:t> exit with different amounts of energy.</a:t>
            </a:r>
          </a:p>
        </p:txBody>
      </p:sp>
      <p:sp>
        <p:nvSpPr>
          <p:cNvPr id="116739" name="Line 3"/>
          <p:cNvSpPr>
            <a:spLocks noChangeShapeType="1"/>
          </p:cNvSpPr>
          <p:nvPr/>
        </p:nvSpPr>
        <p:spPr bwMode="auto">
          <a:xfrm>
            <a:off x="1936750" y="3036888"/>
            <a:ext cx="0" cy="18938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16740" name="Line 4"/>
          <p:cNvSpPr>
            <a:spLocks noChangeShapeType="1"/>
          </p:cNvSpPr>
          <p:nvPr/>
        </p:nvSpPr>
        <p:spPr bwMode="auto">
          <a:xfrm>
            <a:off x="1360488" y="4473575"/>
            <a:ext cx="30035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16741" name="Freeform 5"/>
          <p:cNvSpPr>
            <a:spLocks/>
          </p:cNvSpPr>
          <p:nvPr/>
        </p:nvSpPr>
        <p:spPr bwMode="auto">
          <a:xfrm>
            <a:off x="2481263" y="2709863"/>
            <a:ext cx="2222500" cy="1752600"/>
          </a:xfrm>
          <a:custGeom>
            <a:avLst/>
            <a:gdLst/>
            <a:ahLst/>
            <a:cxnLst>
              <a:cxn ang="0">
                <a:pos x="1400" y="1091"/>
              </a:cxn>
              <a:cxn ang="0">
                <a:pos x="713" y="1051"/>
              </a:cxn>
              <a:cxn ang="0">
                <a:pos x="288" y="774"/>
              </a:cxn>
              <a:cxn ang="0">
                <a:pos x="0" y="0"/>
              </a:cxn>
            </a:cxnLst>
            <a:rect l="0" t="0" r="r" b="b"/>
            <a:pathLst>
              <a:path w="1400" h="1104">
                <a:moveTo>
                  <a:pt x="1400" y="1091"/>
                </a:moveTo>
                <a:cubicBezTo>
                  <a:pt x="1287" y="1084"/>
                  <a:pt x="898" y="1104"/>
                  <a:pt x="713" y="1051"/>
                </a:cubicBezTo>
                <a:cubicBezTo>
                  <a:pt x="528" y="998"/>
                  <a:pt x="407" y="949"/>
                  <a:pt x="288" y="774"/>
                </a:cubicBezTo>
                <a:cubicBezTo>
                  <a:pt x="169" y="600"/>
                  <a:pt x="84" y="300"/>
                  <a:pt x="0" y="0"/>
                </a:cubicBezTo>
              </a:path>
            </a:pathLst>
          </a:custGeom>
          <a:noFill/>
          <a:ln w="38100" cmpd="sng">
            <a:solidFill>
              <a:srgbClr val="CC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16742" name="Text Box 6"/>
          <p:cNvSpPr txBox="1">
            <a:spLocks noChangeArrowheads="1"/>
          </p:cNvSpPr>
          <p:nvPr/>
        </p:nvSpPr>
        <p:spPr bwMode="auto">
          <a:xfrm>
            <a:off x="2759075" y="2705100"/>
            <a:ext cx="692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cs typeface="Arial" charset="0"/>
              </a:rPr>
              <a:t>V(r)</a:t>
            </a:r>
          </a:p>
        </p:txBody>
      </p:sp>
      <p:sp>
        <p:nvSpPr>
          <p:cNvPr id="116743" name="Line 7"/>
          <p:cNvSpPr>
            <a:spLocks noChangeShapeType="1"/>
          </p:cNvSpPr>
          <p:nvPr/>
        </p:nvSpPr>
        <p:spPr bwMode="auto">
          <a:xfrm flipH="1">
            <a:off x="2482850" y="2711450"/>
            <a:ext cx="11113" cy="467995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 flipH="1">
            <a:off x="-817563" y="2697163"/>
            <a:ext cx="2222501" cy="4681537"/>
            <a:chOff x="2070" y="925"/>
            <a:chExt cx="1400" cy="2949"/>
          </a:xfrm>
        </p:grpSpPr>
        <p:sp>
          <p:nvSpPr>
            <p:cNvPr id="116745" name="Freeform 9"/>
            <p:cNvSpPr>
              <a:spLocks/>
            </p:cNvSpPr>
            <p:nvPr/>
          </p:nvSpPr>
          <p:spPr bwMode="auto">
            <a:xfrm>
              <a:off x="2070" y="925"/>
              <a:ext cx="1400" cy="1104"/>
            </a:xfrm>
            <a:custGeom>
              <a:avLst/>
              <a:gdLst/>
              <a:ahLst/>
              <a:cxnLst>
                <a:cxn ang="0">
                  <a:pos x="1400" y="1091"/>
                </a:cxn>
                <a:cxn ang="0">
                  <a:pos x="713" y="1051"/>
                </a:cxn>
                <a:cxn ang="0">
                  <a:pos x="288" y="774"/>
                </a:cxn>
                <a:cxn ang="0">
                  <a:pos x="0" y="0"/>
                </a:cxn>
              </a:cxnLst>
              <a:rect l="0" t="0" r="r" b="b"/>
              <a:pathLst>
                <a:path w="1400" h="1104">
                  <a:moveTo>
                    <a:pt x="1400" y="1091"/>
                  </a:moveTo>
                  <a:cubicBezTo>
                    <a:pt x="1287" y="1084"/>
                    <a:pt x="898" y="1104"/>
                    <a:pt x="713" y="1051"/>
                  </a:cubicBezTo>
                  <a:cubicBezTo>
                    <a:pt x="528" y="998"/>
                    <a:pt x="407" y="949"/>
                    <a:pt x="288" y="774"/>
                  </a:cubicBezTo>
                  <a:cubicBezTo>
                    <a:pt x="169" y="600"/>
                    <a:pt x="84" y="300"/>
                    <a:pt x="0" y="0"/>
                  </a:cubicBezTo>
                </a:path>
              </a:pathLst>
            </a:custGeom>
            <a:noFill/>
            <a:ln w="3810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CA"/>
            </a:p>
          </p:txBody>
        </p:sp>
        <p:sp>
          <p:nvSpPr>
            <p:cNvPr id="116746" name="Line 10"/>
            <p:cNvSpPr>
              <a:spLocks noChangeShapeType="1"/>
            </p:cNvSpPr>
            <p:nvPr/>
          </p:nvSpPr>
          <p:spPr bwMode="auto">
            <a:xfrm flipH="1">
              <a:off x="2071" y="926"/>
              <a:ext cx="7" cy="2948"/>
            </a:xfrm>
            <a:prstGeom prst="line">
              <a:avLst/>
            </a:prstGeom>
            <a:noFill/>
            <a:ln w="38100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CA"/>
            </a:p>
          </p:txBody>
        </p:sp>
      </p:grpSp>
      <p:sp>
        <p:nvSpPr>
          <p:cNvPr id="116747" name="Line 11"/>
          <p:cNvSpPr>
            <a:spLocks noChangeShapeType="1"/>
          </p:cNvSpPr>
          <p:nvPr/>
        </p:nvSpPr>
        <p:spPr bwMode="auto">
          <a:xfrm>
            <a:off x="1382713" y="7359650"/>
            <a:ext cx="1100137" cy="0"/>
          </a:xfrm>
          <a:prstGeom prst="line">
            <a:avLst/>
          </a:prstGeom>
          <a:noFill/>
          <a:ln w="28575">
            <a:solidFill>
              <a:srgbClr val="CC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16748" name="Line 12"/>
          <p:cNvSpPr>
            <a:spLocks noChangeShapeType="1"/>
          </p:cNvSpPr>
          <p:nvPr/>
        </p:nvSpPr>
        <p:spPr bwMode="auto">
          <a:xfrm flipV="1">
            <a:off x="2505075" y="2570163"/>
            <a:ext cx="728663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16749" name="Text Box 13"/>
          <p:cNvSpPr txBox="1">
            <a:spLocks noChangeArrowheads="1"/>
          </p:cNvSpPr>
          <p:nvPr/>
        </p:nvSpPr>
        <p:spPr bwMode="auto">
          <a:xfrm>
            <a:off x="3206750" y="2260600"/>
            <a:ext cx="1235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cs typeface="Arial" charset="0"/>
              </a:rPr>
              <a:t>30 MeV</a:t>
            </a:r>
          </a:p>
        </p:txBody>
      </p:sp>
      <p:sp>
        <p:nvSpPr>
          <p:cNvPr id="116750" name="Line 14"/>
          <p:cNvSpPr>
            <a:spLocks noChangeShapeType="1"/>
          </p:cNvSpPr>
          <p:nvPr/>
        </p:nvSpPr>
        <p:spPr bwMode="auto">
          <a:xfrm>
            <a:off x="-447675" y="4300538"/>
            <a:ext cx="72739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6862763" y="4008438"/>
            <a:ext cx="92075" cy="180975"/>
            <a:chOff x="873" y="1623"/>
            <a:chExt cx="70" cy="122"/>
          </a:xfrm>
        </p:grpSpPr>
        <p:sp>
          <p:nvSpPr>
            <p:cNvPr id="116752" name="Oval 16"/>
            <p:cNvSpPr>
              <a:spLocks noChangeArrowheads="1"/>
            </p:cNvSpPr>
            <p:nvPr/>
          </p:nvSpPr>
          <p:spPr bwMode="auto">
            <a:xfrm>
              <a:off x="873" y="1648"/>
              <a:ext cx="44" cy="48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CA"/>
            </a:p>
          </p:txBody>
        </p:sp>
        <p:sp>
          <p:nvSpPr>
            <p:cNvPr id="116753" name="Oval 17"/>
            <p:cNvSpPr>
              <a:spLocks noChangeArrowheads="1"/>
            </p:cNvSpPr>
            <p:nvPr/>
          </p:nvSpPr>
          <p:spPr bwMode="auto">
            <a:xfrm>
              <a:off x="899" y="1653"/>
              <a:ext cx="44" cy="48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CA"/>
            </a:p>
          </p:txBody>
        </p:sp>
        <p:sp>
          <p:nvSpPr>
            <p:cNvPr id="116754" name="Oval 18"/>
            <p:cNvSpPr>
              <a:spLocks noChangeArrowheads="1"/>
            </p:cNvSpPr>
            <p:nvPr/>
          </p:nvSpPr>
          <p:spPr bwMode="auto">
            <a:xfrm>
              <a:off x="889" y="1623"/>
              <a:ext cx="44" cy="48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CA"/>
            </a:p>
          </p:txBody>
        </p:sp>
        <p:sp>
          <p:nvSpPr>
            <p:cNvPr id="116755" name="Oval 19"/>
            <p:cNvSpPr>
              <a:spLocks noChangeArrowheads="1"/>
            </p:cNvSpPr>
            <p:nvPr/>
          </p:nvSpPr>
          <p:spPr bwMode="auto">
            <a:xfrm>
              <a:off x="894" y="1697"/>
              <a:ext cx="44" cy="48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CA"/>
            </a:p>
          </p:txBody>
        </p:sp>
      </p:grpSp>
      <p:sp>
        <p:nvSpPr>
          <p:cNvPr id="116756" name="Text Box 20"/>
          <p:cNvSpPr txBox="1">
            <a:spLocks noChangeArrowheads="1"/>
          </p:cNvSpPr>
          <p:nvPr/>
        </p:nvSpPr>
        <p:spPr bwMode="auto">
          <a:xfrm>
            <a:off x="6897688" y="4111625"/>
            <a:ext cx="14716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cs typeface="Arial" charset="0"/>
              </a:rPr>
              <a:t>4MeV KE</a:t>
            </a:r>
          </a:p>
        </p:txBody>
      </p:sp>
      <p:sp>
        <p:nvSpPr>
          <p:cNvPr id="116757" name="Line 21"/>
          <p:cNvSpPr>
            <a:spLocks noChangeShapeType="1"/>
          </p:cNvSpPr>
          <p:nvPr/>
        </p:nvSpPr>
        <p:spPr bwMode="auto">
          <a:xfrm>
            <a:off x="-436563" y="4083050"/>
            <a:ext cx="7273926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6875463" y="4237038"/>
            <a:ext cx="92075" cy="180975"/>
            <a:chOff x="873" y="1623"/>
            <a:chExt cx="70" cy="122"/>
          </a:xfrm>
        </p:grpSpPr>
        <p:sp>
          <p:nvSpPr>
            <p:cNvPr id="116759" name="Oval 23"/>
            <p:cNvSpPr>
              <a:spLocks noChangeArrowheads="1"/>
            </p:cNvSpPr>
            <p:nvPr/>
          </p:nvSpPr>
          <p:spPr bwMode="auto">
            <a:xfrm>
              <a:off x="873" y="1648"/>
              <a:ext cx="44" cy="48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CA"/>
            </a:p>
          </p:txBody>
        </p:sp>
        <p:sp>
          <p:nvSpPr>
            <p:cNvPr id="116760" name="Oval 24"/>
            <p:cNvSpPr>
              <a:spLocks noChangeArrowheads="1"/>
            </p:cNvSpPr>
            <p:nvPr/>
          </p:nvSpPr>
          <p:spPr bwMode="auto">
            <a:xfrm>
              <a:off x="899" y="1653"/>
              <a:ext cx="44" cy="48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CA"/>
            </a:p>
          </p:txBody>
        </p:sp>
        <p:sp>
          <p:nvSpPr>
            <p:cNvPr id="116761" name="Oval 25"/>
            <p:cNvSpPr>
              <a:spLocks noChangeArrowheads="1"/>
            </p:cNvSpPr>
            <p:nvPr/>
          </p:nvSpPr>
          <p:spPr bwMode="auto">
            <a:xfrm>
              <a:off x="889" y="1623"/>
              <a:ext cx="44" cy="48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CA"/>
            </a:p>
          </p:txBody>
        </p:sp>
        <p:sp>
          <p:nvSpPr>
            <p:cNvPr id="116762" name="Oval 26"/>
            <p:cNvSpPr>
              <a:spLocks noChangeArrowheads="1"/>
            </p:cNvSpPr>
            <p:nvPr/>
          </p:nvSpPr>
          <p:spPr bwMode="auto">
            <a:xfrm>
              <a:off x="894" y="1697"/>
              <a:ext cx="44" cy="48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CA"/>
            </a:p>
          </p:txBody>
        </p:sp>
      </p:grpSp>
      <p:sp>
        <p:nvSpPr>
          <p:cNvPr id="116763" name="Text Box 27"/>
          <p:cNvSpPr txBox="1">
            <a:spLocks noChangeArrowheads="1"/>
          </p:cNvSpPr>
          <p:nvPr/>
        </p:nvSpPr>
        <p:spPr bwMode="auto">
          <a:xfrm>
            <a:off x="6918325" y="3817938"/>
            <a:ext cx="1471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cs typeface="Arial" charset="0"/>
              </a:rPr>
              <a:t>9MeV KE</a:t>
            </a:r>
          </a:p>
        </p:txBody>
      </p:sp>
      <p:sp>
        <p:nvSpPr>
          <p:cNvPr id="116764" name="Text Box 28"/>
          <p:cNvSpPr txBox="1">
            <a:spLocks noChangeArrowheads="1"/>
          </p:cNvSpPr>
          <p:nvPr/>
        </p:nvSpPr>
        <p:spPr bwMode="auto">
          <a:xfrm>
            <a:off x="2720975" y="4656138"/>
            <a:ext cx="64230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cs typeface="Arial" charset="0"/>
              </a:rPr>
              <a:t>Answer is a.  </a:t>
            </a:r>
          </a:p>
          <a:p>
            <a:r>
              <a:rPr lang="en-US">
                <a:cs typeface="Arial" charset="0"/>
              </a:rPr>
              <a:t>The 9 MeV electron more probable…</a:t>
            </a:r>
          </a:p>
        </p:txBody>
      </p:sp>
      <p:sp>
        <p:nvSpPr>
          <p:cNvPr id="116765" name="Line 29"/>
          <p:cNvSpPr>
            <a:spLocks noChangeShapeType="1"/>
          </p:cNvSpPr>
          <p:nvPr/>
        </p:nvSpPr>
        <p:spPr bwMode="auto">
          <a:xfrm flipV="1">
            <a:off x="2732088" y="2559050"/>
            <a:ext cx="2090737" cy="14795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16766" name="Text Box 30"/>
          <p:cNvSpPr txBox="1">
            <a:spLocks noChangeArrowheads="1"/>
          </p:cNvSpPr>
          <p:nvPr/>
        </p:nvSpPr>
        <p:spPr bwMode="auto">
          <a:xfrm>
            <a:off x="4772025" y="1127125"/>
            <a:ext cx="4371975" cy="2686050"/>
          </a:xfrm>
          <a:prstGeom prst="rect">
            <a:avLst/>
          </a:prstGeom>
          <a:noFill/>
          <a:ln w="38100">
            <a:solidFill>
              <a:srgbClr val="CC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800000"/>
                </a:solidFill>
                <a:cs typeface="Arial" charset="0"/>
              </a:rPr>
              <a:t>1. Less distance to tunnel, </a:t>
            </a:r>
          </a:p>
          <a:p>
            <a:r>
              <a:rPr lang="en-US">
                <a:solidFill>
                  <a:srgbClr val="800000"/>
                </a:solidFill>
                <a:cs typeface="Arial" charset="0"/>
              </a:rPr>
              <a:t>2. Decay constant always smaller</a:t>
            </a:r>
          </a:p>
          <a:p>
            <a:r>
              <a:rPr lang="en-US">
                <a:solidFill>
                  <a:srgbClr val="800000"/>
                </a:solidFill>
                <a:cs typeface="Arial" charset="0"/>
              </a:rPr>
              <a:t>3. Wave function doesn’t decay as much before reaches other side … more probable!</a:t>
            </a:r>
          </a:p>
        </p:txBody>
      </p:sp>
      <p:sp>
        <p:nvSpPr>
          <p:cNvPr id="116767" name="Text Box 31"/>
          <p:cNvSpPr txBox="1">
            <a:spLocks noChangeArrowheads="1"/>
          </p:cNvSpPr>
          <p:nvPr/>
        </p:nvSpPr>
        <p:spPr bwMode="auto">
          <a:xfrm>
            <a:off x="3046413" y="5797550"/>
            <a:ext cx="5607050" cy="860425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chemeClr val="accent2"/>
                </a:solidFill>
                <a:cs typeface="Arial" charset="0"/>
              </a:rPr>
              <a:t>Isotopes that emit higher energy alpha particles, have shorter lifetimes!!! </a:t>
            </a:r>
          </a:p>
        </p:txBody>
      </p:sp>
      <p:graphicFrame>
        <p:nvGraphicFramePr>
          <p:cNvPr id="116768" name="Object 32"/>
          <p:cNvGraphicFramePr>
            <a:graphicFrameLocks noChangeAspect="1"/>
          </p:cNvGraphicFramePr>
          <p:nvPr/>
        </p:nvGraphicFramePr>
        <p:xfrm>
          <a:off x="989013" y="1125538"/>
          <a:ext cx="2295525" cy="923925"/>
        </p:xfrm>
        <a:graphic>
          <a:graphicData uri="http://schemas.openxmlformats.org/presentationml/2006/ole">
            <p:oleObj spid="_x0000_s3074" name="Equation" r:id="rId4" imgW="1104840" imgH="444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6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BBAD8-EC8A-4414-807A-92C24C853367}" type="slidenum">
              <a:rPr lang="en-US"/>
              <a:pPr/>
              <a:t>31</a:t>
            </a:fld>
            <a:endParaRPr lang="en-US"/>
          </a:p>
        </p:txBody>
      </p:sp>
      <p:sp>
        <p:nvSpPr>
          <p:cNvPr id="142338" name="Text Box 2"/>
          <p:cNvSpPr txBox="1">
            <a:spLocks noChangeArrowheads="1"/>
          </p:cNvSpPr>
          <p:nvPr/>
        </p:nvSpPr>
        <p:spPr bwMode="auto">
          <a:xfrm>
            <a:off x="727075" y="182563"/>
            <a:ext cx="7459663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u="sng"/>
              <a:t>a more common manifestation of QM tunneling</a:t>
            </a:r>
          </a:p>
          <a:p>
            <a:r>
              <a:rPr lang="en-US"/>
              <a:t>1. understanding discharges- electrons popping out of</a:t>
            </a:r>
          </a:p>
          <a:p>
            <a:r>
              <a:rPr lang="en-US"/>
              <a:t>surface when voltage applied.</a:t>
            </a:r>
          </a:p>
        </p:txBody>
      </p:sp>
      <p:sp>
        <p:nvSpPr>
          <p:cNvPr id="142339" name="Text Box 3"/>
          <p:cNvSpPr txBox="1">
            <a:spLocks noChangeArrowheads="1"/>
          </p:cNvSpPr>
          <p:nvPr/>
        </p:nvSpPr>
        <p:spPr bwMode="auto">
          <a:xfrm>
            <a:off x="698500" y="1287463"/>
            <a:ext cx="78454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What electric field needed to rip electron out of solid if no</a:t>
            </a:r>
          </a:p>
          <a:p>
            <a:r>
              <a:rPr lang="en-US"/>
              <a:t>tunneling?   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277938" y="3241675"/>
            <a:ext cx="1397000" cy="1222375"/>
            <a:chOff x="961" y="2048"/>
            <a:chExt cx="880" cy="770"/>
          </a:xfrm>
        </p:grpSpPr>
        <p:sp>
          <p:nvSpPr>
            <p:cNvPr id="142341" name="Oval 5"/>
            <p:cNvSpPr>
              <a:spLocks noChangeArrowheads="1"/>
            </p:cNvSpPr>
            <p:nvPr/>
          </p:nvSpPr>
          <p:spPr bwMode="auto">
            <a:xfrm>
              <a:off x="1304" y="2334"/>
              <a:ext cx="181" cy="180"/>
            </a:xfrm>
            <a:prstGeom prst="ellipse">
              <a:avLst/>
            </a:prstGeom>
            <a:solidFill>
              <a:srgbClr val="9900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lnSpc>
                  <a:spcPct val="70000"/>
                </a:lnSpc>
              </a:pPr>
              <a:r>
                <a:rPr lang="en-US" sz="2200">
                  <a:solidFill>
                    <a:schemeClr val="bg1"/>
                  </a:solidFill>
                </a:rPr>
                <a:t>+</a:t>
              </a:r>
            </a:p>
          </p:txBody>
        </p:sp>
        <p:sp>
          <p:nvSpPr>
            <p:cNvPr id="142342" name="Oval 6"/>
            <p:cNvSpPr>
              <a:spLocks noChangeArrowheads="1"/>
            </p:cNvSpPr>
            <p:nvPr/>
          </p:nvSpPr>
          <p:spPr bwMode="auto">
            <a:xfrm>
              <a:off x="961" y="2048"/>
              <a:ext cx="830" cy="77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142343" name="Oval 7"/>
            <p:cNvSpPr>
              <a:spLocks noChangeArrowheads="1"/>
            </p:cNvSpPr>
            <p:nvPr/>
          </p:nvSpPr>
          <p:spPr bwMode="auto">
            <a:xfrm>
              <a:off x="1763" y="2393"/>
              <a:ext cx="52" cy="5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b="1"/>
            </a:p>
          </p:txBody>
        </p:sp>
        <p:sp>
          <p:nvSpPr>
            <p:cNvPr id="142344" name="Text Box 8"/>
            <p:cNvSpPr txBox="1">
              <a:spLocks noChangeArrowheads="1"/>
            </p:cNvSpPr>
            <p:nvPr/>
          </p:nvSpPr>
          <p:spPr bwMode="auto">
            <a:xfrm>
              <a:off x="1721" y="2312"/>
              <a:ext cx="12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b="1"/>
                <a:t>-</a:t>
              </a:r>
            </a:p>
          </p:txBody>
        </p:sp>
        <p:sp>
          <p:nvSpPr>
            <p:cNvPr id="142345" name="Line 9"/>
            <p:cNvSpPr>
              <a:spLocks noChangeShapeType="1"/>
            </p:cNvSpPr>
            <p:nvPr/>
          </p:nvSpPr>
          <p:spPr bwMode="auto">
            <a:xfrm>
              <a:off x="1401" y="2422"/>
              <a:ext cx="371" cy="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CA"/>
            </a:p>
          </p:txBody>
        </p:sp>
        <p:sp>
          <p:nvSpPr>
            <p:cNvPr id="142346" name="Text Box 10"/>
            <p:cNvSpPr txBox="1">
              <a:spLocks noChangeArrowheads="1"/>
            </p:cNvSpPr>
            <p:nvPr/>
          </p:nvSpPr>
          <p:spPr bwMode="auto">
            <a:xfrm>
              <a:off x="1503" y="2178"/>
              <a:ext cx="18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r</a:t>
              </a:r>
            </a:p>
          </p:txBody>
        </p:sp>
      </p:grp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0" y="3852863"/>
            <a:ext cx="1397000" cy="1222375"/>
            <a:chOff x="961" y="2048"/>
            <a:chExt cx="880" cy="770"/>
          </a:xfrm>
        </p:grpSpPr>
        <p:sp>
          <p:nvSpPr>
            <p:cNvPr id="142348" name="Oval 12"/>
            <p:cNvSpPr>
              <a:spLocks noChangeArrowheads="1"/>
            </p:cNvSpPr>
            <p:nvPr/>
          </p:nvSpPr>
          <p:spPr bwMode="auto">
            <a:xfrm>
              <a:off x="1304" y="2334"/>
              <a:ext cx="181" cy="180"/>
            </a:xfrm>
            <a:prstGeom prst="ellipse">
              <a:avLst/>
            </a:prstGeom>
            <a:solidFill>
              <a:srgbClr val="9900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lnSpc>
                  <a:spcPct val="70000"/>
                </a:lnSpc>
              </a:pPr>
              <a:r>
                <a:rPr lang="en-US" sz="2200">
                  <a:solidFill>
                    <a:schemeClr val="bg1"/>
                  </a:solidFill>
                </a:rPr>
                <a:t>+</a:t>
              </a:r>
            </a:p>
          </p:txBody>
        </p:sp>
        <p:sp>
          <p:nvSpPr>
            <p:cNvPr id="142349" name="Oval 13"/>
            <p:cNvSpPr>
              <a:spLocks noChangeArrowheads="1"/>
            </p:cNvSpPr>
            <p:nvPr/>
          </p:nvSpPr>
          <p:spPr bwMode="auto">
            <a:xfrm>
              <a:off x="961" y="2048"/>
              <a:ext cx="830" cy="77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142350" name="Oval 14"/>
            <p:cNvSpPr>
              <a:spLocks noChangeArrowheads="1"/>
            </p:cNvSpPr>
            <p:nvPr/>
          </p:nvSpPr>
          <p:spPr bwMode="auto">
            <a:xfrm>
              <a:off x="1763" y="2393"/>
              <a:ext cx="52" cy="5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b="1"/>
            </a:p>
          </p:txBody>
        </p:sp>
        <p:sp>
          <p:nvSpPr>
            <p:cNvPr id="142351" name="Text Box 15"/>
            <p:cNvSpPr txBox="1">
              <a:spLocks noChangeArrowheads="1"/>
            </p:cNvSpPr>
            <p:nvPr/>
          </p:nvSpPr>
          <p:spPr bwMode="auto">
            <a:xfrm>
              <a:off x="1721" y="2312"/>
              <a:ext cx="12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b="1"/>
                <a:t>-</a:t>
              </a:r>
            </a:p>
          </p:txBody>
        </p:sp>
        <p:sp>
          <p:nvSpPr>
            <p:cNvPr id="142352" name="Line 16"/>
            <p:cNvSpPr>
              <a:spLocks noChangeShapeType="1"/>
            </p:cNvSpPr>
            <p:nvPr/>
          </p:nvSpPr>
          <p:spPr bwMode="auto">
            <a:xfrm>
              <a:off x="1401" y="2422"/>
              <a:ext cx="371" cy="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CA"/>
            </a:p>
          </p:txBody>
        </p:sp>
        <p:sp>
          <p:nvSpPr>
            <p:cNvPr id="142353" name="Text Box 17"/>
            <p:cNvSpPr txBox="1">
              <a:spLocks noChangeArrowheads="1"/>
            </p:cNvSpPr>
            <p:nvPr/>
          </p:nvSpPr>
          <p:spPr bwMode="auto">
            <a:xfrm>
              <a:off x="1503" y="2178"/>
              <a:ext cx="18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r</a:t>
              </a:r>
            </a:p>
          </p:txBody>
        </p:sp>
      </p:grp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0" y="2892425"/>
            <a:ext cx="1397000" cy="1222375"/>
            <a:chOff x="961" y="2048"/>
            <a:chExt cx="880" cy="770"/>
          </a:xfrm>
        </p:grpSpPr>
        <p:sp>
          <p:nvSpPr>
            <p:cNvPr id="142355" name="Oval 19"/>
            <p:cNvSpPr>
              <a:spLocks noChangeArrowheads="1"/>
            </p:cNvSpPr>
            <p:nvPr/>
          </p:nvSpPr>
          <p:spPr bwMode="auto">
            <a:xfrm>
              <a:off x="1304" y="2334"/>
              <a:ext cx="181" cy="180"/>
            </a:xfrm>
            <a:prstGeom prst="ellipse">
              <a:avLst/>
            </a:prstGeom>
            <a:solidFill>
              <a:srgbClr val="9900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lnSpc>
                  <a:spcPct val="70000"/>
                </a:lnSpc>
              </a:pPr>
              <a:r>
                <a:rPr lang="en-US" sz="2200">
                  <a:solidFill>
                    <a:schemeClr val="bg1"/>
                  </a:solidFill>
                </a:rPr>
                <a:t>+</a:t>
              </a:r>
            </a:p>
          </p:txBody>
        </p:sp>
        <p:sp>
          <p:nvSpPr>
            <p:cNvPr id="142356" name="Oval 20"/>
            <p:cNvSpPr>
              <a:spLocks noChangeArrowheads="1"/>
            </p:cNvSpPr>
            <p:nvPr/>
          </p:nvSpPr>
          <p:spPr bwMode="auto">
            <a:xfrm>
              <a:off x="961" y="2048"/>
              <a:ext cx="830" cy="77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142357" name="Oval 21"/>
            <p:cNvSpPr>
              <a:spLocks noChangeArrowheads="1"/>
            </p:cNvSpPr>
            <p:nvPr/>
          </p:nvSpPr>
          <p:spPr bwMode="auto">
            <a:xfrm>
              <a:off x="1763" y="2393"/>
              <a:ext cx="52" cy="5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b="1"/>
            </a:p>
          </p:txBody>
        </p:sp>
        <p:sp>
          <p:nvSpPr>
            <p:cNvPr id="142358" name="Text Box 22"/>
            <p:cNvSpPr txBox="1">
              <a:spLocks noChangeArrowheads="1"/>
            </p:cNvSpPr>
            <p:nvPr/>
          </p:nvSpPr>
          <p:spPr bwMode="auto">
            <a:xfrm>
              <a:off x="1721" y="2312"/>
              <a:ext cx="12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b="1"/>
                <a:t>-</a:t>
              </a:r>
            </a:p>
          </p:txBody>
        </p:sp>
        <p:sp>
          <p:nvSpPr>
            <p:cNvPr id="142359" name="Line 23"/>
            <p:cNvSpPr>
              <a:spLocks noChangeShapeType="1"/>
            </p:cNvSpPr>
            <p:nvPr/>
          </p:nvSpPr>
          <p:spPr bwMode="auto">
            <a:xfrm>
              <a:off x="1401" y="2422"/>
              <a:ext cx="371" cy="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CA"/>
            </a:p>
          </p:txBody>
        </p:sp>
        <p:sp>
          <p:nvSpPr>
            <p:cNvPr id="142360" name="Text Box 24"/>
            <p:cNvSpPr txBox="1">
              <a:spLocks noChangeArrowheads="1"/>
            </p:cNvSpPr>
            <p:nvPr/>
          </p:nvSpPr>
          <p:spPr bwMode="auto">
            <a:xfrm>
              <a:off x="1503" y="2178"/>
              <a:ext cx="18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r</a:t>
              </a:r>
            </a:p>
          </p:txBody>
        </p:sp>
      </p:grpSp>
      <p:grpSp>
        <p:nvGrpSpPr>
          <p:cNvPr id="5" name="Group 25"/>
          <p:cNvGrpSpPr>
            <a:grpSpLocks/>
          </p:cNvGrpSpPr>
          <p:nvPr/>
        </p:nvGrpSpPr>
        <p:grpSpPr bwMode="auto">
          <a:xfrm>
            <a:off x="1311275" y="2170113"/>
            <a:ext cx="1397000" cy="1222375"/>
            <a:chOff x="961" y="2048"/>
            <a:chExt cx="880" cy="770"/>
          </a:xfrm>
        </p:grpSpPr>
        <p:sp>
          <p:nvSpPr>
            <p:cNvPr id="142362" name="Oval 26"/>
            <p:cNvSpPr>
              <a:spLocks noChangeArrowheads="1"/>
            </p:cNvSpPr>
            <p:nvPr/>
          </p:nvSpPr>
          <p:spPr bwMode="auto">
            <a:xfrm>
              <a:off x="1304" y="2334"/>
              <a:ext cx="181" cy="180"/>
            </a:xfrm>
            <a:prstGeom prst="ellipse">
              <a:avLst/>
            </a:prstGeom>
            <a:solidFill>
              <a:srgbClr val="9900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lnSpc>
                  <a:spcPct val="70000"/>
                </a:lnSpc>
              </a:pPr>
              <a:r>
                <a:rPr lang="en-US" sz="2200">
                  <a:solidFill>
                    <a:schemeClr val="bg1"/>
                  </a:solidFill>
                </a:rPr>
                <a:t>+</a:t>
              </a:r>
            </a:p>
          </p:txBody>
        </p:sp>
        <p:sp>
          <p:nvSpPr>
            <p:cNvPr id="142363" name="Oval 27"/>
            <p:cNvSpPr>
              <a:spLocks noChangeArrowheads="1"/>
            </p:cNvSpPr>
            <p:nvPr/>
          </p:nvSpPr>
          <p:spPr bwMode="auto">
            <a:xfrm>
              <a:off x="961" y="2048"/>
              <a:ext cx="830" cy="77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142364" name="Oval 28"/>
            <p:cNvSpPr>
              <a:spLocks noChangeArrowheads="1"/>
            </p:cNvSpPr>
            <p:nvPr/>
          </p:nvSpPr>
          <p:spPr bwMode="auto">
            <a:xfrm>
              <a:off x="1763" y="2393"/>
              <a:ext cx="52" cy="5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b="1"/>
            </a:p>
          </p:txBody>
        </p:sp>
        <p:sp>
          <p:nvSpPr>
            <p:cNvPr id="142365" name="Text Box 29"/>
            <p:cNvSpPr txBox="1">
              <a:spLocks noChangeArrowheads="1"/>
            </p:cNvSpPr>
            <p:nvPr/>
          </p:nvSpPr>
          <p:spPr bwMode="auto">
            <a:xfrm>
              <a:off x="1721" y="2312"/>
              <a:ext cx="12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b="1"/>
                <a:t>-</a:t>
              </a:r>
            </a:p>
          </p:txBody>
        </p:sp>
        <p:sp>
          <p:nvSpPr>
            <p:cNvPr id="142366" name="Line 30"/>
            <p:cNvSpPr>
              <a:spLocks noChangeShapeType="1"/>
            </p:cNvSpPr>
            <p:nvPr/>
          </p:nvSpPr>
          <p:spPr bwMode="auto">
            <a:xfrm>
              <a:off x="1401" y="2422"/>
              <a:ext cx="371" cy="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CA"/>
            </a:p>
          </p:txBody>
        </p:sp>
        <p:sp>
          <p:nvSpPr>
            <p:cNvPr id="142367" name="Text Box 31"/>
            <p:cNvSpPr txBox="1">
              <a:spLocks noChangeArrowheads="1"/>
            </p:cNvSpPr>
            <p:nvPr/>
          </p:nvSpPr>
          <p:spPr bwMode="auto">
            <a:xfrm>
              <a:off x="1503" y="2178"/>
              <a:ext cx="18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r</a:t>
              </a:r>
            </a:p>
          </p:txBody>
        </p:sp>
      </p:grpSp>
      <p:grpSp>
        <p:nvGrpSpPr>
          <p:cNvPr id="6" name="Group 32"/>
          <p:cNvGrpSpPr>
            <a:grpSpLocks/>
          </p:cNvGrpSpPr>
          <p:nvPr/>
        </p:nvGrpSpPr>
        <p:grpSpPr bwMode="auto">
          <a:xfrm>
            <a:off x="1217613" y="4229100"/>
            <a:ext cx="1397000" cy="1222375"/>
            <a:chOff x="961" y="2048"/>
            <a:chExt cx="880" cy="770"/>
          </a:xfrm>
        </p:grpSpPr>
        <p:sp>
          <p:nvSpPr>
            <p:cNvPr id="142369" name="Oval 33"/>
            <p:cNvSpPr>
              <a:spLocks noChangeArrowheads="1"/>
            </p:cNvSpPr>
            <p:nvPr/>
          </p:nvSpPr>
          <p:spPr bwMode="auto">
            <a:xfrm>
              <a:off x="1304" y="2334"/>
              <a:ext cx="181" cy="180"/>
            </a:xfrm>
            <a:prstGeom prst="ellipse">
              <a:avLst/>
            </a:prstGeom>
            <a:solidFill>
              <a:srgbClr val="9900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lnSpc>
                  <a:spcPct val="70000"/>
                </a:lnSpc>
              </a:pPr>
              <a:r>
                <a:rPr lang="en-US" sz="2200">
                  <a:solidFill>
                    <a:schemeClr val="bg1"/>
                  </a:solidFill>
                </a:rPr>
                <a:t>+</a:t>
              </a:r>
            </a:p>
          </p:txBody>
        </p:sp>
        <p:sp>
          <p:nvSpPr>
            <p:cNvPr id="142370" name="Oval 34"/>
            <p:cNvSpPr>
              <a:spLocks noChangeArrowheads="1"/>
            </p:cNvSpPr>
            <p:nvPr/>
          </p:nvSpPr>
          <p:spPr bwMode="auto">
            <a:xfrm>
              <a:off x="961" y="2048"/>
              <a:ext cx="830" cy="77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142371" name="Oval 35"/>
            <p:cNvSpPr>
              <a:spLocks noChangeArrowheads="1"/>
            </p:cNvSpPr>
            <p:nvPr/>
          </p:nvSpPr>
          <p:spPr bwMode="auto">
            <a:xfrm>
              <a:off x="1763" y="2393"/>
              <a:ext cx="52" cy="5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b="1"/>
            </a:p>
          </p:txBody>
        </p:sp>
        <p:sp>
          <p:nvSpPr>
            <p:cNvPr id="142372" name="Text Box 36"/>
            <p:cNvSpPr txBox="1">
              <a:spLocks noChangeArrowheads="1"/>
            </p:cNvSpPr>
            <p:nvPr/>
          </p:nvSpPr>
          <p:spPr bwMode="auto">
            <a:xfrm>
              <a:off x="1721" y="2312"/>
              <a:ext cx="12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b="1"/>
                <a:t>-</a:t>
              </a:r>
            </a:p>
          </p:txBody>
        </p:sp>
        <p:sp>
          <p:nvSpPr>
            <p:cNvPr id="142373" name="Line 37"/>
            <p:cNvSpPr>
              <a:spLocks noChangeShapeType="1"/>
            </p:cNvSpPr>
            <p:nvPr/>
          </p:nvSpPr>
          <p:spPr bwMode="auto">
            <a:xfrm>
              <a:off x="1401" y="2422"/>
              <a:ext cx="371" cy="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CA"/>
            </a:p>
          </p:txBody>
        </p:sp>
        <p:sp>
          <p:nvSpPr>
            <p:cNvPr id="142374" name="Text Box 38"/>
            <p:cNvSpPr txBox="1">
              <a:spLocks noChangeArrowheads="1"/>
            </p:cNvSpPr>
            <p:nvPr/>
          </p:nvSpPr>
          <p:spPr bwMode="auto">
            <a:xfrm>
              <a:off x="1503" y="2178"/>
              <a:ext cx="18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r</a:t>
              </a:r>
            </a:p>
          </p:txBody>
        </p:sp>
      </p:grpSp>
      <p:grpSp>
        <p:nvGrpSpPr>
          <p:cNvPr id="7" name="Group 39"/>
          <p:cNvGrpSpPr>
            <a:grpSpLocks/>
          </p:cNvGrpSpPr>
          <p:nvPr/>
        </p:nvGrpSpPr>
        <p:grpSpPr bwMode="auto">
          <a:xfrm>
            <a:off x="1333500" y="5259388"/>
            <a:ext cx="1397000" cy="1222375"/>
            <a:chOff x="961" y="2048"/>
            <a:chExt cx="880" cy="770"/>
          </a:xfrm>
        </p:grpSpPr>
        <p:sp>
          <p:nvSpPr>
            <p:cNvPr id="142376" name="Oval 40"/>
            <p:cNvSpPr>
              <a:spLocks noChangeArrowheads="1"/>
            </p:cNvSpPr>
            <p:nvPr/>
          </p:nvSpPr>
          <p:spPr bwMode="auto">
            <a:xfrm>
              <a:off x="1304" y="2334"/>
              <a:ext cx="181" cy="180"/>
            </a:xfrm>
            <a:prstGeom prst="ellipse">
              <a:avLst/>
            </a:prstGeom>
            <a:solidFill>
              <a:srgbClr val="9900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lnSpc>
                  <a:spcPct val="70000"/>
                </a:lnSpc>
              </a:pPr>
              <a:r>
                <a:rPr lang="en-US" sz="2200">
                  <a:solidFill>
                    <a:schemeClr val="bg1"/>
                  </a:solidFill>
                </a:rPr>
                <a:t>+</a:t>
              </a:r>
            </a:p>
          </p:txBody>
        </p:sp>
        <p:sp>
          <p:nvSpPr>
            <p:cNvPr id="142377" name="Oval 41"/>
            <p:cNvSpPr>
              <a:spLocks noChangeArrowheads="1"/>
            </p:cNvSpPr>
            <p:nvPr/>
          </p:nvSpPr>
          <p:spPr bwMode="auto">
            <a:xfrm>
              <a:off x="961" y="2048"/>
              <a:ext cx="830" cy="77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142378" name="Oval 42"/>
            <p:cNvSpPr>
              <a:spLocks noChangeArrowheads="1"/>
            </p:cNvSpPr>
            <p:nvPr/>
          </p:nvSpPr>
          <p:spPr bwMode="auto">
            <a:xfrm>
              <a:off x="1763" y="2393"/>
              <a:ext cx="52" cy="5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b="1"/>
            </a:p>
          </p:txBody>
        </p:sp>
        <p:sp>
          <p:nvSpPr>
            <p:cNvPr id="142379" name="Text Box 43"/>
            <p:cNvSpPr txBox="1">
              <a:spLocks noChangeArrowheads="1"/>
            </p:cNvSpPr>
            <p:nvPr/>
          </p:nvSpPr>
          <p:spPr bwMode="auto">
            <a:xfrm>
              <a:off x="1721" y="2312"/>
              <a:ext cx="12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b="1"/>
                <a:t>-</a:t>
              </a:r>
            </a:p>
          </p:txBody>
        </p:sp>
        <p:sp>
          <p:nvSpPr>
            <p:cNvPr id="142380" name="Line 44"/>
            <p:cNvSpPr>
              <a:spLocks noChangeShapeType="1"/>
            </p:cNvSpPr>
            <p:nvPr/>
          </p:nvSpPr>
          <p:spPr bwMode="auto">
            <a:xfrm>
              <a:off x="1401" y="2422"/>
              <a:ext cx="371" cy="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CA"/>
            </a:p>
          </p:txBody>
        </p:sp>
        <p:sp>
          <p:nvSpPr>
            <p:cNvPr id="142381" name="Text Box 45"/>
            <p:cNvSpPr txBox="1">
              <a:spLocks noChangeArrowheads="1"/>
            </p:cNvSpPr>
            <p:nvPr/>
          </p:nvSpPr>
          <p:spPr bwMode="auto">
            <a:xfrm>
              <a:off x="1503" y="2178"/>
              <a:ext cx="18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r</a:t>
              </a:r>
            </a:p>
          </p:txBody>
        </p:sp>
      </p:grpSp>
      <p:grpSp>
        <p:nvGrpSpPr>
          <p:cNvPr id="8" name="Group 46"/>
          <p:cNvGrpSpPr>
            <a:grpSpLocks/>
          </p:cNvGrpSpPr>
          <p:nvPr/>
        </p:nvGrpSpPr>
        <p:grpSpPr bwMode="auto">
          <a:xfrm>
            <a:off x="0" y="5026025"/>
            <a:ext cx="1397000" cy="1222375"/>
            <a:chOff x="961" y="2048"/>
            <a:chExt cx="880" cy="770"/>
          </a:xfrm>
        </p:grpSpPr>
        <p:sp>
          <p:nvSpPr>
            <p:cNvPr id="142383" name="Oval 47"/>
            <p:cNvSpPr>
              <a:spLocks noChangeArrowheads="1"/>
            </p:cNvSpPr>
            <p:nvPr/>
          </p:nvSpPr>
          <p:spPr bwMode="auto">
            <a:xfrm>
              <a:off x="1304" y="2334"/>
              <a:ext cx="181" cy="180"/>
            </a:xfrm>
            <a:prstGeom prst="ellipse">
              <a:avLst/>
            </a:prstGeom>
            <a:solidFill>
              <a:srgbClr val="9900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lnSpc>
                  <a:spcPct val="70000"/>
                </a:lnSpc>
              </a:pPr>
              <a:r>
                <a:rPr lang="en-US" sz="2200">
                  <a:solidFill>
                    <a:schemeClr val="bg1"/>
                  </a:solidFill>
                </a:rPr>
                <a:t>+</a:t>
              </a:r>
            </a:p>
          </p:txBody>
        </p:sp>
        <p:sp>
          <p:nvSpPr>
            <p:cNvPr id="142384" name="Oval 48"/>
            <p:cNvSpPr>
              <a:spLocks noChangeArrowheads="1"/>
            </p:cNvSpPr>
            <p:nvPr/>
          </p:nvSpPr>
          <p:spPr bwMode="auto">
            <a:xfrm>
              <a:off x="961" y="2048"/>
              <a:ext cx="830" cy="77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142385" name="Oval 49"/>
            <p:cNvSpPr>
              <a:spLocks noChangeArrowheads="1"/>
            </p:cNvSpPr>
            <p:nvPr/>
          </p:nvSpPr>
          <p:spPr bwMode="auto">
            <a:xfrm>
              <a:off x="1763" y="2393"/>
              <a:ext cx="52" cy="5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b="1"/>
            </a:p>
          </p:txBody>
        </p:sp>
        <p:sp>
          <p:nvSpPr>
            <p:cNvPr id="142386" name="Text Box 50"/>
            <p:cNvSpPr txBox="1">
              <a:spLocks noChangeArrowheads="1"/>
            </p:cNvSpPr>
            <p:nvPr/>
          </p:nvSpPr>
          <p:spPr bwMode="auto">
            <a:xfrm>
              <a:off x="1721" y="2312"/>
              <a:ext cx="12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b="1"/>
                <a:t>-</a:t>
              </a:r>
            </a:p>
          </p:txBody>
        </p:sp>
        <p:sp>
          <p:nvSpPr>
            <p:cNvPr id="142387" name="Line 51"/>
            <p:cNvSpPr>
              <a:spLocks noChangeShapeType="1"/>
            </p:cNvSpPr>
            <p:nvPr/>
          </p:nvSpPr>
          <p:spPr bwMode="auto">
            <a:xfrm>
              <a:off x="1401" y="2422"/>
              <a:ext cx="371" cy="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CA"/>
            </a:p>
          </p:txBody>
        </p:sp>
        <p:sp>
          <p:nvSpPr>
            <p:cNvPr id="142388" name="Text Box 52"/>
            <p:cNvSpPr txBox="1">
              <a:spLocks noChangeArrowheads="1"/>
            </p:cNvSpPr>
            <p:nvPr/>
          </p:nvSpPr>
          <p:spPr bwMode="auto">
            <a:xfrm>
              <a:off x="1503" y="2178"/>
              <a:ext cx="18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r</a:t>
              </a:r>
            </a:p>
          </p:txBody>
        </p:sp>
      </p:grpSp>
      <p:sp>
        <p:nvSpPr>
          <p:cNvPr id="142389" name="Rectangle 53"/>
          <p:cNvSpPr>
            <a:spLocks noChangeArrowheads="1"/>
          </p:cNvSpPr>
          <p:nvPr/>
        </p:nvSpPr>
        <p:spPr bwMode="auto">
          <a:xfrm>
            <a:off x="9525" y="2000250"/>
            <a:ext cx="2733675" cy="4857750"/>
          </a:xfrm>
          <a:prstGeom prst="rect">
            <a:avLst/>
          </a:prstGeom>
          <a:noFill/>
          <a:ln w="6350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142390" name="Rectangle 54"/>
          <p:cNvSpPr>
            <a:spLocks noChangeArrowheads="1"/>
          </p:cNvSpPr>
          <p:nvPr/>
        </p:nvSpPr>
        <p:spPr bwMode="auto">
          <a:xfrm>
            <a:off x="7029450" y="2781300"/>
            <a:ext cx="1933575" cy="2466975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142391" name="Freeform 55"/>
          <p:cNvSpPr>
            <a:spLocks/>
          </p:cNvSpPr>
          <p:nvPr/>
        </p:nvSpPr>
        <p:spPr bwMode="auto">
          <a:xfrm>
            <a:off x="2743200" y="6372225"/>
            <a:ext cx="1533525" cy="190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66" y="12"/>
              </a:cxn>
            </a:cxnLst>
            <a:rect l="0" t="0" r="r" b="b"/>
            <a:pathLst>
              <a:path w="966" h="12">
                <a:moveTo>
                  <a:pt x="0" y="0"/>
                </a:moveTo>
                <a:cubicBezTo>
                  <a:pt x="402" y="5"/>
                  <a:pt x="805" y="11"/>
                  <a:pt x="966" y="1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42392" name="Line 56"/>
          <p:cNvSpPr>
            <a:spLocks noChangeShapeType="1"/>
          </p:cNvSpPr>
          <p:nvPr/>
        </p:nvSpPr>
        <p:spPr bwMode="auto">
          <a:xfrm flipH="1">
            <a:off x="4229100" y="6143625"/>
            <a:ext cx="9525" cy="600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42393" name="Line 57"/>
          <p:cNvSpPr>
            <a:spLocks noChangeShapeType="1"/>
          </p:cNvSpPr>
          <p:nvPr/>
        </p:nvSpPr>
        <p:spPr bwMode="auto">
          <a:xfrm>
            <a:off x="4429125" y="6238875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42394" name="Freeform 58"/>
          <p:cNvSpPr>
            <a:spLocks/>
          </p:cNvSpPr>
          <p:nvPr/>
        </p:nvSpPr>
        <p:spPr bwMode="auto">
          <a:xfrm>
            <a:off x="4438650" y="5238750"/>
            <a:ext cx="3467100" cy="1400175"/>
          </a:xfrm>
          <a:custGeom>
            <a:avLst/>
            <a:gdLst/>
            <a:ahLst/>
            <a:cxnLst>
              <a:cxn ang="0">
                <a:pos x="0" y="756"/>
              </a:cxn>
              <a:cxn ang="0">
                <a:pos x="1662" y="756"/>
              </a:cxn>
              <a:cxn ang="0">
                <a:pos x="2184" y="0"/>
              </a:cxn>
            </a:cxnLst>
            <a:rect l="0" t="0" r="r" b="b"/>
            <a:pathLst>
              <a:path w="2184" h="882">
                <a:moveTo>
                  <a:pt x="0" y="756"/>
                </a:moveTo>
                <a:cubicBezTo>
                  <a:pt x="649" y="819"/>
                  <a:pt x="1298" y="882"/>
                  <a:pt x="1662" y="756"/>
                </a:cubicBezTo>
                <a:cubicBezTo>
                  <a:pt x="2026" y="630"/>
                  <a:pt x="2097" y="126"/>
                  <a:pt x="2184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42395" name="Text Box 59"/>
          <p:cNvSpPr txBox="1">
            <a:spLocks noChangeArrowheads="1"/>
          </p:cNvSpPr>
          <p:nvPr/>
        </p:nvSpPr>
        <p:spPr bwMode="auto">
          <a:xfrm>
            <a:off x="4165600" y="5602288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V</a:t>
            </a:r>
          </a:p>
        </p:txBody>
      </p:sp>
      <p:sp>
        <p:nvSpPr>
          <p:cNvPr id="142396" name="Text Box 60"/>
          <p:cNvSpPr txBox="1">
            <a:spLocks noChangeArrowheads="1"/>
          </p:cNvSpPr>
          <p:nvPr/>
        </p:nvSpPr>
        <p:spPr bwMode="auto">
          <a:xfrm>
            <a:off x="3203575" y="2230438"/>
            <a:ext cx="514985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Applied E must exceed E of nucleus.</a:t>
            </a:r>
          </a:p>
          <a:p>
            <a:r>
              <a:rPr lang="en-US"/>
              <a:t>Using H to estimate E</a:t>
            </a:r>
            <a:r>
              <a:rPr lang="en-US" baseline="-25000"/>
              <a:t>nuc</a:t>
            </a:r>
            <a:r>
              <a:rPr lang="en-US"/>
              <a:t>.</a:t>
            </a:r>
          </a:p>
          <a:p>
            <a:r>
              <a:rPr lang="en-US"/>
              <a:t>E ~ kq/r</a:t>
            </a:r>
            <a:r>
              <a:rPr lang="en-US" baseline="30000"/>
              <a:t>2</a:t>
            </a:r>
          </a:p>
          <a:p>
            <a:r>
              <a:rPr lang="en-US"/>
              <a:t>~ 26 V/ 0.053 nm</a:t>
            </a:r>
          </a:p>
          <a:p>
            <a:r>
              <a:rPr lang="en-US"/>
              <a:t>~ 5 x 10</a:t>
            </a:r>
            <a:r>
              <a:rPr lang="en-US" baseline="30000"/>
              <a:t>11</a:t>
            </a:r>
            <a:r>
              <a:rPr lang="en-US"/>
              <a:t> V/m</a:t>
            </a:r>
          </a:p>
          <a:p>
            <a:r>
              <a:rPr lang="en-US"/>
              <a:t>~ 5 x 10</a:t>
            </a:r>
            <a:r>
              <a:rPr lang="en-US" baseline="30000"/>
              <a:t>9</a:t>
            </a:r>
            <a:r>
              <a:rPr lang="en-US"/>
              <a:t> V/cm</a:t>
            </a:r>
          </a:p>
        </p:txBody>
      </p:sp>
      <p:sp>
        <p:nvSpPr>
          <p:cNvPr id="142397" name="Text Box 61"/>
          <p:cNvSpPr txBox="1">
            <a:spLocks noChangeArrowheads="1"/>
          </p:cNvSpPr>
          <p:nvPr/>
        </p:nvSpPr>
        <p:spPr bwMode="auto">
          <a:xfrm>
            <a:off x="222250" y="6221413"/>
            <a:ext cx="812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solid</a:t>
            </a:r>
          </a:p>
        </p:txBody>
      </p:sp>
      <p:sp>
        <p:nvSpPr>
          <p:cNvPr id="142398" name="Text Box 62"/>
          <p:cNvSpPr txBox="1">
            <a:spLocks noChangeArrowheads="1"/>
          </p:cNvSpPr>
          <p:nvPr/>
        </p:nvSpPr>
        <p:spPr bwMode="auto">
          <a:xfrm>
            <a:off x="4175125" y="4792663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E</a:t>
            </a:r>
          </a:p>
        </p:txBody>
      </p:sp>
      <p:sp>
        <p:nvSpPr>
          <p:cNvPr id="142399" name="Line 63"/>
          <p:cNvSpPr>
            <a:spLocks noChangeShapeType="1"/>
          </p:cNvSpPr>
          <p:nvPr/>
        </p:nvSpPr>
        <p:spPr bwMode="auto">
          <a:xfrm flipH="1">
            <a:off x="4019550" y="53340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69D45-7774-4F83-B719-B957B81128F8}" type="slidenum">
              <a:rPr lang="en-US"/>
              <a:pPr/>
              <a:t>32</a:t>
            </a:fld>
            <a:endParaRPr lang="en-US"/>
          </a:p>
        </p:txBody>
      </p:sp>
      <p:sp>
        <p:nvSpPr>
          <p:cNvPr id="143362" name="Text Box 2"/>
          <p:cNvSpPr txBox="1">
            <a:spLocks noChangeArrowheads="1"/>
          </p:cNvSpPr>
          <p:nvPr/>
        </p:nvSpPr>
        <p:spPr bwMode="auto">
          <a:xfrm>
            <a:off x="1111250" y="24923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43363" name="Rectangle 3"/>
          <p:cNvSpPr>
            <a:spLocks noChangeArrowheads="1"/>
          </p:cNvSpPr>
          <p:nvPr/>
        </p:nvSpPr>
        <p:spPr bwMode="auto">
          <a:xfrm>
            <a:off x="744538" y="296863"/>
            <a:ext cx="73421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so would need around 5 x 10</a:t>
            </a:r>
            <a:r>
              <a:rPr lang="en-US" baseline="30000"/>
              <a:t>9</a:t>
            </a:r>
            <a:r>
              <a:rPr lang="en-US"/>
              <a:t> V/cm  </a:t>
            </a:r>
            <a:r>
              <a:rPr lang="en-US" sz="1800"/>
              <a:t>J. Travoltage sim</a:t>
            </a:r>
          </a:p>
        </p:txBody>
      </p:sp>
      <p:sp>
        <p:nvSpPr>
          <p:cNvPr id="143364" name="Text Box 4"/>
          <p:cNvSpPr txBox="1">
            <a:spLocks noChangeArrowheads="1"/>
          </p:cNvSpPr>
          <p:nvPr/>
        </p:nvSpPr>
        <p:spPr bwMode="auto">
          <a:xfrm>
            <a:off x="638175" y="839788"/>
            <a:ext cx="63198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Get few billion volts from rubbing feet on rug?</a:t>
            </a:r>
          </a:p>
        </p:txBody>
      </p:sp>
      <p:sp>
        <p:nvSpPr>
          <p:cNvPr id="143365" name="Text Box 5"/>
          <p:cNvSpPr txBox="1">
            <a:spLocks noChangeArrowheads="1"/>
          </p:cNvSpPr>
          <p:nvPr/>
        </p:nvSpPr>
        <p:spPr bwMode="auto">
          <a:xfrm>
            <a:off x="601663" y="1349375"/>
            <a:ext cx="6724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NO!  Electrons tunnel out at much lower voltage.</a:t>
            </a:r>
          </a:p>
        </p:txBody>
      </p:sp>
      <p:sp>
        <p:nvSpPr>
          <p:cNvPr id="143366" name="Freeform 6"/>
          <p:cNvSpPr>
            <a:spLocks/>
          </p:cNvSpPr>
          <p:nvPr/>
        </p:nvSpPr>
        <p:spPr bwMode="auto">
          <a:xfrm>
            <a:off x="3052763" y="3132138"/>
            <a:ext cx="1252537" cy="61912"/>
          </a:xfrm>
          <a:custGeom>
            <a:avLst/>
            <a:gdLst/>
            <a:ahLst/>
            <a:cxnLst>
              <a:cxn ang="0">
                <a:pos x="0" y="756"/>
              </a:cxn>
              <a:cxn ang="0">
                <a:pos x="1662" y="756"/>
              </a:cxn>
              <a:cxn ang="0">
                <a:pos x="2184" y="0"/>
              </a:cxn>
            </a:cxnLst>
            <a:rect l="0" t="0" r="r" b="b"/>
            <a:pathLst>
              <a:path w="2184" h="882">
                <a:moveTo>
                  <a:pt x="0" y="756"/>
                </a:moveTo>
                <a:cubicBezTo>
                  <a:pt x="649" y="819"/>
                  <a:pt x="1298" y="882"/>
                  <a:pt x="1662" y="756"/>
                </a:cubicBezTo>
                <a:cubicBezTo>
                  <a:pt x="2026" y="630"/>
                  <a:pt x="2097" y="126"/>
                  <a:pt x="2184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43367" name="Freeform 7"/>
          <p:cNvSpPr>
            <a:spLocks/>
          </p:cNvSpPr>
          <p:nvPr/>
        </p:nvSpPr>
        <p:spPr bwMode="auto">
          <a:xfrm>
            <a:off x="1258888" y="2347913"/>
            <a:ext cx="1547812" cy="890587"/>
          </a:xfrm>
          <a:custGeom>
            <a:avLst/>
            <a:gdLst/>
            <a:ahLst/>
            <a:cxnLst>
              <a:cxn ang="0">
                <a:pos x="1501" y="1064"/>
              </a:cxn>
              <a:cxn ang="0">
                <a:pos x="232" y="911"/>
              </a:cxn>
              <a:cxn ang="0">
                <a:pos x="108" y="0"/>
              </a:cxn>
            </a:cxnLst>
            <a:rect l="0" t="0" r="r" b="b"/>
            <a:pathLst>
              <a:path w="1501" h="1088">
                <a:moveTo>
                  <a:pt x="1501" y="1064"/>
                </a:moveTo>
                <a:cubicBezTo>
                  <a:pt x="982" y="1076"/>
                  <a:pt x="464" y="1088"/>
                  <a:pt x="232" y="911"/>
                </a:cubicBezTo>
                <a:cubicBezTo>
                  <a:pt x="0" y="734"/>
                  <a:pt x="129" y="152"/>
                  <a:pt x="108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43368" name="Oval 8"/>
          <p:cNvSpPr>
            <a:spLocks noChangeArrowheads="1"/>
          </p:cNvSpPr>
          <p:nvPr/>
        </p:nvSpPr>
        <p:spPr bwMode="auto">
          <a:xfrm>
            <a:off x="2622550" y="2970213"/>
            <a:ext cx="436563" cy="38735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V</a:t>
            </a:r>
          </a:p>
        </p:txBody>
      </p:sp>
      <p:sp>
        <p:nvSpPr>
          <p:cNvPr id="143369" name="Oval 9"/>
          <p:cNvSpPr>
            <a:spLocks noChangeArrowheads="1"/>
          </p:cNvSpPr>
          <p:nvPr/>
        </p:nvSpPr>
        <p:spPr bwMode="auto">
          <a:xfrm>
            <a:off x="3438525" y="1793875"/>
            <a:ext cx="1909763" cy="1443038"/>
          </a:xfrm>
          <a:prstGeom prst="ellipse">
            <a:avLst/>
          </a:prstGeom>
          <a:solidFill>
            <a:srgbClr val="66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222250" y="1911350"/>
            <a:ext cx="1938338" cy="452438"/>
            <a:chOff x="-27" y="2034"/>
            <a:chExt cx="1879" cy="533"/>
          </a:xfrm>
        </p:grpSpPr>
        <p:sp>
          <p:nvSpPr>
            <p:cNvPr id="143371" name="Freeform 11"/>
            <p:cNvSpPr>
              <a:spLocks/>
            </p:cNvSpPr>
            <p:nvPr/>
          </p:nvSpPr>
          <p:spPr bwMode="auto">
            <a:xfrm>
              <a:off x="-27" y="2063"/>
              <a:ext cx="1879" cy="504"/>
            </a:xfrm>
            <a:custGeom>
              <a:avLst/>
              <a:gdLst/>
              <a:ahLst/>
              <a:cxnLst>
                <a:cxn ang="0">
                  <a:pos x="107" y="22"/>
                </a:cxn>
                <a:cxn ang="0">
                  <a:pos x="392" y="0"/>
                </a:cxn>
                <a:cxn ang="0">
                  <a:pos x="1471" y="15"/>
                </a:cxn>
                <a:cxn ang="0">
                  <a:pos x="1602" y="30"/>
                </a:cxn>
                <a:cxn ang="0">
                  <a:pos x="1726" y="59"/>
                </a:cxn>
                <a:cxn ang="0">
                  <a:pos x="1813" y="110"/>
                </a:cxn>
                <a:cxn ang="0">
                  <a:pos x="1835" y="124"/>
                </a:cxn>
                <a:cxn ang="0">
                  <a:pos x="1879" y="234"/>
                </a:cxn>
                <a:cxn ang="0">
                  <a:pos x="1872" y="350"/>
                </a:cxn>
                <a:cxn ang="0">
                  <a:pos x="1806" y="460"/>
                </a:cxn>
                <a:cxn ang="0">
                  <a:pos x="1755" y="467"/>
                </a:cxn>
                <a:cxn ang="0">
                  <a:pos x="1536" y="503"/>
                </a:cxn>
                <a:cxn ang="0">
                  <a:pos x="27" y="496"/>
                </a:cxn>
                <a:cxn ang="0">
                  <a:pos x="20" y="59"/>
                </a:cxn>
                <a:cxn ang="0">
                  <a:pos x="107" y="22"/>
                </a:cxn>
              </a:cxnLst>
              <a:rect l="0" t="0" r="r" b="b"/>
              <a:pathLst>
                <a:path w="1879" h="504">
                  <a:moveTo>
                    <a:pt x="107" y="22"/>
                  </a:moveTo>
                  <a:cubicBezTo>
                    <a:pt x="196" y="0"/>
                    <a:pt x="303" y="4"/>
                    <a:pt x="392" y="0"/>
                  </a:cubicBezTo>
                  <a:cubicBezTo>
                    <a:pt x="752" y="8"/>
                    <a:pt x="1111" y="6"/>
                    <a:pt x="1471" y="15"/>
                  </a:cubicBezTo>
                  <a:cubicBezTo>
                    <a:pt x="1515" y="16"/>
                    <a:pt x="1602" y="30"/>
                    <a:pt x="1602" y="30"/>
                  </a:cubicBezTo>
                  <a:cubicBezTo>
                    <a:pt x="1643" y="40"/>
                    <a:pt x="1685" y="48"/>
                    <a:pt x="1726" y="59"/>
                  </a:cubicBezTo>
                  <a:cubicBezTo>
                    <a:pt x="1755" y="78"/>
                    <a:pt x="1783" y="90"/>
                    <a:pt x="1813" y="110"/>
                  </a:cubicBezTo>
                  <a:cubicBezTo>
                    <a:pt x="1820" y="115"/>
                    <a:pt x="1835" y="124"/>
                    <a:pt x="1835" y="124"/>
                  </a:cubicBezTo>
                  <a:cubicBezTo>
                    <a:pt x="1863" y="167"/>
                    <a:pt x="1867" y="185"/>
                    <a:pt x="1879" y="234"/>
                  </a:cubicBezTo>
                  <a:cubicBezTo>
                    <a:pt x="1877" y="273"/>
                    <a:pt x="1876" y="311"/>
                    <a:pt x="1872" y="350"/>
                  </a:cubicBezTo>
                  <a:cubicBezTo>
                    <a:pt x="1867" y="392"/>
                    <a:pt x="1828" y="427"/>
                    <a:pt x="1806" y="460"/>
                  </a:cubicBezTo>
                  <a:cubicBezTo>
                    <a:pt x="1797" y="474"/>
                    <a:pt x="1772" y="465"/>
                    <a:pt x="1755" y="467"/>
                  </a:cubicBezTo>
                  <a:cubicBezTo>
                    <a:pt x="1701" y="504"/>
                    <a:pt x="1592" y="500"/>
                    <a:pt x="1536" y="503"/>
                  </a:cubicBezTo>
                  <a:cubicBezTo>
                    <a:pt x="1033" y="501"/>
                    <a:pt x="27" y="496"/>
                    <a:pt x="27" y="496"/>
                  </a:cubicBezTo>
                  <a:cubicBezTo>
                    <a:pt x="25" y="420"/>
                    <a:pt x="0" y="141"/>
                    <a:pt x="20" y="59"/>
                  </a:cubicBezTo>
                  <a:cubicBezTo>
                    <a:pt x="29" y="20"/>
                    <a:pt x="159" y="74"/>
                    <a:pt x="107" y="22"/>
                  </a:cubicBezTo>
                  <a:close/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CA"/>
            </a:p>
          </p:txBody>
        </p:sp>
        <p:sp>
          <p:nvSpPr>
            <p:cNvPr id="143372" name="Freeform 12"/>
            <p:cNvSpPr>
              <a:spLocks/>
            </p:cNvSpPr>
            <p:nvPr/>
          </p:nvSpPr>
          <p:spPr bwMode="auto">
            <a:xfrm>
              <a:off x="1298" y="2034"/>
              <a:ext cx="532" cy="512"/>
            </a:xfrm>
            <a:custGeom>
              <a:avLst/>
              <a:gdLst/>
              <a:ahLst/>
              <a:cxnLst>
                <a:cxn ang="0">
                  <a:pos x="131" y="0"/>
                </a:cxn>
                <a:cxn ang="0">
                  <a:pos x="219" y="474"/>
                </a:cxn>
                <a:cxn ang="0">
                  <a:pos x="452" y="452"/>
                </a:cxn>
                <a:cxn ang="0">
                  <a:pos x="474" y="431"/>
                </a:cxn>
                <a:cxn ang="0">
                  <a:pos x="503" y="387"/>
                </a:cxn>
                <a:cxn ang="0">
                  <a:pos x="510" y="190"/>
                </a:cxn>
                <a:cxn ang="0">
                  <a:pos x="488" y="183"/>
                </a:cxn>
                <a:cxn ang="0">
                  <a:pos x="445" y="168"/>
                </a:cxn>
                <a:cxn ang="0">
                  <a:pos x="415" y="124"/>
                </a:cxn>
                <a:cxn ang="0">
                  <a:pos x="372" y="110"/>
                </a:cxn>
                <a:cxn ang="0">
                  <a:pos x="131" y="59"/>
                </a:cxn>
              </a:cxnLst>
              <a:rect l="0" t="0" r="r" b="b"/>
              <a:pathLst>
                <a:path w="532" h="483">
                  <a:moveTo>
                    <a:pt x="131" y="0"/>
                  </a:moveTo>
                  <a:cubicBezTo>
                    <a:pt x="136" y="337"/>
                    <a:pt x="0" y="448"/>
                    <a:pt x="219" y="474"/>
                  </a:cubicBezTo>
                  <a:cubicBezTo>
                    <a:pt x="350" y="469"/>
                    <a:pt x="367" y="483"/>
                    <a:pt x="452" y="452"/>
                  </a:cubicBezTo>
                  <a:cubicBezTo>
                    <a:pt x="459" y="445"/>
                    <a:pt x="468" y="439"/>
                    <a:pt x="474" y="431"/>
                  </a:cubicBezTo>
                  <a:cubicBezTo>
                    <a:pt x="485" y="417"/>
                    <a:pt x="503" y="387"/>
                    <a:pt x="503" y="387"/>
                  </a:cubicBezTo>
                  <a:cubicBezTo>
                    <a:pt x="528" y="308"/>
                    <a:pt x="532" y="313"/>
                    <a:pt x="510" y="190"/>
                  </a:cubicBezTo>
                  <a:cubicBezTo>
                    <a:pt x="509" y="182"/>
                    <a:pt x="495" y="185"/>
                    <a:pt x="488" y="183"/>
                  </a:cubicBezTo>
                  <a:cubicBezTo>
                    <a:pt x="474" y="178"/>
                    <a:pt x="445" y="168"/>
                    <a:pt x="445" y="168"/>
                  </a:cubicBezTo>
                  <a:cubicBezTo>
                    <a:pt x="438" y="148"/>
                    <a:pt x="437" y="136"/>
                    <a:pt x="415" y="124"/>
                  </a:cubicBezTo>
                  <a:cubicBezTo>
                    <a:pt x="402" y="117"/>
                    <a:pt x="372" y="110"/>
                    <a:pt x="372" y="110"/>
                  </a:cubicBezTo>
                  <a:cubicBezTo>
                    <a:pt x="290" y="54"/>
                    <a:pt x="234" y="59"/>
                    <a:pt x="131" y="59"/>
                  </a:cubicBezTo>
                </a:path>
              </a:pathLst>
            </a:cu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CA"/>
            </a:p>
          </p:txBody>
        </p:sp>
      </p:grpSp>
      <p:sp>
        <p:nvSpPr>
          <p:cNvPr id="143373" name="Text Box 13"/>
          <p:cNvSpPr txBox="1">
            <a:spLocks noChangeArrowheads="1"/>
          </p:cNvSpPr>
          <p:nvPr/>
        </p:nvSpPr>
        <p:spPr bwMode="auto">
          <a:xfrm>
            <a:off x="730250" y="1927225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143374" name="Text Box 14"/>
          <p:cNvSpPr txBox="1">
            <a:spLocks noChangeArrowheads="1"/>
          </p:cNvSpPr>
          <p:nvPr/>
        </p:nvSpPr>
        <p:spPr bwMode="auto">
          <a:xfrm>
            <a:off x="2605088" y="2124075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2</a:t>
            </a:r>
          </a:p>
        </p:txBody>
      </p:sp>
      <p:sp>
        <p:nvSpPr>
          <p:cNvPr id="143375" name="Text Box 15"/>
          <p:cNvSpPr txBox="1">
            <a:spLocks noChangeArrowheads="1"/>
          </p:cNvSpPr>
          <p:nvPr/>
        </p:nvSpPr>
        <p:spPr bwMode="auto">
          <a:xfrm>
            <a:off x="4110038" y="20320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43376" name="Text Box 16"/>
          <p:cNvSpPr txBox="1">
            <a:spLocks noChangeArrowheads="1"/>
          </p:cNvSpPr>
          <p:nvPr/>
        </p:nvSpPr>
        <p:spPr bwMode="auto">
          <a:xfrm>
            <a:off x="649288" y="3605213"/>
            <a:ext cx="8226425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What is the minimum we need to know to figure out tunneling probability?</a:t>
            </a:r>
          </a:p>
          <a:p>
            <a:r>
              <a:rPr lang="en-US"/>
              <a:t>a. only d</a:t>
            </a:r>
          </a:p>
          <a:p>
            <a:r>
              <a:rPr lang="en-US"/>
              <a:t>b. only V</a:t>
            </a:r>
          </a:p>
          <a:p>
            <a:r>
              <a:rPr lang="en-US"/>
              <a:t>c. V and d </a:t>
            </a:r>
          </a:p>
          <a:p>
            <a:r>
              <a:rPr lang="en-US"/>
              <a:t>d. V, d, and work functions of finger and doorknob</a:t>
            </a:r>
          </a:p>
          <a:p>
            <a:r>
              <a:rPr lang="en-US"/>
              <a:t>e. none of the above, need additional information </a:t>
            </a:r>
          </a:p>
        </p:txBody>
      </p:sp>
      <p:sp>
        <p:nvSpPr>
          <p:cNvPr id="143377" name="Line 17"/>
          <p:cNvSpPr>
            <a:spLocks noChangeShapeType="1"/>
          </p:cNvSpPr>
          <p:nvPr/>
        </p:nvSpPr>
        <p:spPr bwMode="auto">
          <a:xfrm>
            <a:off x="2152650" y="2003425"/>
            <a:ext cx="1250950" cy="3333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arrow" w="med" len="med"/>
            <a:tailEnd type="arrow" w="med" len="med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43378" name="Text Box 18"/>
          <p:cNvSpPr txBox="1">
            <a:spLocks noChangeArrowheads="1"/>
          </p:cNvSpPr>
          <p:nvPr/>
        </p:nvSpPr>
        <p:spPr bwMode="auto">
          <a:xfrm>
            <a:off x="2546350" y="169545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d</a:t>
            </a:r>
          </a:p>
        </p:txBody>
      </p:sp>
      <p:sp>
        <p:nvSpPr>
          <p:cNvPr id="143379" name="Text Box 19"/>
          <p:cNvSpPr txBox="1">
            <a:spLocks noChangeArrowheads="1"/>
          </p:cNvSpPr>
          <p:nvPr/>
        </p:nvSpPr>
        <p:spPr bwMode="auto">
          <a:xfrm>
            <a:off x="846138" y="6326188"/>
            <a:ext cx="70945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ans. d. if have these, can get potentials, solve S. 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65" grpId="0"/>
      <p:bldP spid="143376" grpId="0"/>
      <p:bldP spid="14337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17CBD-27F7-4DB6-8F9D-308A9D05F96E}" type="slidenum">
              <a:rPr lang="en-US"/>
              <a:pPr/>
              <a:t>33</a:t>
            </a:fld>
            <a:endParaRPr lang="en-US"/>
          </a:p>
        </p:txBody>
      </p:sp>
      <p:sp>
        <p:nvSpPr>
          <p:cNvPr id="145410" name="Text Box 2"/>
          <p:cNvSpPr txBox="1">
            <a:spLocks noChangeArrowheads="1"/>
          </p:cNvSpPr>
          <p:nvPr/>
        </p:nvSpPr>
        <p:spPr bwMode="auto">
          <a:xfrm>
            <a:off x="1111250" y="24923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45411" name="Rectangle 3"/>
          <p:cNvSpPr>
            <a:spLocks noChangeArrowheads="1"/>
          </p:cNvSpPr>
          <p:nvPr/>
        </p:nvSpPr>
        <p:spPr bwMode="auto">
          <a:xfrm>
            <a:off x="744538" y="296863"/>
            <a:ext cx="73421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so would need around 2.6 x 10</a:t>
            </a:r>
            <a:r>
              <a:rPr lang="en-US" baseline="30000"/>
              <a:t>9</a:t>
            </a:r>
            <a:r>
              <a:rPr lang="en-US"/>
              <a:t> V/cm  </a:t>
            </a:r>
            <a:r>
              <a:rPr lang="en-US" sz="1800"/>
              <a:t>J. Travoltage sim</a:t>
            </a:r>
          </a:p>
        </p:txBody>
      </p:sp>
      <p:sp>
        <p:nvSpPr>
          <p:cNvPr id="145412" name="Text Box 4"/>
          <p:cNvSpPr txBox="1">
            <a:spLocks noChangeArrowheads="1"/>
          </p:cNvSpPr>
          <p:nvPr/>
        </p:nvSpPr>
        <p:spPr bwMode="auto">
          <a:xfrm>
            <a:off x="638175" y="839788"/>
            <a:ext cx="63198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Get few billion volts from rubbing feet on rug?</a:t>
            </a:r>
          </a:p>
        </p:txBody>
      </p:sp>
      <p:sp>
        <p:nvSpPr>
          <p:cNvPr id="145413" name="Text Box 5"/>
          <p:cNvSpPr txBox="1">
            <a:spLocks noChangeArrowheads="1"/>
          </p:cNvSpPr>
          <p:nvPr/>
        </p:nvSpPr>
        <p:spPr bwMode="auto">
          <a:xfrm>
            <a:off x="601663" y="1349375"/>
            <a:ext cx="6724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NO!  Electrons tunnel out at much lower voltage.</a:t>
            </a:r>
          </a:p>
        </p:txBody>
      </p:sp>
      <p:sp>
        <p:nvSpPr>
          <p:cNvPr id="145414" name="Freeform 6"/>
          <p:cNvSpPr>
            <a:spLocks/>
          </p:cNvSpPr>
          <p:nvPr/>
        </p:nvSpPr>
        <p:spPr bwMode="auto">
          <a:xfrm>
            <a:off x="3052763" y="3132138"/>
            <a:ext cx="1252537" cy="61912"/>
          </a:xfrm>
          <a:custGeom>
            <a:avLst/>
            <a:gdLst/>
            <a:ahLst/>
            <a:cxnLst>
              <a:cxn ang="0">
                <a:pos x="0" y="756"/>
              </a:cxn>
              <a:cxn ang="0">
                <a:pos x="1662" y="756"/>
              </a:cxn>
              <a:cxn ang="0">
                <a:pos x="2184" y="0"/>
              </a:cxn>
            </a:cxnLst>
            <a:rect l="0" t="0" r="r" b="b"/>
            <a:pathLst>
              <a:path w="2184" h="882">
                <a:moveTo>
                  <a:pt x="0" y="756"/>
                </a:moveTo>
                <a:cubicBezTo>
                  <a:pt x="649" y="819"/>
                  <a:pt x="1298" y="882"/>
                  <a:pt x="1662" y="756"/>
                </a:cubicBezTo>
                <a:cubicBezTo>
                  <a:pt x="2026" y="630"/>
                  <a:pt x="2097" y="126"/>
                  <a:pt x="2184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45415" name="Freeform 7"/>
          <p:cNvSpPr>
            <a:spLocks/>
          </p:cNvSpPr>
          <p:nvPr/>
        </p:nvSpPr>
        <p:spPr bwMode="auto">
          <a:xfrm>
            <a:off x="1258888" y="2347913"/>
            <a:ext cx="1547812" cy="890587"/>
          </a:xfrm>
          <a:custGeom>
            <a:avLst/>
            <a:gdLst/>
            <a:ahLst/>
            <a:cxnLst>
              <a:cxn ang="0">
                <a:pos x="1501" y="1064"/>
              </a:cxn>
              <a:cxn ang="0">
                <a:pos x="232" y="911"/>
              </a:cxn>
              <a:cxn ang="0">
                <a:pos x="108" y="0"/>
              </a:cxn>
            </a:cxnLst>
            <a:rect l="0" t="0" r="r" b="b"/>
            <a:pathLst>
              <a:path w="1501" h="1088">
                <a:moveTo>
                  <a:pt x="1501" y="1064"/>
                </a:moveTo>
                <a:cubicBezTo>
                  <a:pt x="982" y="1076"/>
                  <a:pt x="464" y="1088"/>
                  <a:pt x="232" y="911"/>
                </a:cubicBezTo>
                <a:cubicBezTo>
                  <a:pt x="0" y="734"/>
                  <a:pt x="129" y="152"/>
                  <a:pt x="108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45416" name="Oval 8"/>
          <p:cNvSpPr>
            <a:spLocks noChangeArrowheads="1"/>
          </p:cNvSpPr>
          <p:nvPr/>
        </p:nvSpPr>
        <p:spPr bwMode="auto">
          <a:xfrm>
            <a:off x="2622550" y="2970213"/>
            <a:ext cx="436563" cy="38735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V</a:t>
            </a:r>
          </a:p>
        </p:txBody>
      </p:sp>
      <p:sp>
        <p:nvSpPr>
          <p:cNvPr id="145417" name="Oval 9"/>
          <p:cNvSpPr>
            <a:spLocks noChangeArrowheads="1"/>
          </p:cNvSpPr>
          <p:nvPr/>
        </p:nvSpPr>
        <p:spPr bwMode="auto">
          <a:xfrm>
            <a:off x="3438525" y="1793875"/>
            <a:ext cx="1909763" cy="1443038"/>
          </a:xfrm>
          <a:prstGeom prst="ellipse">
            <a:avLst/>
          </a:prstGeom>
          <a:solidFill>
            <a:srgbClr val="66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222250" y="1911350"/>
            <a:ext cx="1938338" cy="452438"/>
            <a:chOff x="-27" y="2034"/>
            <a:chExt cx="1879" cy="533"/>
          </a:xfrm>
        </p:grpSpPr>
        <p:sp>
          <p:nvSpPr>
            <p:cNvPr id="145419" name="Freeform 11"/>
            <p:cNvSpPr>
              <a:spLocks/>
            </p:cNvSpPr>
            <p:nvPr/>
          </p:nvSpPr>
          <p:spPr bwMode="auto">
            <a:xfrm>
              <a:off x="-27" y="2063"/>
              <a:ext cx="1879" cy="504"/>
            </a:xfrm>
            <a:custGeom>
              <a:avLst/>
              <a:gdLst/>
              <a:ahLst/>
              <a:cxnLst>
                <a:cxn ang="0">
                  <a:pos x="107" y="22"/>
                </a:cxn>
                <a:cxn ang="0">
                  <a:pos x="392" y="0"/>
                </a:cxn>
                <a:cxn ang="0">
                  <a:pos x="1471" y="15"/>
                </a:cxn>
                <a:cxn ang="0">
                  <a:pos x="1602" y="30"/>
                </a:cxn>
                <a:cxn ang="0">
                  <a:pos x="1726" y="59"/>
                </a:cxn>
                <a:cxn ang="0">
                  <a:pos x="1813" y="110"/>
                </a:cxn>
                <a:cxn ang="0">
                  <a:pos x="1835" y="124"/>
                </a:cxn>
                <a:cxn ang="0">
                  <a:pos x="1879" y="234"/>
                </a:cxn>
                <a:cxn ang="0">
                  <a:pos x="1872" y="350"/>
                </a:cxn>
                <a:cxn ang="0">
                  <a:pos x="1806" y="460"/>
                </a:cxn>
                <a:cxn ang="0">
                  <a:pos x="1755" y="467"/>
                </a:cxn>
                <a:cxn ang="0">
                  <a:pos x="1536" y="503"/>
                </a:cxn>
                <a:cxn ang="0">
                  <a:pos x="27" y="496"/>
                </a:cxn>
                <a:cxn ang="0">
                  <a:pos x="20" y="59"/>
                </a:cxn>
                <a:cxn ang="0">
                  <a:pos x="107" y="22"/>
                </a:cxn>
              </a:cxnLst>
              <a:rect l="0" t="0" r="r" b="b"/>
              <a:pathLst>
                <a:path w="1879" h="504">
                  <a:moveTo>
                    <a:pt x="107" y="22"/>
                  </a:moveTo>
                  <a:cubicBezTo>
                    <a:pt x="196" y="0"/>
                    <a:pt x="303" y="4"/>
                    <a:pt x="392" y="0"/>
                  </a:cubicBezTo>
                  <a:cubicBezTo>
                    <a:pt x="752" y="8"/>
                    <a:pt x="1111" y="6"/>
                    <a:pt x="1471" y="15"/>
                  </a:cubicBezTo>
                  <a:cubicBezTo>
                    <a:pt x="1515" y="16"/>
                    <a:pt x="1602" y="30"/>
                    <a:pt x="1602" y="30"/>
                  </a:cubicBezTo>
                  <a:cubicBezTo>
                    <a:pt x="1643" y="40"/>
                    <a:pt x="1685" y="48"/>
                    <a:pt x="1726" y="59"/>
                  </a:cubicBezTo>
                  <a:cubicBezTo>
                    <a:pt x="1755" y="78"/>
                    <a:pt x="1783" y="90"/>
                    <a:pt x="1813" y="110"/>
                  </a:cubicBezTo>
                  <a:cubicBezTo>
                    <a:pt x="1820" y="115"/>
                    <a:pt x="1835" y="124"/>
                    <a:pt x="1835" y="124"/>
                  </a:cubicBezTo>
                  <a:cubicBezTo>
                    <a:pt x="1863" y="167"/>
                    <a:pt x="1867" y="185"/>
                    <a:pt x="1879" y="234"/>
                  </a:cubicBezTo>
                  <a:cubicBezTo>
                    <a:pt x="1877" y="273"/>
                    <a:pt x="1876" y="311"/>
                    <a:pt x="1872" y="350"/>
                  </a:cubicBezTo>
                  <a:cubicBezTo>
                    <a:pt x="1867" y="392"/>
                    <a:pt x="1828" y="427"/>
                    <a:pt x="1806" y="460"/>
                  </a:cubicBezTo>
                  <a:cubicBezTo>
                    <a:pt x="1797" y="474"/>
                    <a:pt x="1772" y="465"/>
                    <a:pt x="1755" y="467"/>
                  </a:cubicBezTo>
                  <a:cubicBezTo>
                    <a:pt x="1701" y="504"/>
                    <a:pt x="1592" y="500"/>
                    <a:pt x="1536" y="503"/>
                  </a:cubicBezTo>
                  <a:cubicBezTo>
                    <a:pt x="1033" y="501"/>
                    <a:pt x="27" y="496"/>
                    <a:pt x="27" y="496"/>
                  </a:cubicBezTo>
                  <a:cubicBezTo>
                    <a:pt x="25" y="420"/>
                    <a:pt x="0" y="141"/>
                    <a:pt x="20" y="59"/>
                  </a:cubicBezTo>
                  <a:cubicBezTo>
                    <a:pt x="29" y="20"/>
                    <a:pt x="159" y="74"/>
                    <a:pt x="107" y="22"/>
                  </a:cubicBezTo>
                  <a:close/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CA"/>
            </a:p>
          </p:txBody>
        </p:sp>
        <p:sp>
          <p:nvSpPr>
            <p:cNvPr id="145420" name="Freeform 12"/>
            <p:cNvSpPr>
              <a:spLocks/>
            </p:cNvSpPr>
            <p:nvPr/>
          </p:nvSpPr>
          <p:spPr bwMode="auto">
            <a:xfrm>
              <a:off x="1298" y="2034"/>
              <a:ext cx="532" cy="512"/>
            </a:xfrm>
            <a:custGeom>
              <a:avLst/>
              <a:gdLst/>
              <a:ahLst/>
              <a:cxnLst>
                <a:cxn ang="0">
                  <a:pos x="131" y="0"/>
                </a:cxn>
                <a:cxn ang="0">
                  <a:pos x="219" y="474"/>
                </a:cxn>
                <a:cxn ang="0">
                  <a:pos x="452" y="452"/>
                </a:cxn>
                <a:cxn ang="0">
                  <a:pos x="474" y="431"/>
                </a:cxn>
                <a:cxn ang="0">
                  <a:pos x="503" y="387"/>
                </a:cxn>
                <a:cxn ang="0">
                  <a:pos x="510" y="190"/>
                </a:cxn>
                <a:cxn ang="0">
                  <a:pos x="488" y="183"/>
                </a:cxn>
                <a:cxn ang="0">
                  <a:pos x="445" y="168"/>
                </a:cxn>
                <a:cxn ang="0">
                  <a:pos x="415" y="124"/>
                </a:cxn>
                <a:cxn ang="0">
                  <a:pos x="372" y="110"/>
                </a:cxn>
                <a:cxn ang="0">
                  <a:pos x="131" y="59"/>
                </a:cxn>
              </a:cxnLst>
              <a:rect l="0" t="0" r="r" b="b"/>
              <a:pathLst>
                <a:path w="532" h="483">
                  <a:moveTo>
                    <a:pt x="131" y="0"/>
                  </a:moveTo>
                  <a:cubicBezTo>
                    <a:pt x="136" y="337"/>
                    <a:pt x="0" y="448"/>
                    <a:pt x="219" y="474"/>
                  </a:cubicBezTo>
                  <a:cubicBezTo>
                    <a:pt x="350" y="469"/>
                    <a:pt x="367" y="483"/>
                    <a:pt x="452" y="452"/>
                  </a:cubicBezTo>
                  <a:cubicBezTo>
                    <a:pt x="459" y="445"/>
                    <a:pt x="468" y="439"/>
                    <a:pt x="474" y="431"/>
                  </a:cubicBezTo>
                  <a:cubicBezTo>
                    <a:pt x="485" y="417"/>
                    <a:pt x="503" y="387"/>
                    <a:pt x="503" y="387"/>
                  </a:cubicBezTo>
                  <a:cubicBezTo>
                    <a:pt x="528" y="308"/>
                    <a:pt x="532" y="313"/>
                    <a:pt x="510" y="190"/>
                  </a:cubicBezTo>
                  <a:cubicBezTo>
                    <a:pt x="509" y="182"/>
                    <a:pt x="495" y="185"/>
                    <a:pt x="488" y="183"/>
                  </a:cubicBezTo>
                  <a:cubicBezTo>
                    <a:pt x="474" y="178"/>
                    <a:pt x="445" y="168"/>
                    <a:pt x="445" y="168"/>
                  </a:cubicBezTo>
                  <a:cubicBezTo>
                    <a:pt x="438" y="148"/>
                    <a:pt x="437" y="136"/>
                    <a:pt x="415" y="124"/>
                  </a:cubicBezTo>
                  <a:cubicBezTo>
                    <a:pt x="402" y="117"/>
                    <a:pt x="372" y="110"/>
                    <a:pt x="372" y="110"/>
                  </a:cubicBezTo>
                  <a:cubicBezTo>
                    <a:pt x="290" y="54"/>
                    <a:pt x="234" y="59"/>
                    <a:pt x="131" y="59"/>
                  </a:cubicBezTo>
                </a:path>
              </a:pathLst>
            </a:cu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CA"/>
            </a:p>
          </p:txBody>
        </p:sp>
      </p:grpSp>
      <p:sp>
        <p:nvSpPr>
          <p:cNvPr id="145421" name="Text Box 13"/>
          <p:cNvSpPr txBox="1">
            <a:spLocks noChangeArrowheads="1"/>
          </p:cNvSpPr>
          <p:nvPr/>
        </p:nvSpPr>
        <p:spPr bwMode="auto">
          <a:xfrm>
            <a:off x="730250" y="1927225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145422" name="Text Box 14"/>
          <p:cNvSpPr txBox="1">
            <a:spLocks noChangeArrowheads="1"/>
          </p:cNvSpPr>
          <p:nvPr/>
        </p:nvSpPr>
        <p:spPr bwMode="auto">
          <a:xfrm>
            <a:off x="2605088" y="2124075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2</a:t>
            </a:r>
          </a:p>
        </p:txBody>
      </p:sp>
      <p:sp>
        <p:nvSpPr>
          <p:cNvPr id="145423" name="Text Box 15"/>
          <p:cNvSpPr txBox="1">
            <a:spLocks noChangeArrowheads="1"/>
          </p:cNvSpPr>
          <p:nvPr/>
        </p:nvSpPr>
        <p:spPr bwMode="auto">
          <a:xfrm>
            <a:off x="4110038" y="20320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45424" name="Line 16"/>
          <p:cNvSpPr>
            <a:spLocks noChangeShapeType="1"/>
          </p:cNvSpPr>
          <p:nvPr/>
        </p:nvSpPr>
        <p:spPr bwMode="auto">
          <a:xfrm>
            <a:off x="2152650" y="2003425"/>
            <a:ext cx="1250950" cy="3333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arrow" w="med" len="med"/>
            <a:tailEnd type="arrow" w="med" len="med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45425" name="Text Box 17"/>
          <p:cNvSpPr txBox="1">
            <a:spLocks noChangeArrowheads="1"/>
          </p:cNvSpPr>
          <p:nvPr/>
        </p:nvSpPr>
        <p:spPr bwMode="auto">
          <a:xfrm>
            <a:off x="2546350" y="169545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d</a:t>
            </a:r>
          </a:p>
        </p:txBody>
      </p:sp>
      <p:sp>
        <p:nvSpPr>
          <p:cNvPr id="145426" name="Line 18"/>
          <p:cNvSpPr>
            <a:spLocks noChangeShapeType="1"/>
          </p:cNvSpPr>
          <p:nvPr/>
        </p:nvSpPr>
        <p:spPr bwMode="auto">
          <a:xfrm>
            <a:off x="795338" y="3117850"/>
            <a:ext cx="0" cy="2697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45427" name="Text Box 19"/>
          <p:cNvSpPr txBox="1">
            <a:spLocks noChangeArrowheads="1"/>
          </p:cNvSpPr>
          <p:nvPr/>
        </p:nvSpPr>
        <p:spPr bwMode="auto">
          <a:xfrm>
            <a:off x="125413" y="3043238"/>
            <a:ext cx="11509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Energy</a:t>
            </a:r>
          </a:p>
        </p:txBody>
      </p:sp>
      <p:sp>
        <p:nvSpPr>
          <p:cNvPr id="145428" name="Line 20"/>
          <p:cNvSpPr>
            <a:spLocks noChangeShapeType="1"/>
          </p:cNvSpPr>
          <p:nvPr/>
        </p:nvSpPr>
        <p:spPr bwMode="auto">
          <a:xfrm>
            <a:off x="784225" y="5803900"/>
            <a:ext cx="47799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45429" name="Text Box 21"/>
          <p:cNvSpPr txBox="1">
            <a:spLocks noChangeArrowheads="1"/>
          </p:cNvSpPr>
          <p:nvPr/>
        </p:nvSpPr>
        <p:spPr bwMode="auto">
          <a:xfrm>
            <a:off x="2949575" y="5843588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x</a:t>
            </a:r>
          </a:p>
        </p:txBody>
      </p:sp>
      <p:sp>
        <p:nvSpPr>
          <p:cNvPr id="145430" name="Freeform 22"/>
          <p:cNvSpPr>
            <a:spLocks/>
          </p:cNvSpPr>
          <p:nvPr/>
        </p:nvSpPr>
        <p:spPr bwMode="auto">
          <a:xfrm>
            <a:off x="795338" y="3581400"/>
            <a:ext cx="1274762" cy="1663700"/>
          </a:xfrm>
          <a:custGeom>
            <a:avLst/>
            <a:gdLst/>
            <a:ahLst/>
            <a:cxnLst>
              <a:cxn ang="0">
                <a:pos x="0" y="1020"/>
              </a:cxn>
              <a:cxn ang="0">
                <a:pos x="788" y="999"/>
              </a:cxn>
              <a:cxn ang="0">
                <a:pos x="788" y="736"/>
              </a:cxn>
              <a:cxn ang="0">
                <a:pos x="773" y="656"/>
              </a:cxn>
              <a:cxn ang="0">
                <a:pos x="766" y="619"/>
              </a:cxn>
              <a:cxn ang="0">
                <a:pos x="759" y="284"/>
              </a:cxn>
              <a:cxn ang="0">
                <a:pos x="737" y="218"/>
              </a:cxn>
              <a:cxn ang="0">
                <a:pos x="744" y="0"/>
              </a:cxn>
            </a:cxnLst>
            <a:rect l="0" t="0" r="r" b="b"/>
            <a:pathLst>
              <a:path w="803" h="1048">
                <a:moveTo>
                  <a:pt x="0" y="1020"/>
                </a:moveTo>
                <a:cubicBezTo>
                  <a:pt x="270" y="1024"/>
                  <a:pt x="527" y="1048"/>
                  <a:pt x="788" y="999"/>
                </a:cubicBezTo>
                <a:cubicBezTo>
                  <a:pt x="803" y="889"/>
                  <a:pt x="802" y="920"/>
                  <a:pt x="788" y="736"/>
                </a:cubicBezTo>
                <a:cubicBezTo>
                  <a:pt x="786" y="709"/>
                  <a:pt x="778" y="683"/>
                  <a:pt x="773" y="656"/>
                </a:cubicBezTo>
                <a:cubicBezTo>
                  <a:pt x="771" y="644"/>
                  <a:pt x="766" y="619"/>
                  <a:pt x="766" y="619"/>
                </a:cubicBezTo>
                <a:cubicBezTo>
                  <a:pt x="764" y="507"/>
                  <a:pt x="764" y="396"/>
                  <a:pt x="759" y="284"/>
                </a:cubicBezTo>
                <a:cubicBezTo>
                  <a:pt x="758" y="261"/>
                  <a:pt x="737" y="218"/>
                  <a:pt x="737" y="218"/>
                </a:cubicBezTo>
                <a:cubicBezTo>
                  <a:pt x="745" y="39"/>
                  <a:pt x="744" y="111"/>
                  <a:pt x="744" y="0"/>
                </a:cubicBezTo>
              </a:path>
            </a:pathLst>
          </a:custGeom>
          <a:noFill/>
          <a:ln w="28575" cmpd="sng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45431" name="Line 23"/>
          <p:cNvSpPr>
            <a:spLocks noChangeShapeType="1"/>
          </p:cNvSpPr>
          <p:nvPr/>
        </p:nvSpPr>
        <p:spPr bwMode="auto">
          <a:xfrm>
            <a:off x="1976438" y="3568700"/>
            <a:ext cx="1435100" cy="706438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3400425" y="4313238"/>
            <a:ext cx="2001838" cy="1423987"/>
            <a:chOff x="2224" y="2851"/>
            <a:chExt cx="1261" cy="897"/>
          </a:xfrm>
        </p:grpSpPr>
        <p:sp>
          <p:nvSpPr>
            <p:cNvPr id="145433" name="Line 25"/>
            <p:cNvSpPr>
              <a:spLocks noChangeShapeType="1"/>
            </p:cNvSpPr>
            <p:nvPr/>
          </p:nvSpPr>
          <p:spPr bwMode="auto">
            <a:xfrm>
              <a:off x="2224" y="2851"/>
              <a:ext cx="7" cy="889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CA"/>
            </a:p>
          </p:txBody>
        </p:sp>
        <p:sp>
          <p:nvSpPr>
            <p:cNvPr id="145434" name="Line 26"/>
            <p:cNvSpPr>
              <a:spLocks noChangeShapeType="1"/>
            </p:cNvSpPr>
            <p:nvPr/>
          </p:nvSpPr>
          <p:spPr bwMode="auto">
            <a:xfrm>
              <a:off x="2231" y="3748"/>
              <a:ext cx="1240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CA"/>
            </a:p>
          </p:txBody>
        </p:sp>
        <p:sp>
          <p:nvSpPr>
            <p:cNvPr id="145435" name="Line 27"/>
            <p:cNvSpPr>
              <a:spLocks noChangeShapeType="1"/>
            </p:cNvSpPr>
            <p:nvPr/>
          </p:nvSpPr>
          <p:spPr bwMode="auto">
            <a:xfrm flipH="1" flipV="1">
              <a:off x="3449" y="2887"/>
              <a:ext cx="36" cy="861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CA"/>
            </a:p>
          </p:txBody>
        </p:sp>
      </p:grpSp>
      <p:sp>
        <p:nvSpPr>
          <p:cNvPr id="145436" name="Line 28"/>
          <p:cNvSpPr>
            <a:spLocks noChangeShapeType="1"/>
          </p:cNvSpPr>
          <p:nvPr/>
        </p:nvSpPr>
        <p:spPr bwMode="auto">
          <a:xfrm>
            <a:off x="830263" y="3697288"/>
            <a:ext cx="4768850" cy="349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45437" name="Text Box 29"/>
          <p:cNvSpPr txBox="1">
            <a:spLocks noChangeArrowheads="1"/>
          </p:cNvSpPr>
          <p:nvPr/>
        </p:nvSpPr>
        <p:spPr bwMode="auto">
          <a:xfrm>
            <a:off x="2011363" y="4732338"/>
            <a:ext cx="404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U</a:t>
            </a:r>
          </a:p>
        </p:txBody>
      </p:sp>
      <p:sp>
        <p:nvSpPr>
          <p:cNvPr id="145438" name="Text Box 30"/>
          <p:cNvSpPr txBox="1">
            <a:spLocks noChangeArrowheads="1"/>
          </p:cNvSpPr>
          <p:nvPr/>
        </p:nvSpPr>
        <p:spPr bwMode="auto">
          <a:xfrm>
            <a:off x="5287963" y="3192463"/>
            <a:ext cx="444500" cy="51435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E</a:t>
            </a:r>
          </a:p>
        </p:txBody>
      </p:sp>
      <p:sp>
        <p:nvSpPr>
          <p:cNvPr id="145439" name="Text Box 31"/>
          <p:cNvSpPr txBox="1">
            <a:spLocks noChangeArrowheads="1"/>
          </p:cNvSpPr>
          <p:nvPr/>
        </p:nvSpPr>
        <p:spPr bwMode="auto">
          <a:xfrm>
            <a:off x="5845175" y="4254500"/>
            <a:ext cx="3036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V = 0,  T ~e</a:t>
            </a:r>
            <a:r>
              <a:rPr lang="en-US" baseline="30000"/>
              <a:t>-2</a:t>
            </a:r>
            <a:r>
              <a:rPr lang="en-US" baseline="30000">
                <a:sym typeface="Symbol" pitchFamily="18" charset="2"/>
              </a:rPr>
              <a:t>a  </a:t>
            </a:r>
            <a:r>
              <a:rPr lang="en-US">
                <a:sym typeface="Symbol" pitchFamily="18" charset="2"/>
              </a:rPr>
              <a:t>tiny.</a:t>
            </a:r>
            <a:r>
              <a:rPr lang="en-US"/>
              <a:t>  </a:t>
            </a:r>
          </a:p>
        </p:txBody>
      </p:sp>
      <p:sp>
        <p:nvSpPr>
          <p:cNvPr id="145440" name="Text Box 32"/>
          <p:cNvSpPr txBox="1">
            <a:spLocks noChangeArrowheads="1"/>
          </p:cNvSpPr>
          <p:nvPr/>
        </p:nvSpPr>
        <p:spPr bwMode="auto">
          <a:xfrm>
            <a:off x="5753100" y="4600575"/>
            <a:ext cx="340518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Rub feet, what happens</a:t>
            </a:r>
          </a:p>
          <a:p>
            <a:r>
              <a:rPr lang="en-US"/>
              <a:t>to potential energy?</a:t>
            </a:r>
          </a:p>
        </p:txBody>
      </p:sp>
      <p:sp>
        <p:nvSpPr>
          <p:cNvPr id="145441" name="Text Box 33"/>
          <p:cNvSpPr txBox="1">
            <a:spLocks noChangeArrowheads="1"/>
          </p:cNvSpPr>
          <p:nvPr/>
        </p:nvSpPr>
        <p:spPr bwMode="auto">
          <a:xfrm>
            <a:off x="4037013" y="5680075"/>
            <a:ext cx="4941887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Distance to tunnel much smaller.  Big V </a:t>
            </a:r>
            <a:r>
              <a:rPr lang="en-US">
                <a:sym typeface="Symbol" pitchFamily="18" charset="2"/>
              </a:rPr>
              <a:t></a:t>
            </a:r>
            <a:r>
              <a:rPr lang="en-US"/>
              <a:t>  a small, so e</a:t>
            </a:r>
            <a:r>
              <a:rPr lang="en-US" baseline="30000"/>
              <a:t>-2</a:t>
            </a:r>
            <a:r>
              <a:rPr lang="en-US" baseline="30000">
                <a:sym typeface="Symbol" pitchFamily="18" charset="2"/>
              </a:rPr>
              <a:t>a</a:t>
            </a:r>
            <a:r>
              <a:rPr lang="en-US">
                <a:sym typeface="Symbol" pitchFamily="18" charset="2"/>
              </a:rPr>
              <a:t> big enough, e’s tunnel out!</a:t>
            </a:r>
            <a:endParaRPr lang="en-US" baseline="30000"/>
          </a:p>
        </p:txBody>
      </p:sp>
      <p:sp>
        <p:nvSpPr>
          <p:cNvPr id="145442" name="Line 34"/>
          <p:cNvSpPr>
            <a:spLocks noChangeShapeType="1"/>
          </p:cNvSpPr>
          <p:nvPr/>
        </p:nvSpPr>
        <p:spPr bwMode="auto">
          <a:xfrm flipH="1">
            <a:off x="1773238" y="3609975"/>
            <a:ext cx="28575" cy="1474788"/>
          </a:xfrm>
          <a:prstGeom prst="line">
            <a:avLst/>
          </a:prstGeom>
          <a:noFill/>
          <a:ln w="38100">
            <a:solidFill>
              <a:srgbClr val="FF505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45443" name="Text Box 35"/>
          <p:cNvSpPr txBox="1">
            <a:spLocks noChangeArrowheads="1"/>
          </p:cNvSpPr>
          <p:nvPr/>
        </p:nvSpPr>
        <p:spPr bwMode="auto">
          <a:xfrm>
            <a:off x="496888" y="3856038"/>
            <a:ext cx="1476375" cy="1225550"/>
          </a:xfrm>
          <a:prstGeom prst="rect">
            <a:avLst/>
          </a:prstGeom>
          <a:noFill/>
          <a:ln w="38100">
            <a:solidFill>
              <a:srgbClr val="FF505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Work</a:t>
            </a:r>
          </a:p>
          <a:p>
            <a:r>
              <a:rPr lang="en-US"/>
              <a:t>Function </a:t>
            </a:r>
          </a:p>
          <a:p>
            <a:r>
              <a:rPr lang="en-US"/>
              <a:t>Of finger</a:t>
            </a:r>
          </a:p>
        </p:txBody>
      </p:sp>
      <p:sp>
        <p:nvSpPr>
          <p:cNvPr id="145444" name="Line 36"/>
          <p:cNvSpPr>
            <a:spLocks noChangeShapeType="1"/>
          </p:cNvSpPr>
          <p:nvPr/>
        </p:nvSpPr>
        <p:spPr bwMode="auto">
          <a:xfrm>
            <a:off x="5035550" y="4370388"/>
            <a:ext cx="17463" cy="1325562"/>
          </a:xfrm>
          <a:prstGeom prst="line">
            <a:avLst/>
          </a:prstGeom>
          <a:noFill/>
          <a:ln w="38100">
            <a:solidFill>
              <a:srgbClr val="FF505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45445" name="Text Box 37"/>
          <p:cNvSpPr txBox="1">
            <a:spLocks noChangeArrowheads="1"/>
          </p:cNvSpPr>
          <p:nvPr/>
        </p:nvSpPr>
        <p:spPr bwMode="auto">
          <a:xfrm>
            <a:off x="3476625" y="4524375"/>
            <a:ext cx="1900238" cy="1225550"/>
          </a:xfrm>
          <a:prstGeom prst="rect">
            <a:avLst/>
          </a:prstGeom>
          <a:noFill/>
          <a:ln w="38100">
            <a:solidFill>
              <a:srgbClr val="FF505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Work</a:t>
            </a:r>
          </a:p>
          <a:p>
            <a:r>
              <a:rPr lang="en-US"/>
              <a:t>Function </a:t>
            </a:r>
          </a:p>
          <a:p>
            <a:r>
              <a:rPr lang="en-US"/>
              <a:t>Of doorknob</a:t>
            </a:r>
          </a:p>
        </p:txBody>
      </p:sp>
      <p:sp>
        <p:nvSpPr>
          <p:cNvPr id="145446" name="Line 38"/>
          <p:cNvSpPr>
            <a:spLocks noChangeShapeType="1"/>
          </p:cNvSpPr>
          <p:nvPr/>
        </p:nvSpPr>
        <p:spPr bwMode="auto">
          <a:xfrm flipH="1">
            <a:off x="3460750" y="3527425"/>
            <a:ext cx="1588" cy="736600"/>
          </a:xfrm>
          <a:prstGeom prst="line">
            <a:avLst/>
          </a:prstGeom>
          <a:noFill/>
          <a:ln w="38100">
            <a:solidFill>
              <a:srgbClr val="FF505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45447" name="Text Box 39"/>
          <p:cNvSpPr txBox="1">
            <a:spLocks noChangeArrowheads="1"/>
          </p:cNvSpPr>
          <p:nvPr/>
        </p:nvSpPr>
        <p:spPr bwMode="auto">
          <a:xfrm>
            <a:off x="3544888" y="3763963"/>
            <a:ext cx="5780087" cy="495300"/>
          </a:xfrm>
          <a:prstGeom prst="rect">
            <a:avLst/>
          </a:prstGeom>
          <a:noFill/>
          <a:ln w="38100">
            <a:solidFill>
              <a:srgbClr val="FF505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Potential difference between finger/door</a:t>
            </a:r>
          </a:p>
        </p:txBody>
      </p:sp>
      <p:sp>
        <p:nvSpPr>
          <p:cNvPr id="145448" name="Line 40"/>
          <p:cNvSpPr>
            <a:spLocks noChangeShapeType="1"/>
          </p:cNvSpPr>
          <p:nvPr/>
        </p:nvSpPr>
        <p:spPr bwMode="auto">
          <a:xfrm>
            <a:off x="2111375" y="5114925"/>
            <a:ext cx="1250950" cy="33338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 type="arrow" w="med" len="med"/>
            <a:tailEnd type="arrow" w="med" len="med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45449" name="Text Box 41"/>
          <p:cNvSpPr txBox="1">
            <a:spLocks noChangeArrowheads="1"/>
          </p:cNvSpPr>
          <p:nvPr/>
        </p:nvSpPr>
        <p:spPr bwMode="auto">
          <a:xfrm>
            <a:off x="2524125" y="5087938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3.89249E-7 L 0.00121 0.0963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31" grpId="0" animBg="1"/>
      <p:bldP spid="145440" grpId="0"/>
      <p:bldP spid="14544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609600"/>
            <a:ext cx="8028160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Today-- 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1. questions and results about 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measurement and “quantum tunneling”</a:t>
            </a: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2. applications of quantum tunneling ideas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a. Scanning tunneling microscope to see individual atoms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b.? Explaining radioactive alpha decay of a nucleus 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4800" y="3962400"/>
            <a:ext cx="8077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Interesting example not time to cover but in notes.</a:t>
            </a:r>
          </a:p>
          <a:p>
            <a:r>
              <a:rPr lang="en-US" sz="2400" dirty="0" smtClean="0"/>
              <a:t>Sparks and corona discharge (also known as field emission)- electrons popping out of materials when voltage applied.</a:t>
            </a:r>
          </a:p>
          <a:p>
            <a:r>
              <a:rPr lang="en-US" sz="2400" dirty="0" smtClean="0"/>
              <a:t> Many places including plasma displays.   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685800"/>
            <a:ext cx="73813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1. Quantum tunneling sim-- effect of a measurement.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Why some probability leaks out after measurement?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1752600"/>
            <a:ext cx="82296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a. measurement adds some more probability in wave 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function in well,  so would have probability more than 1 unless some leaked out.</a:t>
            </a: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b. measurement localizes wave function,  so puts in higher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momentum and energy components.  Some energetic enough to escape.</a:t>
            </a: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c. measurement increases the probability of electron being in well and the energy of the electron, so more can leak out.</a:t>
            </a: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d. it is just illusion of sim, does not actually happen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685800"/>
            <a:ext cx="73813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1. Quantum tunneling sim-- effect of a measurement.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Why some probability leaks out after measurement?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1752600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c. measurement increases the probability of electron being in well and the energy of the electron, so more can leak out.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3400" y="3276600"/>
            <a:ext cx="8295861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some probability has already leaked out, so do not always 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measure it in well, but if do measure it, 100% chance is in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well.  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Also, localized into small region, need to add up lots of 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momentum waves to make such narrow wave packet, more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than just the bound states, includes waves with energy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above that of the well.  They just fly away.  </a:t>
            </a:r>
          </a:p>
          <a:p>
            <a:r>
              <a:rPr lang="en-US" sz="2400" b="1" u="sng" dirty="0" smtClean="0">
                <a:latin typeface="Arial" pitchFamily="34" charset="0"/>
                <a:cs typeface="Arial" pitchFamily="34" charset="0"/>
              </a:rPr>
              <a:t>So measurement gives energy to the electron.</a:t>
            </a:r>
            <a:endParaRPr lang="en-CA" sz="2400" b="1" u="sng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914400"/>
            <a:ext cx="789754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2. By overwhelming popular demand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At end of Wednesday activity-- kinetic energy is negative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in gap region in part two where E&lt; potential energy.</a:t>
            </a: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“What does it mean that kinetic energy is negative??!!”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3124200"/>
            <a:ext cx="8686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latin typeface="Arial" pitchFamily="34" charset="0"/>
                <a:cs typeface="Arial" pitchFamily="34" charset="0"/>
              </a:rPr>
              <a:t>show bound state sim, lowest </a:t>
            </a:r>
            <a:r>
              <a:rPr lang="en-US" sz="2400" i="1" dirty="0" err="1" smtClean="0">
                <a:latin typeface="Arial" pitchFamily="34" charset="0"/>
                <a:cs typeface="Arial" pitchFamily="34" charset="0"/>
              </a:rPr>
              <a:t>eigenstate</a:t>
            </a: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, low potential</a:t>
            </a:r>
          </a:p>
          <a:p>
            <a:r>
              <a:rPr lang="en-US" sz="2400" i="1" dirty="0" smtClean="0">
                <a:latin typeface="Arial" pitchFamily="34" charset="0"/>
                <a:cs typeface="Arial" pitchFamily="34" charset="0"/>
              </a:rPr>
              <a:t>big exponential tail</a:t>
            </a: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Remember-- wave function describes electron everywhere.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Is spread out in space, but entire wave function describes single electron with particular kinetic energy/range of energies.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Cannot say “there is an electron at this spot with this energy”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Wave function at that spot there knows and represents wave function and energy everywhere else.  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291E1-63AB-4C5D-8B02-819BB393FFD4}" type="slidenum">
              <a:rPr lang="en-US"/>
              <a:pPr/>
              <a:t>8</a:t>
            </a:fld>
            <a:endParaRPr lang="en-US"/>
          </a:p>
        </p:txBody>
      </p:sp>
      <p:sp>
        <p:nvSpPr>
          <p:cNvPr id="1228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4267200"/>
            <a:ext cx="8229600" cy="2286000"/>
          </a:xfrm>
        </p:spPr>
        <p:txBody>
          <a:bodyPr/>
          <a:lstStyle/>
          <a:p>
            <a:pPr marL="609600" indent="-609600">
              <a:buFontTx/>
              <a:buAutoNum type="alphaUcPeriod"/>
            </a:pPr>
            <a:r>
              <a:rPr lang="en-US" sz="2400" dirty="0"/>
              <a:t>stop.</a:t>
            </a:r>
          </a:p>
          <a:p>
            <a:pPr marL="609600" indent="-609600">
              <a:buFontTx/>
              <a:buAutoNum type="alphaUcPeriod"/>
            </a:pPr>
            <a:r>
              <a:rPr lang="en-US" sz="2400" dirty="0"/>
              <a:t>be reflected back.</a:t>
            </a:r>
          </a:p>
          <a:p>
            <a:pPr marL="609600" indent="-609600">
              <a:buFontTx/>
              <a:buAutoNum type="alphaUcPeriod"/>
            </a:pPr>
            <a:r>
              <a:rPr lang="en-US" sz="2400" dirty="0"/>
              <a:t>exit the wire and keep moving to the right.</a:t>
            </a:r>
          </a:p>
          <a:p>
            <a:pPr marL="609600" indent="-609600">
              <a:buFontTx/>
              <a:buAutoNum type="alphaUcPeriod"/>
            </a:pPr>
            <a:r>
              <a:rPr lang="en-US" sz="2400" dirty="0"/>
              <a:t>either be reflected or transmitted with some probability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122883" name="Text Box 3"/>
          <p:cNvSpPr txBox="1">
            <a:spLocks noChangeArrowheads="1"/>
          </p:cNvSpPr>
          <p:nvPr/>
        </p:nvSpPr>
        <p:spPr bwMode="auto">
          <a:xfrm>
            <a:off x="477838" y="3149600"/>
            <a:ext cx="79248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/>
              <a:t>If the total energy </a:t>
            </a:r>
            <a:r>
              <a:rPr lang="en-US" i="1"/>
              <a:t>E</a:t>
            </a:r>
            <a:r>
              <a:rPr lang="en-US"/>
              <a:t> of the electron is LESS than the work function of the metal, </a:t>
            </a:r>
            <a:r>
              <a:rPr lang="en-US" i="1"/>
              <a:t>V</a:t>
            </a:r>
            <a:r>
              <a:rPr lang="en-US" baseline="-25000"/>
              <a:t>0</a:t>
            </a:r>
            <a:r>
              <a:rPr lang="en-US"/>
              <a:t>, when the electron reaches the end of the wire, it will…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371600" y="0"/>
            <a:ext cx="5710238" cy="2286000"/>
            <a:chOff x="864" y="0"/>
            <a:chExt cx="3597" cy="1440"/>
          </a:xfrm>
        </p:grpSpPr>
        <p:pic>
          <p:nvPicPr>
            <p:cNvPr id="122885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60" y="0"/>
              <a:ext cx="3501" cy="1440"/>
            </a:xfrm>
            <a:prstGeom prst="rect">
              <a:avLst/>
            </a:prstGeom>
            <a:noFill/>
          </p:spPr>
        </p:pic>
        <p:sp>
          <p:nvSpPr>
            <p:cNvPr id="122886" name="Rectangle 6"/>
            <p:cNvSpPr>
              <a:spLocks noChangeArrowheads="1"/>
            </p:cNvSpPr>
            <p:nvPr/>
          </p:nvSpPr>
          <p:spPr bwMode="auto">
            <a:xfrm>
              <a:off x="864" y="0"/>
              <a:ext cx="384" cy="33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</p:grpSp>
      <p:sp>
        <p:nvSpPr>
          <p:cNvPr id="122887" name="Rectangle 7"/>
          <p:cNvSpPr>
            <a:spLocks noChangeArrowheads="1"/>
          </p:cNvSpPr>
          <p:nvPr/>
        </p:nvSpPr>
        <p:spPr bwMode="auto">
          <a:xfrm>
            <a:off x="390525" y="2373313"/>
            <a:ext cx="3986213" cy="4000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122888" name="Oval 8"/>
          <p:cNvSpPr>
            <a:spLocks noChangeArrowheads="1"/>
          </p:cNvSpPr>
          <p:nvPr/>
        </p:nvSpPr>
        <p:spPr bwMode="auto">
          <a:xfrm>
            <a:off x="2403475" y="2486025"/>
            <a:ext cx="134938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122889" name="Line 9"/>
          <p:cNvSpPr>
            <a:spLocks noChangeShapeType="1"/>
          </p:cNvSpPr>
          <p:nvPr/>
        </p:nvSpPr>
        <p:spPr bwMode="auto">
          <a:xfrm>
            <a:off x="2589213" y="2559050"/>
            <a:ext cx="4619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22890" name="Text Box 10"/>
          <p:cNvSpPr txBox="1">
            <a:spLocks noChangeArrowheads="1"/>
          </p:cNvSpPr>
          <p:nvPr/>
        </p:nvSpPr>
        <p:spPr bwMode="auto">
          <a:xfrm>
            <a:off x="0" y="6350"/>
            <a:ext cx="36195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66FF"/>
                </a:solidFill>
                <a:latin typeface="Comic Sans MS" pitchFamily="66" charset="0"/>
              </a:rPr>
              <a:t>warm up on what</a:t>
            </a:r>
          </a:p>
          <a:p>
            <a:r>
              <a:rPr lang="en-US">
                <a:solidFill>
                  <a:srgbClr val="0066FF"/>
                </a:solidFill>
                <a:latin typeface="Comic Sans MS" pitchFamily="66" charset="0"/>
              </a:rPr>
              <a:t>electron does at barrier</a:t>
            </a:r>
          </a:p>
          <a:p>
            <a:r>
              <a:rPr lang="en-US">
                <a:solidFill>
                  <a:srgbClr val="0066FF"/>
                </a:solidFill>
                <a:latin typeface="Comic Sans MS" pitchFamily="66" charset="0"/>
              </a:rPr>
              <a:t>then apply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D921F-6C32-4192-92F8-15055979B39E}" type="slidenum">
              <a:rPr lang="en-US"/>
              <a:pPr/>
              <a:t>9</a:t>
            </a:fld>
            <a:endParaRPr lang="en-US"/>
          </a:p>
        </p:txBody>
      </p:sp>
      <p:sp>
        <p:nvSpPr>
          <p:cNvPr id="1239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3924300"/>
            <a:ext cx="8229600" cy="2286000"/>
          </a:xfrm>
        </p:spPr>
        <p:txBody>
          <a:bodyPr/>
          <a:lstStyle/>
          <a:p>
            <a:pPr marL="609600" indent="-609600">
              <a:buFontTx/>
              <a:buAutoNum type="alphaUcPeriod"/>
            </a:pPr>
            <a:r>
              <a:rPr lang="en-US" sz="2400" dirty="0"/>
              <a:t>stop.</a:t>
            </a:r>
          </a:p>
          <a:p>
            <a:pPr marL="609600" indent="-609600">
              <a:buFontTx/>
              <a:buAutoNum type="alphaUcPeriod"/>
            </a:pPr>
            <a:r>
              <a:rPr lang="en-US" sz="2400" dirty="0"/>
              <a:t>be reflected back.</a:t>
            </a:r>
          </a:p>
          <a:p>
            <a:pPr marL="609600" indent="-609600">
              <a:buFontTx/>
              <a:buAutoNum type="alphaUcPeriod"/>
            </a:pPr>
            <a:r>
              <a:rPr lang="en-US" sz="2400" dirty="0"/>
              <a:t>exit the wire and keep moving to the right.</a:t>
            </a:r>
          </a:p>
          <a:p>
            <a:pPr marL="609600" indent="-609600">
              <a:buFontTx/>
              <a:buAutoNum type="alphaUcPeriod"/>
            </a:pPr>
            <a:r>
              <a:rPr lang="en-US" sz="2400" dirty="0"/>
              <a:t>either be reflected or transmitted with some probability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123907" name="Text Box 3"/>
          <p:cNvSpPr txBox="1">
            <a:spLocks noChangeArrowheads="1"/>
          </p:cNvSpPr>
          <p:nvPr/>
        </p:nvSpPr>
        <p:spPr bwMode="auto">
          <a:xfrm>
            <a:off x="457200" y="2286000"/>
            <a:ext cx="7924800" cy="1089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2400" dirty="0"/>
              <a:t>If the total energy </a:t>
            </a:r>
            <a:r>
              <a:rPr lang="en-US" sz="2400" i="1" dirty="0"/>
              <a:t>E</a:t>
            </a:r>
            <a:r>
              <a:rPr lang="en-US" sz="2400" dirty="0"/>
              <a:t> of the electron is LESS than the work function of the metal, </a:t>
            </a:r>
            <a:r>
              <a:rPr lang="en-US" sz="2400" i="1" dirty="0"/>
              <a:t>V</a:t>
            </a:r>
            <a:r>
              <a:rPr lang="en-US" sz="2400" baseline="-25000" dirty="0"/>
              <a:t>0</a:t>
            </a:r>
            <a:r>
              <a:rPr lang="en-US" sz="2400" dirty="0"/>
              <a:t>, when the electron reaches the end of the wire, it will…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371600" y="0"/>
            <a:ext cx="5710238" cy="2286000"/>
            <a:chOff x="864" y="0"/>
            <a:chExt cx="3597" cy="1440"/>
          </a:xfrm>
        </p:grpSpPr>
        <p:pic>
          <p:nvPicPr>
            <p:cNvPr id="123909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60" y="0"/>
              <a:ext cx="3501" cy="1440"/>
            </a:xfrm>
            <a:prstGeom prst="rect">
              <a:avLst/>
            </a:prstGeom>
            <a:noFill/>
          </p:spPr>
        </p:pic>
        <p:sp>
          <p:nvSpPr>
            <p:cNvPr id="123910" name="Rectangle 6"/>
            <p:cNvSpPr>
              <a:spLocks noChangeArrowheads="1"/>
            </p:cNvSpPr>
            <p:nvPr/>
          </p:nvSpPr>
          <p:spPr bwMode="auto">
            <a:xfrm>
              <a:off x="864" y="0"/>
              <a:ext cx="384" cy="33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</p:grpSp>
      <p:sp>
        <p:nvSpPr>
          <p:cNvPr id="123911" name="Text Box 7"/>
          <p:cNvSpPr txBox="1">
            <a:spLocks noChangeArrowheads="1"/>
          </p:cNvSpPr>
          <p:nvPr/>
        </p:nvSpPr>
        <p:spPr bwMode="auto">
          <a:xfrm>
            <a:off x="3733800" y="3200400"/>
            <a:ext cx="54102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>
                <a:solidFill>
                  <a:srgbClr val="FF0000"/>
                </a:solidFill>
                <a:latin typeface="Comic Sans MS" pitchFamily="66" charset="0"/>
              </a:rPr>
              <a:t>Quantum physics is not so weird that electron can keep going forever in region where V&gt;E.  Remember that </a:t>
            </a:r>
            <a:r>
              <a:rPr lang="el-GR" sz="2000" dirty="0">
                <a:solidFill>
                  <a:srgbClr val="FF0000"/>
                </a:solidFill>
                <a:latin typeface="Comic Sans MS" pitchFamily="66" charset="0"/>
              </a:rPr>
              <a:t>ψ</a:t>
            </a:r>
            <a:r>
              <a:rPr lang="en-US" sz="2000" dirty="0">
                <a:solidFill>
                  <a:srgbClr val="FF0000"/>
                </a:solidFill>
                <a:latin typeface="Comic Sans MS" pitchFamily="66" charset="0"/>
              </a:rPr>
              <a:t> decays exponentially in this region!</a:t>
            </a:r>
          </a:p>
        </p:txBody>
      </p:sp>
      <p:sp>
        <p:nvSpPr>
          <p:cNvPr id="123912" name="Rectangle 8"/>
          <p:cNvSpPr>
            <a:spLocks noChangeArrowheads="1"/>
          </p:cNvSpPr>
          <p:nvPr/>
        </p:nvSpPr>
        <p:spPr bwMode="auto">
          <a:xfrm>
            <a:off x="381000" y="4362450"/>
            <a:ext cx="3276600" cy="45720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1239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1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4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</TotalTime>
  <Words>2324</Words>
  <Application>Microsoft Office PowerPoint</Application>
  <PresentationFormat>On-screen Show (4:3)</PresentationFormat>
  <Paragraphs>414</Paragraphs>
  <Slides>33</Slides>
  <Notes>33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5" baseType="lpstr">
      <vt:lpstr>Office Theme</vt:lpstr>
      <vt:lpstr>Equation</vt:lpstr>
      <vt:lpstr> PHYS 250 - Final Exam  What is your preferred date/time for the final exam?    a)  Friday, July 24th:  7:00pm  b)  Saturday, July 25th:  8:30am  c)  Saturday, July 25th:  12pm  d)  Saturday, July 25th:  3:30pm  e) during class on July 17, thereby giving up exam review that day and opportunity to study.          f)  Saturday, July 25th:  7:00pm  (raise hand if want this time) 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Once you have amplitudes,can draw wave function:</vt:lpstr>
      <vt:lpstr>Slide 11</vt:lpstr>
      <vt:lpstr>Slide 12</vt:lpstr>
      <vt:lpstr>Slide 13</vt:lpstr>
      <vt:lpstr>Slide 14</vt:lpstr>
      <vt:lpstr>Can have transmission only if third region where solution is not real exponential!  (electron tunneling through oxide layer between wires)  </vt:lpstr>
      <vt:lpstr>Slide 16</vt:lpstr>
      <vt:lpstr>Tunneling Probability 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Radioactive decay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</vt:vector>
  </TitlesOfParts>
  <Company>CWSEU, UBC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PHYS 250 - Final Exam  What is your preferred date/time for the final exam?   1)  Friday, July 24th:  7:00pm 2)  Saturday, July 25th:  8:30am 3)  Saturday, July 25th:  12pm 4)  Saturday, July 25th:  3:30pm 5)  Saturday, July 25th:  7:00pm  </dc:title>
  <dc:creator>grace.wood</dc:creator>
  <cp:lastModifiedBy>Sarah Gilbert</cp:lastModifiedBy>
  <cp:revision>12</cp:revision>
  <dcterms:created xsi:type="dcterms:W3CDTF">2009-06-18T23:07:18Z</dcterms:created>
  <dcterms:modified xsi:type="dcterms:W3CDTF">2009-08-01T00:51:38Z</dcterms:modified>
</cp:coreProperties>
</file>